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1543" r:id="rId2"/>
    <p:sldId id="1437" r:id="rId3"/>
    <p:sldId id="1534" r:id="rId4"/>
    <p:sldId id="1545" r:id="rId5"/>
    <p:sldId id="1298" r:id="rId6"/>
    <p:sldId id="1080" r:id="rId7"/>
    <p:sldId id="1547" r:id="rId8"/>
    <p:sldId id="1082" r:id="rId9"/>
    <p:sldId id="1083" r:id="rId10"/>
    <p:sldId id="1081" r:id="rId11"/>
    <p:sldId id="1300" r:id="rId12"/>
    <p:sldId id="1301" r:id="rId13"/>
    <p:sldId id="1084" r:id="rId14"/>
    <p:sldId id="1548" r:id="rId15"/>
    <p:sldId id="1546" r:id="rId16"/>
    <p:sldId id="1494" r:id="rId17"/>
    <p:sldId id="1128" r:id="rId18"/>
    <p:sldId id="105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13"/>
    <p:restoredTop sz="82543"/>
  </p:normalViewPr>
  <p:slideViewPr>
    <p:cSldViewPr snapToGrid="0" snapToObjects="1">
      <p:cViewPr varScale="1">
        <p:scale>
          <a:sx n="186" d="100"/>
          <a:sy n="186" d="100"/>
        </p:scale>
        <p:origin x="2104" y="184"/>
      </p:cViewPr>
      <p:guideLst/>
    </p:cSldViewPr>
  </p:slideViewPr>
  <p:notesTextViewPr>
    <p:cViewPr>
      <p:scale>
        <a:sx n="1" d="1"/>
        <a:sy n="1" d="1"/>
      </p:scale>
      <p:origin x="0" y="0"/>
    </p:cViewPr>
  </p:notesTextViewPr>
  <p:notesViewPr>
    <p:cSldViewPr snapToGrid="0" snapToObjects="1">
      <p:cViewPr varScale="1">
        <p:scale>
          <a:sx n="142" d="100"/>
          <a:sy n="142" d="100"/>
        </p:scale>
        <p:origin x="3968"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43D07F-AFA4-8B40-8F07-6B7232D25FE3}" type="datetimeFigureOut">
              <a:rPr lang="en-US" smtClean="0"/>
              <a:t>10/18/21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03429B-3171-A94A-A6C2-AB80847CDA47}" type="slidenum">
              <a:rPr lang="en-US" smtClean="0"/>
              <a:t>‹#›</a:t>
            </a:fld>
            <a:endParaRPr lang="en-US"/>
          </a:p>
        </p:txBody>
      </p:sp>
    </p:spTree>
    <p:extLst>
      <p:ext uri="{BB962C8B-B14F-4D97-AF65-F5344CB8AC3E}">
        <p14:creationId xmlns:p14="http://schemas.microsoft.com/office/powerpoint/2010/main" val="265442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1</a:t>
            </a:fld>
            <a:endParaRPr lang="en-US"/>
          </a:p>
        </p:txBody>
      </p:sp>
    </p:spTree>
    <p:extLst>
      <p:ext uri="{BB962C8B-B14F-4D97-AF65-F5344CB8AC3E}">
        <p14:creationId xmlns:p14="http://schemas.microsoft.com/office/powerpoint/2010/main" val="10383900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15</a:t>
            </a:fld>
            <a:endParaRPr lang="en-US"/>
          </a:p>
        </p:txBody>
      </p:sp>
    </p:spTree>
    <p:extLst>
      <p:ext uri="{BB962C8B-B14F-4D97-AF65-F5344CB8AC3E}">
        <p14:creationId xmlns:p14="http://schemas.microsoft.com/office/powerpoint/2010/main" val="9285389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17</a:t>
            </a:fld>
            <a:endParaRPr lang="en-US"/>
          </a:p>
        </p:txBody>
      </p:sp>
    </p:spTree>
    <p:extLst>
      <p:ext uri="{BB962C8B-B14F-4D97-AF65-F5344CB8AC3E}">
        <p14:creationId xmlns:p14="http://schemas.microsoft.com/office/powerpoint/2010/main" val="2183899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10"/>
          </p:nvPr>
        </p:nvSpPr>
        <p:spPr/>
        <p:txBody>
          <a:bodyPr/>
          <a:lstStyle/>
          <a:p>
            <a:fld id="{5394DE12-7B9B-46AA-AC19-C30A49928B9B}" type="slidenum">
              <a:rPr lang="en-US" smtClean="0"/>
              <a:t>18</a:t>
            </a:fld>
            <a:endParaRPr lang="en-US" dirty="0"/>
          </a:p>
        </p:txBody>
      </p:sp>
    </p:spTree>
    <p:extLst>
      <p:ext uri="{BB962C8B-B14F-4D97-AF65-F5344CB8AC3E}">
        <p14:creationId xmlns:p14="http://schemas.microsoft.com/office/powerpoint/2010/main" val="364278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2</a:t>
            </a:fld>
            <a:endParaRPr lang="en-US"/>
          </a:p>
        </p:txBody>
      </p:sp>
    </p:spTree>
    <p:extLst>
      <p:ext uri="{BB962C8B-B14F-4D97-AF65-F5344CB8AC3E}">
        <p14:creationId xmlns:p14="http://schemas.microsoft.com/office/powerpoint/2010/main" val="1402489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3</a:t>
            </a:fld>
            <a:endParaRPr lang="en-US"/>
          </a:p>
        </p:txBody>
      </p:sp>
    </p:spTree>
    <p:extLst>
      <p:ext uri="{BB962C8B-B14F-4D97-AF65-F5344CB8AC3E}">
        <p14:creationId xmlns:p14="http://schemas.microsoft.com/office/powerpoint/2010/main" val="342533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4</a:t>
            </a:fld>
            <a:endParaRPr lang="en-US"/>
          </a:p>
        </p:txBody>
      </p:sp>
    </p:spTree>
    <p:extLst>
      <p:ext uri="{BB962C8B-B14F-4D97-AF65-F5344CB8AC3E}">
        <p14:creationId xmlns:p14="http://schemas.microsoft.com/office/powerpoint/2010/main" val="47795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5</a:t>
            </a:fld>
            <a:endParaRPr lang="en-US"/>
          </a:p>
        </p:txBody>
      </p:sp>
    </p:spTree>
    <p:extLst>
      <p:ext uri="{BB962C8B-B14F-4D97-AF65-F5344CB8AC3E}">
        <p14:creationId xmlns:p14="http://schemas.microsoft.com/office/powerpoint/2010/main" val="2514778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6</a:t>
            </a:fld>
            <a:endParaRPr lang="en-US"/>
          </a:p>
        </p:txBody>
      </p:sp>
    </p:spTree>
    <p:extLst>
      <p:ext uri="{BB962C8B-B14F-4D97-AF65-F5344CB8AC3E}">
        <p14:creationId xmlns:p14="http://schemas.microsoft.com/office/powerpoint/2010/main" val="1420320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3B99BB9-C7F6-43B3-A122-46088ABB36FB}" type="slidenum">
              <a:rPr lang="en-US" smtClean="0"/>
              <a:t>7</a:t>
            </a:fld>
            <a:endParaRPr lang="en-US"/>
          </a:p>
        </p:txBody>
      </p:sp>
    </p:spTree>
    <p:extLst>
      <p:ext uri="{BB962C8B-B14F-4D97-AF65-F5344CB8AC3E}">
        <p14:creationId xmlns:p14="http://schemas.microsoft.com/office/powerpoint/2010/main" val="3520513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13</a:t>
            </a:fld>
            <a:endParaRPr lang="en-US"/>
          </a:p>
        </p:txBody>
      </p:sp>
    </p:spTree>
    <p:extLst>
      <p:ext uri="{BB962C8B-B14F-4D97-AF65-F5344CB8AC3E}">
        <p14:creationId xmlns:p14="http://schemas.microsoft.com/office/powerpoint/2010/main" val="1153279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3429B-3171-A94A-A6C2-AB80847CDA47}" type="slidenum">
              <a:rPr lang="en-US" smtClean="0"/>
              <a:t>14</a:t>
            </a:fld>
            <a:endParaRPr lang="en-US"/>
          </a:p>
        </p:txBody>
      </p:sp>
    </p:spTree>
    <p:extLst>
      <p:ext uri="{BB962C8B-B14F-4D97-AF65-F5344CB8AC3E}">
        <p14:creationId xmlns:p14="http://schemas.microsoft.com/office/powerpoint/2010/main" val="3915092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A3542-A8C7-704C-8E33-F5EFF8F9A9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B91082-1B98-D746-8DE6-18D0B19142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9D6DF9A-46D4-234B-AA93-E3C48B72894A}"/>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05D10147-7D24-BF46-870F-842B428C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D5C5D-7590-DE48-8469-EEFB88E7ACD2}"/>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2455541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E0F9-3EFF-384C-9C61-F6E85C124D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AF661B-7946-164F-8883-415D8C309F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1095F2-E641-7748-8CE9-D4C703FB6520}"/>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1675E233-A7A6-BC42-95E0-B39FEE0D3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44D86-9512-E44F-A91C-237E33706B01}"/>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78290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4F15B-93B8-B546-B0B6-EAD98011018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2BFC15-E6BF-0749-8577-D2620183F0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D909B6-F62F-954E-807D-00010E4171AD}"/>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DA7259E4-40BC-B74D-9F9B-0119EA5F3F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5772B-1BA7-074A-959B-C70C9DBADC5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60839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9E635-7744-4D4F-B96E-0E2865A7B5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AE8F11-2A3B-2747-9C6C-579AF86C4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43D020-809F-3D40-8EE6-2DD573790883}"/>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A71B3250-58F4-944F-AC10-5CC13EB55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AA24C-CEB0-EA4C-A21F-F3F431BBF6F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96079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1B1CA-9CA5-7143-AA15-AE1EA1D6B4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3A480E-DC28-1A49-8B7D-56389366F3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739984-F0C0-214D-944B-EBDAA1F83B82}"/>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15910F09-D4A7-E64B-8562-E206C7AEE1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8F136-F451-D541-A958-9479555D69B8}"/>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095322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8AB0-EFD2-9E4C-A9A6-2A8BD82536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58B6416-B69B-3049-81D4-46D8BDEEF2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B99F68-836F-A74B-89E3-6B0CB564BF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A4161B-7339-CF4C-83F9-02E0BCD3F8B0}"/>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6" name="Footer Placeholder 5">
            <a:extLst>
              <a:ext uri="{FF2B5EF4-FFF2-40B4-BE49-F238E27FC236}">
                <a16:creationId xmlns:a16="http://schemas.microsoft.com/office/drawing/2014/main" id="{959AC125-4953-0449-B97D-10F335BC89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F4A9-2036-BD4E-8CBB-F278C9B9C44A}"/>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2782212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F051-FF82-404A-A8B9-226DAD3EF2D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BF1694-78E2-AE46-B16D-778353777C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731927-4B0E-D14C-AA40-A453A10692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38E4-FE21-E844-AB16-6F0DBEE2A4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3D952-CB08-8545-BEC7-AACF5EB975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D94C72-A9B9-4948-A6F2-BE7118341519}"/>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8" name="Footer Placeholder 7">
            <a:extLst>
              <a:ext uri="{FF2B5EF4-FFF2-40B4-BE49-F238E27FC236}">
                <a16:creationId xmlns:a16="http://schemas.microsoft.com/office/drawing/2014/main" id="{A8C90EFB-2D37-5F46-91F7-2B13FB2D43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3DD3AF-9CF7-274D-85C2-C8B842FDA30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298537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DAA0-68AE-0847-980A-732C5F21CB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02675E-8EAA-D440-BC31-94113F04E8D1}"/>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4" name="Footer Placeholder 3">
            <a:extLst>
              <a:ext uri="{FF2B5EF4-FFF2-40B4-BE49-F238E27FC236}">
                <a16:creationId xmlns:a16="http://schemas.microsoft.com/office/drawing/2014/main" id="{8EC25333-39D9-2642-82C0-DEB7622715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7F030C-F420-BC45-A046-6EAD63EF6589}"/>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6903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260347-FBD4-8D4D-B3AB-655A58024FE6}"/>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3" name="Footer Placeholder 2">
            <a:extLst>
              <a:ext uri="{FF2B5EF4-FFF2-40B4-BE49-F238E27FC236}">
                <a16:creationId xmlns:a16="http://schemas.microsoft.com/office/drawing/2014/main" id="{0A9C617E-44D8-DC4C-81BA-B19F8FF9E7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F573B-FCDF-5E4C-8FFC-9E0D7C46C574}"/>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81921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E1A3-E4CC-9E47-B6DB-0FA247360A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DF34A5-1A29-5E45-A505-73041AFBEF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BB48B9-E6D8-C344-BC1F-493BF8D39A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27E3D6-8337-0E4D-85F1-9F9F655A5DDF}"/>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6" name="Footer Placeholder 5">
            <a:extLst>
              <a:ext uri="{FF2B5EF4-FFF2-40B4-BE49-F238E27FC236}">
                <a16:creationId xmlns:a16="http://schemas.microsoft.com/office/drawing/2014/main" id="{D2B58E00-9260-7645-A047-DCF50B1253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EAA7-BB9B-4A4A-84F5-D07247B8E08F}"/>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130259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DC1B5-A3B1-514D-AF1B-FD4290CD90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446896-FF52-384A-86BA-ED93A48755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2C62D3B-CF95-B042-BB2B-5BB890BCD3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333B1B-80A2-134D-9C55-189395376233}"/>
              </a:ext>
            </a:extLst>
          </p:cNvPr>
          <p:cNvSpPr>
            <a:spLocks noGrp="1"/>
          </p:cNvSpPr>
          <p:nvPr>
            <p:ph type="dt" sz="half" idx="10"/>
          </p:nvPr>
        </p:nvSpPr>
        <p:spPr/>
        <p:txBody>
          <a:bodyPr/>
          <a:lstStyle/>
          <a:p>
            <a:fld id="{0FAB6B49-B434-E04B-8B19-9D0B03FF27E8}" type="datetimeFigureOut">
              <a:rPr lang="en-US" smtClean="0"/>
              <a:t>10/18/21</a:t>
            </a:fld>
            <a:endParaRPr lang="en-US"/>
          </a:p>
        </p:txBody>
      </p:sp>
      <p:sp>
        <p:nvSpPr>
          <p:cNvPr id="6" name="Footer Placeholder 5">
            <a:extLst>
              <a:ext uri="{FF2B5EF4-FFF2-40B4-BE49-F238E27FC236}">
                <a16:creationId xmlns:a16="http://schemas.microsoft.com/office/drawing/2014/main" id="{9DDEDE9A-2733-944F-B916-EB21A256D0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0D3D4D-AD01-0A43-A8C0-43B243D1B043}"/>
              </a:ext>
            </a:extLst>
          </p:cNvPr>
          <p:cNvSpPr>
            <a:spLocks noGrp="1"/>
          </p:cNvSpPr>
          <p:nvPr>
            <p:ph type="sldNum" sz="quarter" idx="12"/>
          </p:nvPr>
        </p:nvSpPr>
        <p:spPr/>
        <p:txBody>
          <a:bodyPr/>
          <a:lstStyle/>
          <a:p>
            <a:fld id="{ECB73104-7A03-9745-9E8F-D9BF2DA92E49}" type="slidenum">
              <a:rPr lang="en-US" smtClean="0"/>
              <a:t>‹#›</a:t>
            </a:fld>
            <a:endParaRPr lang="en-US"/>
          </a:p>
        </p:txBody>
      </p:sp>
    </p:spTree>
    <p:extLst>
      <p:ext uri="{BB962C8B-B14F-4D97-AF65-F5344CB8AC3E}">
        <p14:creationId xmlns:p14="http://schemas.microsoft.com/office/powerpoint/2010/main" val="3495871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C5E649-5093-7A4E-82DD-41CB376070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0197A4-E433-BF48-825A-751CB3D9CF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4FAAC-9B48-C940-AA96-BC381C0A5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AB6B49-B434-E04B-8B19-9D0B03FF27E8}" type="datetimeFigureOut">
              <a:rPr lang="en-US" smtClean="0"/>
              <a:t>10/18/21</a:t>
            </a:fld>
            <a:endParaRPr lang="en-US"/>
          </a:p>
        </p:txBody>
      </p:sp>
      <p:sp>
        <p:nvSpPr>
          <p:cNvPr id="5" name="Footer Placeholder 4">
            <a:extLst>
              <a:ext uri="{FF2B5EF4-FFF2-40B4-BE49-F238E27FC236}">
                <a16:creationId xmlns:a16="http://schemas.microsoft.com/office/drawing/2014/main" id="{2E53570C-5C1F-994B-A5F9-88754B034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C61F82-D814-8E4D-918A-8E4619457F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B73104-7A03-9745-9E8F-D9BF2DA92E49}" type="slidenum">
              <a:rPr lang="en-US" smtClean="0"/>
              <a:t>‹#›</a:t>
            </a:fld>
            <a:endParaRPr lang="en-US"/>
          </a:p>
        </p:txBody>
      </p:sp>
    </p:spTree>
    <p:extLst>
      <p:ext uri="{BB962C8B-B14F-4D97-AF65-F5344CB8AC3E}">
        <p14:creationId xmlns:p14="http://schemas.microsoft.com/office/powerpoint/2010/main" val="713372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AB7F5B-4495-498D-9228-FE0FCE273C43}"/>
              </a:ext>
            </a:extLst>
          </p:cNvPr>
          <p:cNvSpPr>
            <a:spLocks noGrp="1"/>
          </p:cNvSpPr>
          <p:nvPr>
            <p:ph type="title"/>
          </p:nvPr>
        </p:nvSpPr>
        <p:spPr>
          <a:xfrm>
            <a:off x="681523" y="460413"/>
            <a:ext cx="7829005" cy="757272"/>
          </a:xfrm>
        </p:spPr>
        <p:txBody>
          <a:bodyPr>
            <a:normAutofit/>
          </a:bodyPr>
          <a:lstStyle/>
          <a:p>
            <a:r>
              <a:rPr lang="en-US" sz="3600" dirty="0"/>
              <a:t>Preflight Check List</a:t>
            </a:r>
            <a:endParaRPr lang="en-US" sz="3600" b="1" i="1" u="sng" dirty="0"/>
          </a:p>
        </p:txBody>
      </p:sp>
      <p:sp>
        <p:nvSpPr>
          <p:cNvPr id="5" name="Content Placeholder 2">
            <a:extLst>
              <a:ext uri="{FF2B5EF4-FFF2-40B4-BE49-F238E27FC236}">
                <a16:creationId xmlns:a16="http://schemas.microsoft.com/office/drawing/2014/main" id="{A3AEDF17-A7EB-42B8-A3CF-77C0E99B49FB}"/>
              </a:ext>
            </a:extLst>
          </p:cNvPr>
          <p:cNvSpPr>
            <a:spLocks noGrp="1"/>
          </p:cNvSpPr>
          <p:nvPr>
            <p:ph idx="1"/>
          </p:nvPr>
        </p:nvSpPr>
        <p:spPr>
          <a:xfrm>
            <a:off x="681523" y="1431533"/>
            <a:ext cx="10718950" cy="3403404"/>
          </a:xfrm>
        </p:spPr>
        <p:txBody>
          <a:bodyPr vert="horz" lIns="91440" tIns="45720" rIns="91440" bIns="45720" rtlCol="0" anchor="t">
            <a:noAutofit/>
          </a:bodyPr>
          <a:lstStyle/>
          <a:p>
            <a:pPr>
              <a:spcBef>
                <a:spcPts val="600"/>
              </a:spcBef>
              <a:buFont typeface="Wingdings" pitchFamily="2" charset="2"/>
              <a:buChar char="§"/>
            </a:pPr>
            <a:r>
              <a:rPr lang="en-US" sz="2000" dirty="0"/>
              <a:t>Sign into our Zoom meeting through our integrated Blackboard/Zoom link </a:t>
            </a:r>
          </a:p>
          <a:p>
            <a:pPr>
              <a:spcBef>
                <a:spcPts val="600"/>
              </a:spcBef>
              <a:buFont typeface="Wingdings" pitchFamily="2" charset="2"/>
              <a:buChar char="§"/>
            </a:pPr>
            <a:r>
              <a:rPr lang="en-US" sz="2000" dirty="0"/>
              <a:t>Make sure that you can hear the conversation, see shared desktops, and view chat topics</a:t>
            </a:r>
          </a:p>
          <a:p>
            <a:pPr>
              <a:spcBef>
                <a:spcPts val="600"/>
              </a:spcBef>
              <a:buFont typeface="Wingdings" pitchFamily="2" charset="2"/>
              <a:buChar char="§"/>
            </a:pPr>
            <a:r>
              <a:rPr lang="en-US" sz="2000" dirty="0"/>
              <a:t>Thank you if you choose to leave your camera on to help make our class more interactive</a:t>
            </a:r>
          </a:p>
          <a:p>
            <a:pPr>
              <a:spcBef>
                <a:spcPts val="600"/>
              </a:spcBef>
              <a:buFont typeface="Wingdings" pitchFamily="2" charset="2"/>
              <a:buChar char="§"/>
            </a:pPr>
            <a:r>
              <a:rPr lang="en-US" sz="2000" dirty="0"/>
              <a:t>Be prepared to share your computer screen</a:t>
            </a:r>
          </a:p>
          <a:p>
            <a:pPr>
              <a:spcBef>
                <a:spcPts val="600"/>
              </a:spcBef>
              <a:buFont typeface="Wingdings" pitchFamily="2" charset="2"/>
              <a:buChar char="§"/>
            </a:pPr>
            <a:r>
              <a:rPr lang="en-US" sz="2000" dirty="0"/>
              <a:t>Be prepared to utilize a headset with a microphone</a:t>
            </a:r>
          </a:p>
          <a:p>
            <a:pPr marL="0" indent="0">
              <a:spcBef>
                <a:spcPts val="0"/>
              </a:spcBef>
              <a:buNone/>
            </a:pPr>
            <a:endParaRPr lang="en-US" sz="2000" dirty="0"/>
          </a:p>
          <a:p>
            <a:pPr marL="0" indent="0">
              <a:spcBef>
                <a:spcPts val="0"/>
              </a:spcBef>
              <a:buNone/>
            </a:pPr>
            <a:endParaRPr lang="en-US" sz="2000" u="sng" dirty="0"/>
          </a:p>
          <a:p>
            <a:pPr marL="0" indent="0">
              <a:spcBef>
                <a:spcPts val="0"/>
              </a:spcBef>
              <a:buNone/>
            </a:pPr>
            <a:r>
              <a:rPr lang="en-US" sz="2000" u="sng" dirty="0"/>
              <a:t>In person participants also:</a:t>
            </a:r>
            <a:endParaRPr lang="en-US" sz="2000" dirty="0"/>
          </a:p>
          <a:p>
            <a:pPr>
              <a:spcBef>
                <a:spcPts val="600"/>
              </a:spcBef>
              <a:buFont typeface="Wingdings" pitchFamily="2" charset="2"/>
              <a:buChar char="§"/>
            </a:pPr>
            <a:r>
              <a:rPr lang="en-US" sz="2000" dirty="0"/>
              <a:t>Make sure that your microphone and speakers are muted/off so that we don’t get an echo</a:t>
            </a:r>
          </a:p>
          <a:p>
            <a:pPr>
              <a:spcBef>
                <a:spcPts val="600"/>
              </a:spcBef>
              <a:buFont typeface="Wingdings" pitchFamily="2" charset="2"/>
              <a:buChar char="§"/>
            </a:pPr>
            <a:r>
              <a:rPr lang="en-US" sz="2000" dirty="0"/>
              <a:t>Sit in a good spot near the classroom ceiling microphones if possible</a:t>
            </a:r>
            <a:endParaRPr lang="en-US" sz="2000" dirty="0">
              <a:cs typeface="Calibri"/>
            </a:endParaRPr>
          </a:p>
        </p:txBody>
      </p:sp>
      <p:pic>
        <p:nvPicPr>
          <p:cNvPr id="6" name="Content Placeholder 4">
            <a:extLst>
              <a:ext uri="{FF2B5EF4-FFF2-40B4-BE49-F238E27FC236}">
                <a16:creationId xmlns:a16="http://schemas.microsoft.com/office/drawing/2014/main" id="{99072103-9DA3-B44B-A344-193F81F141B5}"/>
              </a:ext>
            </a:extLst>
          </p:cNvPr>
          <p:cNvPicPr>
            <a:picLocks noChangeAspect="1"/>
          </p:cNvPicPr>
          <p:nvPr/>
        </p:nvPicPr>
        <p:blipFill>
          <a:blip r:embed="rId3"/>
          <a:stretch>
            <a:fillRect/>
          </a:stretch>
        </p:blipFill>
        <p:spPr>
          <a:xfrm>
            <a:off x="8963531" y="65212"/>
            <a:ext cx="2656367" cy="1366321"/>
          </a:xfrm>
          <a:prstGeom prst="rect">
            <a:avLst/>
          </a:prstGeom>
        </p:spPr>
      </p:pic>
      <p:pic>
        <p:nvPicPr>
          <p:cNvPr id="2" name="Picture 1">
            <a:extLst>
              <a:ext uri="{FF2B5EF4-FFF2-40B4-BE49-F238E27FC236}">
                <a16:creationId xmlns:a16="http://schemas.microsoft.com/office/drawing/2014/main" id="{C372B1DA-ABF2-D743-A631-90728AA300BA}"/>
              </a:ext>
            </a:extLst>
          </p:cNvPr>
          <p:cNvPicPr>
            <a:picLocks noChangeAspect="1"/>
          </p:cNvPicPr>
          <p:nvPr/>
        </p:nvPicPr>
        <p:blipFill>
          <a:blip r:embed="rId4"/>
          <a:stretch>
            <a:fillRect/>
          </a:stretch>
        </p:blipFill>
        <p:spPr>
          <a:xfrm>
            <a:off x="8353353" y="5262967"/>
            <a:ext cx="3598505" cy="1377940"/>
          </a:xfrm>
          <a:prstGeom prst="rect">
            <a:avLst/>
          </a:prstGeom>
          <a:ln w="12700">
            <a:solidFill>
              <a:schemeClr val="tx1"/>
            </a:solidFill>
          </a:ln>
        </p:spPr>
      </p:pic>
    </p:spTree>
    <p:extLst>
      <p:ext uri="{BB962C8B-B14F-4D97-AF65-F5344CB8AC3E}">
        <p14:creationId xmlns:p14="http://schemas.microsoft.com/office/powerpoint/2010/main" val="23951276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a:t>
            </a:r>
            <a:r>
              <a:rPr lang="en-US" sz="2000" i="1" u="sng" dirty="0"/>
              <a:t>If something is a tool, it genuinely is just sitting there, waiting patiently. </a:t>
            </a:r>
            <a:r>
              <a:rPr lang="en-US" sz="2000" dirty="0"/>
              <a:t>If something is not a tool it's demanding things from you. It's seducing you, it’s manipulating you, it wants things from you. We've moved away from a tools based technology environment, to an addiction and manipulation used technology environment. Social media isn't a tool waiting to be used. It has its own goals, and it has its own means of pursuing them by using your psychology against you.” - </a:t>
            </a:r>
            <a:r>
              <a:rPr lang="en-US" sz="2000" i="1" dirty="0"/>
              <a:t>Tristan Harris, former design ethicist at Google and co-founder of Centre for Humane Technologies</a:t>
            </a:r>
            <a:r>
              <a:rPr lang="en-US" sz="2000" dirty="0"/>
              <a:t>‍</a:t>
            </a:r>
          </a:p>
        </p:txBody>
      </p:sp>
    </p:spTree>
    <p:extLst>
      <p:ext uri="{BB962C8B-B14F-4D97-AF65-F5344CB8AC3E}">
        <p14:creationId xmlns:p14="http://schemas.microsoft.com/office/powerpoint/2010/main" val="24322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training and </a:t>
            </a:r>
            <a:r>
              <a:rPr lang="en-US" sz="2000" u="sng" dirty="0"/>
              <a:t>conditioning a whole new generation of people that when we are uncomfortable or lonely or uncertain or afraid</a:t>
            </a:r>
            <a:r>
              <a:rPr lang="en-US" sz="2000" dirty="0"/>
              <a:t>, we have a digital pacifier for ourselves. That is kind of atrophying our own ability to deal with that.” - </a:t>
            </a:r>
            <a:r>
              <a:rPr lang="en-US" sz="2000" i="1" dirty="0"/>
              <a:t>Tristan Harris, former design ethicist at Google and co-founder of Centre for Humane Technologies</a:t>
            </a:r>
            <a:endParaRPr lang="en-US" sz="2000" dirty="0"/>
          </a:p>
          <a:p>
            <a:pPr marL="0" indent="0">
              <a:buNone/>
            </a:pPr>
            <a:endParaRPr lang="en-US" sz="2000" dirty="0"/>
          </a:p>
        </p:txBody>
      </p:sp>
    </p:spTree>
    <p:extLst>
      <p:ext uri="{BB962C8B-B14F-4D97-AF65-F5344CB8AC3E}">
        <p14:creationId xmlns:p14="http://schemas.microsoft.com/office/powerpoint/2010/main" val="1784229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Eric’s Opinion and Editorial Comments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 are polarizing viewpoints by providing individualized feeds that reinforce already held views and opinions. This reinforcement and polarization is a byproduct of the desire to gain a few more seconds of attention (or another click). </a:t>
            </a:r>
          </a:p>
          <a:p>
            <a:pPr marL="0" indent="0">
              <a:buNone/>
            </a:pPr>
            <a:endParaRPr lang="en-US" sz="2000" dirty="0"/>
          </a:p>
        </p:txBody>
      </p:sp>
    </p:spTree>
    <p:extLst>
      <p:ext uri="{BB962C8B-B14F-4D97-AF65-F5344CB8AC3E}">
        <p14:creationId xmlns:p14="http://schemas.microsoft.com/office/powerpoint/2010/main" val="441608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Original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2122884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Update - October, 2021</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"The result has been more division, more harm, more lies, more threats and more combat. In some cases, this dangerous online talk has led to actual violence that harms and even kills people," </a:t>
            </a:r>
          </a:p>
          <a:p>
            <a:pPr marL="0" indent="0">
              <a:buNone/>
            </a:pPr>
            <a:r>
              <a:rPr lang="en-US" sz="2000" dirty="0"/>
              <a:t>-- Former Facebook data scientist Frances Haugen</a:t>
            </a:r>
          </a:p>
          <a:p>
            <a:pPr marL="0" indent="0">
              <a:buNone/>
            </a:pPr>
            <a:endParaRPr lang="en-US" sz="2000" dirty="0"/>
          </a:p>
          <a:p>
            <a:pPr marL="0" indent="0">
              <a:buNone/>
            </a:pPr>
            <a:endParaRPr lang="en-US" sz="2000" dirty="0"/>
          </a:p>
          <a:p>
            <a:pPr marL="0" indent="0">
              <a:buNone/>
            </a:pPr>
            <a:r>
              <a:rPr lang="en-US" sz="2000" dirty="0"/>
              <a:t>Also considerable conversation around the “addictive” nature of social media and impact to children and young adults. </a:t>
            </a:r>
          </a:p>
        </p:txBody>
      </p:sp>
    </p:spTree>
    <p:extLst>
      <p:ext uri="{BB962C8B-B14F-4D97-AF65-F5344CB8AC3E}">
        <p14:creationId xmlns:p14="http://schemas.microsoft.com/office/powerpoint/2010/main" val="2450024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Recommendation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Take a few minutes to to contemplate the Google, YouTube, Facebook, WhatsApp, and </a:t>
            </a:r>
            <a:r>
              <a:rPr lang="en-US" sz="2000" dirty="0" err="1"/>
              <a:t>TicTok</a:t>
            </a:r>
            <a:r>
              <a:rPr lang="en-US" sz="2000" dirty="0"/>
              <a:t> style business model. Also consider the Apple and Microsoft business model.</a:t>
            </a:r>
          </a:p>
          <a:p>
            <a:pPr marL="0" indent="0">
              <a:buNone/>
            </a:pPr>
            <a:endParaRPr lang="en-US" sz="2000" dirty="0"/>
          </a:p>
          <a:p>
            <a:pPr marL="0" indent="0">
              <a:buNone/>
            </a:pPr>
            <a:r>
              <a:rPr lang="en-US" sz="2000" dirty="0"/>
              <a:t>Be aware. Decide what’s right for you.</a:t>
            </a:r>
          </a:p>
        </p:txBody>
      </p:sp>
    </p:spTree>
    <p:extLst>
      <p:ext uri="{BB962C8B-B14F-4D97-AF65-F5344CB8AC3E}">
        <p14:creationId xmlns:p14="http://schemas.microsoft.com/office/powerpoint/2010/main" val="1392252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Artificial Intelligence</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4907632"/>
          </a:xfrm>
        </p:spPr>
        <p:txBody>
          <a:bodyPr>
            <a:normAutofit/>
          </a:bodyPr>
          <a:lstStyle/>
          <a:p>
            <a:pPr marL="342900" indent="-342900">
              <a:buFont typeface="+mj-lt"/>
              <a:buAutoNum type="arabicPeriod"/>
            </a:pPr>
            <a:r>
              <a:rPr lang="en-US" sz="2000" dirty="0"/>
              <a:t>Assign presenter</a:t>
            </a:r>
          </a:p>
          <a:p>
            <a:pPr marL="342900" indent="-342900">
              <a:buFont typeface="+mj-lt"/>
              <a:buAutoNum type="arabicPeriod"/>
            </a:pPr>
            <a:r>
              <a:rPr lang="en-US" sz="2000" dirty="0"/>
              <a:t>Team discusses topics while the presenter summarizes the most important topics including the representation of:</a:t>
            </a:r>
          </a:p>
          <a:p>
            <a:pPr marL="857250" lvl="1" indent="-400050">
              <a:buFont typeface="+mj-lt"/>
              <a:buAutoNum type="romanLcPeriod"/>
            </a:pPr>
            <a:r>
              <a:rPr lang="en-US" sz="1600" dirty="0"/>
              <a:t>Thinking Machines and The Turing Test</a:t>
            </a:r>
          </a:p>
          <a:p>
            <a:pPr marL="857250" lvl="1" indent="-400050">
              <a:buFont typeface="+mj-lt"/>
              <a:buAutoNum type="romanLcPeriod"/>
            </a:pPr>
            <a:r>
              <a:rPr lang="en-US" sz="1600" dirty="0"/>
              <a:t>Knowledge Representation, Semantic Networks, and Search Trees</a:t>
            </a:r>
          </a:p>
          <a:p>
            <a:pPr marL="857250" lvl="1" indent="-400050">
              <a:buFont typeface="+mj-lt"/>
              <a:buAutoNum type="romanLcPeriod"/>
            </a:pPr>
            <a:r>
              <a:rPr lang="en-US" sz="1600" dirty="0"/>
              <a:t>Expert Systems and Neural Networks</a:t>
            </a:r>
          </a:p>
          <a:p>
            <a:pPr marL="857250" lvl="1" indent="-400050">
              <a:buFont typeface="+mj-lt"/>
              <a:buAutoNum type="romanLcPeriod"/>
            </a:pPr>
            <a:r>
              <a:rPr lang="en-US" sz="1600" dirty="0"/>
              <a:t>Natural Language Processing, Voice Synthesis, and Voice Recognition</a:t>
            </a:r>
          </a:p>
          <a:p>
            <a:pPr marL="857250" lvl="1" indent="-400050">
              <a:buFont typeface="+mj-lt"/>
              <a:buAutoNum type="romanLcPeriod"/>
            </a:pPr>
            <a:r>
              <a:rPr lang="en-US" sz="1600" dirty="0"/>
              <a:t>Robotics, Subsumption Architecture, and Physical Components</a:t>
            </a:r>
          </a:p>
          <a:p>
            <a:pPr marL="857250" lvl="1" indent="-400050">
              <a:buFont typeface="+mj-lt"/>
              <a:buAutoNum type="romanLcPeriod"/>
            </a:pPr>
            <a:endParaRPr lang="en-US" sz="1600" dirty="0"/>
          </a:p>
          <a:p>
            <a:pPr marL="342900" indent="-342900">
              <a:buFont typeface="+mj-lt"/>
              <a:buAutoNum type="arabicPeriod"/>
            </a:pPr>
            <a:r>
              <a:rPr lang="en-US" sz="2000" dirty="0"/>
              <a:t>Team sits back, relaxes, and acknowledges the bravery and dedication of the presenter</a:t>
            </a:r>
          </a:p>
          <a:p>
            <a:pPr marL="0" indent="0">
              <a:buNone/>
            </a:pPr>
            <a:endParaRPr lang="en-US" sz="2000" dirty="0"/>
          </a:p>
        </p:txBody>
      </p:sp>
    </p:spTree>
    <p:extLst>
      <p:ext uri="{BB962C8B-B14F-4D97-AF65-F5344CB8AC3E}">
        <p14:creationId xmlns:p14="http://schemas.microsoft.com/office/powerpoint/2010/main" val="1023945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For Next Class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2988988"/>
          </a:xfrm>
        </p:spPr>
        <p:txBody>
          <a:bodyPr>
            <a:normAutofit/>
          </a:bodyPr>
          <a:lstStyle/>
          <a:p>
            <a:pPr marL="0" indent="0">
              <a:buNone/>
            </a:pPr>
            <a:r>
              <a:rPr lang="en-US" sz="2000" dirty="0"/>
              <a:t>Complete through activity 9 and be working on activity 10</a:t>
            </a:r>
          </a:p>
          <a:p>
            <a:pPr marL="0" indent="0">
              <a:buNone/>
            </a:pPr>
            <a:r>
              <a:rPr lang="en-US" sz="2000" dirty="0"/>
              <a:t>Be prepared for Quiz 4</a:t>
            </a:r>
          </a:p>
        </p:txBody>
      </p:sp>
    </p:spTree>
    <p:extLst>
      <p:ext uri="{BB962C8B-B14F-4D97-AF65-F5344CB8AC3E}">
        <p14:creationId xmlns:p14="http://schemas.microsoft.com/office/powerpoint/2010/main" val="374375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25490"/>
            <a:ext cx="9144000" cy="807019"/>
          </a:xfrm>
        </p:spPr>
        <p:txBody>
          <a:bodyPr anchor="ctr">
            <a:normAutofit/>
          </a:bodyPr>
          <a:lstStyle/>
          <a:p>
            <a:r>
              <a:rPr lang="en-US" sz="4800" dirty="0"/>
              <a:t>End of Session</a:t>
            </a:r>
          </a:p>
        </p:txBody>
      </p:sp>
    </p:spTree>
    <p:extLst>
      <p:ext uri="{BB962C8B-B14F-4D97-AF65-F5344CB8AC3E}">
        <p14:creationId xmlns:p14="http://schemas.microsoft.com/office/powerpoint/2010/main" val="3142803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Recordings</a:t>
            </a:r>
          </a:p>
        </p:txBody>
      </p:sp>
      <p:sp>
        <p:nvSpPr>
          <p:cNvPr id="4" name="Content Placeholder 2">
            <a:extLst>
              <a:ext uri="{FF2B5EF4-FFF2-40B4-BE49-F238E27FC236}">
                <a16:creationId xmlns:a16="http://schemas.microsoft.com/office/drawing/2014/main" id="{D1E31497-FC35-F840-81F4-49FEAA5F58A4}"/>
              </a:ext>
            </a:extLst>
          </p:cNvPr>
          <p:cNvSpPr txBox="1">
            <a:spLocks/>
          </p:cNvSpPr>
          <p:nvPr/>
        </p:nvSpPr>
        <p:spPr>
          <a:xfrm>
            <a:off x="838200" y="4568456"/>
            <a:ext cx="10515600" cy="17228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Font typeface="Arial" panose="020B0604020202020204" pitchFamily="34" charset="0"/>
              <a:buNone/>
            </a:pPr>
            <a:endParaRPr lang="en-US" sz="2000" dirty="0"/>
          </a:p>
        </p:txBody>
      </p:sp>
      <p:sp>
        <p:nvSpPr>
          <p:cNvPr id="5" name="Content Placeholder 2">
            <a:extLst>
              <a:ext uri="{FF2B5EF4-FFF2-40B4-BE49-F238E27FC236}">
                <a16:creationId xmlns:a16="http://schemas.microsoft.com/office/drawing/2014/main" id="{E1B62BA9-9B25-C241-A192-BB367137D491}"/>
              </a:ext>
            </a:extLst>
          </p:cNvPr>
          <p:cNvSpPr txBox="1">
            <a:spLocks/>
          </p:cNvSpPr>
          <p:nvPr/>
        </p:nvSpPr>
        <p:spPr>
          <a:xfrm>
            <a:off x="838200" y="5413515"/>
            <a:ext cx="10515600" cy="719847"/>
          </a:xfrm>
          <a:prstGeom prst="rect">
            <a:avLst/>
          </a:prstGeom>
          <a:solidFill>
            <a:schemeClr val="accent4">
              <a:lumMod val="40000"/>
              <a:lumOff val="60000"/>
            </a:schemeClr>
          </a:solidFill>
          <a:ln w="25400">
            <a:solidFill>
              <a:schemeClr val="tx1"/>
            </a:solidFill>
          </a:ln>
        </p:spPr>
        <p:txBody>
          <a:bodyPr vert="horz" lIns="91440" tIns="45720" rIns="91440" bIns="4572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dirty="0">
                <a:latin typeface="+mj-lt"/>
              </a:rPr>
              <a:t>Start Recording</a:t>
            </a:r>
          </a:p>
        </p:txBody>
      </p:sp>
      <p:sp>
        <p:nvSpPr>
          <p:cNvPr id="8" name="Content Placeholder 2">
            <a:extLst>
              <a:ext uri="{FF2B5EF4-FFF2-40B4-BE49-F238E27FC236}">
                <a16:creationId xmlns:a16="http://schemas.microsoft.com/office/drawing/2014/main" id="{86647704-B32F-5944-B694-EC75B62A5D15}"/>
              </a:ext>
            </a:extLst>
          </p:cNvPr>
          <p:cNvSpPr txBox="1">
            <a:spLocks/>
          </p:cNvSpPr>
          <p:nvPr/>
        </p:nvSpPr>
        <p:spPr>
          <a:xfrm>
            <a:off x="838200" y="1573090"/>
            <a:ext cx="10515600" cy="3476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 that recording are:</a:t>
            </a:r>
          </a:p>
          <a:p>
            <a:pPr>
              <a:buFont typeface="Wingdings" pitchFamily="2" charset="2"/>
              <a:buChar char="§"/>
            </a:pPr>
            <a:r>
              <a:rPr lang="en-US" sz="2000" dirty="0"/>
              <a:t>Opportunistic</a:t>
            </a:r>
          </a:p>
          <a:p>
            <a:pPr>
              <a:buFont typeface="Wingdings" pitchFamily="2" charset="2"/>
              <a:buChar char="§"/>
            </a:pPr>
            <a:r>
              <a:rPr lang="en-US" sz="2000" dirty="0"/>
              <a:t>Automatically available in Blackboard/Zoom</a:t>
            </a:r>
          </a:p>
          <a:p>
            <a:pPr marL="0" indent="0">
              <a:buNone/>
            </a:pPr>
            <a:endParaRPr lang="en-US" sz="2000" dirty="0"/>
          </a:p>
          <a:p>
            <a:pPr marL="0" indent="0">
              <a:buNone/>
            </a:pPr>
            <a:r>
              <a:rPr lang="en-US" sz="2000"/>
              <a:t>Sound </a:t>
            </a:r>
            <a:r>
              <a:rPr lang="en-US" sz="2000" dirty="0"/>
              <a:t>Check… plus Video, and Desktop Sharing check</a:t>
            </a:r>
          </a:p>
          <a:p>
            <a:pPr marL="0" indent="0">
              <a:buFont typeface="Arial" panose="020B0604020202020204" pitchFamily="34" charset="0"/>
              <a:buNone/>
            </a:pPr>
            <a:endParaRPr lang="en-US" sz="2000" dirty="0"/>
          </a:p>
        </p:txBody>
      </p:sp>
      <p:pic>
        <p:nvPicPr>
          <p:cNvPr id="10" name="Content Placeholder 4">
            <a:extLst>
              <a:ext uri="{FF2B5EF4-FFF2-40B4-BE49-F238E27FC236}">
                <a16:creationId xmlns:a16="http://schemas.microsoft.com/office/drawing/2014/main" id="{73C4F02D-750A-8D48-895B-3D0101B5472B}"/>
              </a:ext>
            </a:extLst>
          </p:cNvPr>
          <p:cNvPicPr>
            <a:picLocks noChangeAspect="1"/>
          </p:cNvPicPr>
          <p:nvPr/>
        </p:nvPicPr>
        <p:blipFill>
          <a:blip r:embed="rId3"/>
          <a:stretch>
            <a:fillRect/>
          </a:stretch>
        </p:blipFill>
        <p:spPr>
          <a:xfrm>
            <a:off x="8963531" y="65212"/>
            <a:ext cx="2656367" cy="1366321"/>
          </a:xfrm>
          <a:prstGeom prst="rect">
            <a:avLst/>
          </a:prstGeom>
        </p:spPr>
      </p:pic>
    </p:spTree>
    <p:extLst>
      <p:ext uri="{BB962C8B-B14F-4D97-AF65-F5344CB8AC3E}">
        <p14:creationId xmlns:p14="http://schemas.microsoft.com/office/powerpoint/2010/main" val="318329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5"/>
                                        </p:tgtEl>
                                        <p:attrNameLst>
                                          <p:attrName>ppt_x</p:attrName>
                                        </p:attrNameLst>
                                      </p:cBhvr>
                                      <p:tavLst>
                                        <p:tav tm="0">
                                          <p:val>
                                            <p:strVal val="ppt_x"/>
                                          </p:val>
                                        </p:tav>
                                        <p:tav tm="100000">
                                          <p:val>
                                            <p:strVal val="ppt_x"/>
                                          </p:val>
                                        </p:tav>
                                      </p:tavLst>
                                    </p:anim>
                                    <p:anim calcmode="lin" valueType="num">
                                      <p:cBhvr additive="base">
                                        <p:cTn id="13" dur="500"/>
                                        <p:tgtEl>
                                          <p:spTgt spid="5"/>
                                        </p:tgtEl>
                                        <p:attrNameLst>
                                          <p:attrName>ppt_y</p:attrName>
                                        </p:attrNameLst>
                                      </p:cBhvr>
                                      <p:tavLst>
                                        <p:tav tm="0">
                                          <p:val>
                                            <p:strVal val="ppt_y"/>
                                          </p:val>
                                        </p:tav>
                                        <p:tav tm="100000">
                                          <p:val>
                                            <p:strVal val="1+ppt_h/2"/>
                                          </p:val>
                                        </p:tav>
                                      </p:tavLst>
                                    </p:anim>
                                    <p:set>
                                      <p:cBhvr>
                                        <p:cTn id="14"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1739349"/>
            <a:ext cx="10515600" cy="3721074"/>
          </a:xfrm>
        </p:spPr>
        <p:txBody>
          <a:bodyPr vert="horz" lIns="91440" tIns="45720" rIns="91440" bIns="45720" rtlCol="0" anchor="t">
            <a:normAutofit/>
          </a:bodyPr>
          <a:lstStyle/>
          <a:p>
            <a:pPr marL="0" indent="0">
              <a:buNone/>
            </a:pPr>
            <a:r>
              <a:rPr lang="en-US" dirty="0"/>
              <a:t>Agenda:</a:t>
            </a:r>
          </a:p>
          <a:p>
            <a:pPr marL="457200" indent="-457200">
              <a:buFont typeface="+mj-lt"/>
              <a:buAutoNum type="arabicPeriod"/>
            </a:pPr>
            <a:r>
              <a:rPr lang="en-US" sz="2000" dirty="0"/>
              <a:t>Prework &amp; Announcements</a:t>
            </a:r>
          </a:p>
          <a:p>
            <a:pPr marL="457200" indent="-457200">
              <a:buFont typeface="+mj-lt"/>
              <a:buAutoNum type="arabicPeriod"/>
            </a:pPr>
            <a:r>
              <a:rPr lang="en-US" sz="2000" dirty="0"/>
              <a:t>YouTube, Eric’s Trip to Google, The Social Dilemma, and Technology Business Models</a:t>
            </a:r>
          </a:p>
          <a:p>
            <a:pPr marL="457200" indent="-457200">
              <a:buFont typeface="+mj-lt"/>
              <a:buAutoNum type="arabicPeriod"/>
            </a:pPr>
            <a:r>
              <a:rPr lang="en-US" sz="2000" dirty="0"/>
              <a:t>Review “Computer Science Illuminated” Artificial Intelligence</a:t>
            </a:r>
          </a:p>
          <a:p>
            <a:pPr marL="457200" indent="-457200">
              <a:buFont typeface="+mj-lt"/>
              <a:buAutoNum type="arabicPeriod"/>
            </a:pPr>
            <a:r>
              <a:rPr lang="en-US" sz="2000" dirty="0"/>
              <a:t>Lab</a:t>
            </a:r>
          </a:p>
          <a:p>
            <a:pPr marL="0" indent="0">
              <a:buNone/>
            </a:pPr>
            <a:endParaRPr lang="en-US" sz="2000" dirty="0"/>
          </a:p>
        </p:txBody>
      </p:sp>
      <p:pic>
        <p:nvPicPr>
          <p:cNvPr id="4" name="Content Placeholder 4">
            <a:extLst>
              <a:ext uri="{FF2B5EF4-FFF2-40B4-BE49-F238E27FC236}">
                <a16:creationId xmlns:a16="http://schemas.microsoft.com/office/drawing/2014/main" id="{4F742B6E-B171-6A46-B579-4EFBC662609F}"/>
              </a:ext>
            </a:extLst>
          </p:cNvPr>
          <p:cNvPicPr>
            <a:picLocks noChangeAspect="1"/>
          </p:cNvPicPr>
          <p:nvPr/>
        </p:nvPicPr>
        <p:blipFill>
          <a:blip r:embed="rId3"/>
          <a:stretch>
            <a:fillRect/>
          </a:stretch>
        </p:blipFill>
        <p:spPr>
          <a:xfrm>
            <a:off x="8942905" y="156030"/>
            <a:ext cx="2656367" cy="1366321"/>
          </a:xfrm>
          <a:prstGeom prst="rect">
            <a:avLst/>
          </a:prstGeom>
        </p:spPr>
      </p:pic>
      <p:sp>
        <p:nvSpPr>
          <p:cNvPr id="5" name="Content Placeholder 2">
            <a:extLst>
              <a:ext uri="{FF2B5EF4-FFF2-40B4-BE49-F238E27FC236}">
                <a16:creationId xmlns:a16="http://schemas.microsoft.com/office/drawing/2014/main" id="{63824318-EBFF-384B-BEEF-BA833C049723}"/>
              </a:ext>
            </a:extLst>
          </p:cNvPr>
          <p:cNvSpPr txBox="1">
            <a:spLocks/>
          </p:cNvSpPr>
          <p:nvPr/>
        </p:nvSpPr>
        <p:spPr>
          <a:xfrm>
            <a:off x="838200" y="5460422"/>
            <a:ext cx="10515600" cy="7165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Discussion &amp; Questions welcome at any time but please be present with no phones or email during our time together</a:t>
            </a:r>
          </a:p>
        </p:txBody>
      </p:sp>
    </p:spTree>
    <p:extLst>
      <p:ext uri="{BB962C8B-B14F-4D97-AF65-F5344CB8AC3E}">
        <p14:creationId xmlns:p14="http://schemas.microsoft.com/office/powerpoint/2010/main" val="149538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a:xfrm>
            <a:off x="838200" y="566736"/>
            <a:ext cx="10515600" cy="741780"/>
          </a:xfrm>
        </p:spPr>
        <p:txBody>
          <a:bodyPr>
            <a:normAutofit/>
          </a:bodyPr>
          <a:lstStyle/>
          <a:p>
            <a:r>
              <a:rPr lang="en-US" sz="3600" dirty="0"/>
              <a:t>Prework &amp; Announcements</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383632"/>
            <a:ext cx="10515600" cy="2988988"/>
          </a:xfrm>
        </p:spPr>
        <p:txBody>
          <a:bodyPr>
            <a:normAutofit/>
          </a:bodyPr>
          <a:lstStyle/>
          <a:p>
            <a:pPr marL="0" indent="0">
              <a:buNone/>
            </a:pPr>
            <a:r>
              <a:rPr lang="en-US" sz="2000" dirty="0"/>
              <a:t>Complete through activity 9</a:t>
            </a:r>
          </a:p>
          <a:p>
            <a:pPr marL="0" indent="0">
              <a:buNone/>
            </a:pPr>
            <a:r>
              <a:rPr lang="en-US" sz="2000" dirty="0"/>
              <a:t>Be prepared to review “Computer Science Illuminated” Artificial Intelligence</a:t>
            </a:r>
          </a:p>
        </p:txBody>
      </p:sp>
    </p:spTree>
    <p:extLst>
      <p:ext uri="{BB962C8B-B14F-4D97-AF65-F5344CB8AC3E}">
        <p14:creationId xmlns:p14="http://schemas.microsoft.com/office/powerpoint/2010/main" val="141212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YouTube, Eric’s Trip to Google, The Social Dilemma, and Technology Business Models</a:t>
            </a:r>
          </a:p>
        </p:txBody>
      </p:sp>
    </p:spTree>
    <p:extLst>
      <p:ext uri="{BB962C8B-B14F-4D97-AF65-F5344CB8AC3E}">
        <p14:creationId xmlns:p14="http://schemas.microsoft.com/office/powerpoint/2010/main" val="1438379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The Question</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“Professor Pogue, Why don’t you put your videos on YouTube? It works great.” </a:t>
            </a:r>
          </a:p>
          <a:p>
            <a:pPr marL="0" indent="0">
              <a:buNone/>
            </a:pPr>
            <a:r>
              <a:rPr lang="en-US" sz="2000" dirty="0"/>
              <a:t>- </a:t>
            </a:r>
            <a:r>
              <a:rPr lang="en-US" sz="2000" i="1" dirty="0"/>
              <a:t>students from Lewis University </a:t>
            </a:r>
          </a:p>
          <a:p>
            <a:pPr marL="0" indent="0">
              <a:buNone/>
            </a:pPr>
            <a:endParaRPr lang="en-US" sz="2000" i="1" dirty="0"/>
          </a:p>
          <a:p>
            <a:pPr marL="0" indent="0">
              <a:buNone/>
            </a:pPr>
            <a:r>
              <a:rPr lang="en-US" sz="2000" dirty="0"/>
              <a:t>The Response: </a:t>
            </a:r>
          </a:p>
          <a:p>
            <a:pPr marL="0" indent="0">
              <a:buNone/>
            </a:pPr>
            <a:r>
              <a:rPr lang="en-US" sz="2000" dirty="0"/>
              <a:t>It makes me uncomfortable that Google and YouTube (and Facebook and Amazon) are all focused on getting more of your attention and I am enabling that by putting my content on YouTube. </a:t>
            </a:r>
          </a:p>
        </p:txBody>
      </p:sp>
    </p:spTree>
    <p:extLst>
      <p:ext uri="{BB962C8B-B14F-4D97-AF65-F5344CB8AC3E}">
        <p14:creationId xmlns:p14="http://schemas.microsoft.com/office/powerpoint/2010/main" val="2785194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D45C4B-998D-4D36-AE39-52AB024AB508}"/>
              </a:ext>
            </a:extLst>
          </p:cNvPr>
          <p:cNvSpPr>
            <a:spLocks noGrp="1"/>
          </p:cNvSpPr>
          <p:nvPr>
            <p:ph idx="1"/>
          </p:nvPr>
        </p:nvSpPr>
        <p:spPr>
          <a:xfrm>
            <a:off x="838200" y="3069076"/>
            <a:ext cx="10515600" cy="719847"/>
          </a:xfrm>
        </p:spPr>
        <p:txBody>
          <a:bodyPr anchor="ctr">
            <a:noAutofit/>
          </a:bodyPr>
          <a:lstStyle/>
          <a:p>
            <a:pPr marL="0" indent="0" algn="ctr">
              <a:buNone/>
            </a:pPr>
            <a:r>
              <a:rPr lang="en-US" sz="4400" dirty="0">
                <a:latin typeface="+mj-lt"/>
              </a:rPr>
              <a:t>Story Time with</a:t>
            </a:r>
          </a:p>
          <a:p>
            <a:pPr marL="0" indent="0" algn="ctr">
              <a:buNone/>
            </a:pPr>
            <a:r>
              <a:rPr lang="en-US" sz="4400" dirty="0">
                <a:latin typeface="+mj-lt"/>
              </a:rPr>
              <a:t>Eric’s Trip to Google</a:t>
            </a:r>
          </a:p>
        </p:txBody>
      </p:sp>
    </p:spTree>
    <p:extLst>
      <p:ext uri="{BB962C8B-B14F-4D97-AF65-F5344CB8AC3E}">
        <p14:creationId xmlns:p14="http://schemas.microsoft.com/office/powerpoint/2010/main" val="2278685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“We’re the product. Our attention is the product being sold to advertisers.” - </a:t>
            </a:r>
            <a:r>
              <a:rPr lang="en-US" sz="2000" i="1" dirty="0"/>
              <a:t>Justin Rosenstein, former engineer Facebook and Google, co-founder of Asana</a:t>
            </a:r>
          </a:p>
          <a:p>
            <a:pPr marL="0" indent="0">
              <a:buNone/>
            </a:pPr>
            <a:endParaRPr lang="en-US" sz="2000" i="1" dirty="0"/>
          </a:p>
          <a:p>
            <a:pPr marL="0" indent="0">
              <a:buNone/>
            </a:pPr>
            <a:r>
              <a:rPr lang="en-US" sz="2000" dirty="0"/>
              <a:t>“It’s the gradual, slight, imperceptible change in your own behavior and perception that is the product.” - </a:t>
            </a:r>
            <a:r>
              <a:rPr lang="en-US" sz="2000" i="1" dirty="0"/>
              <a:t>Jaron </a:t>
            </a:r>
            <a:r>
              <a:rPr lang="en-US" sz="2000" i="1" dirty="0" err="1"/>
              <a:t>Lainer</a:t>
            </a:r>
            <a:r>
              <a:rPr lang="en-US" sz="2000" i="1" dirty="0"/>
              <a:t>, founding father of Virtual Reality Computer Scientist</a:t>
            </a:r>
            <a:endParaRPr lang="en-US" sz="2000" dirty="0"/>
          </a:p>
        </p:txBody>
      </p:sp>
    </p:spTree>
    <p:extLst>
      <p:ext uri="{BB962C8B-B14F-4D97-AF65-F5344CB8AC3E}">
        <p14:creationId xmlns:p14="http://schemas.microsoft.com/office/powerpoint/2010/main" val="322235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55BE-860E-40EB-ADA6-6E82BCB49EC3}"/>
              </a:ext>
            </a:extLst>
          </p:cNvPr>
          <p:cNvSpPr>
            <a:spLocks noGrp="1"/>
          </p:cNvSpPr>
          <p:nvPr>
            <p:ph type="title"/>
          </p:nvPr>
        </p:nvSpPr>
        <p:spPr/>
        <p:txBody>
          <a:bodyPr/>
          <a:lstStyle/>
          <a:p>
            <a:r>
              <a:rPr lang="en-US" dirty="0"/>
              <a:t>Quotes from “The Social Dilemma”</a:t>
            </a:r>
          </a:p>
        </p:txBody>
      </p:sp>
      <p:sp>
        <p:nvSpPr>
          <p:cNvPr id="3" name="Content Placeholder 2">
            <a:extLst>
              <a:ext uri="{FF2B5EF4-FFF2-40B4-BE49-F238E27FC236}">
                <a16:creationId xmlns:a16="http://schemas.microsoft.com/office/drawing/2014/main" id="{72EF5DE0-5958-4171-A9E3-3D288A31AC3F}"/>
              </a:ext>
            </a:extLst>
          </p:cNvPr>
          <p:cNvSpPr>
            <a:spLocks noGrp="1"/>
          </p:cNvSpPr>
          <p:nvPr>
            <p:ph idx="1"/>
          </p:nvPr>
        </p:nvSpPr>
        <p:spPr>
          <a:xfrm>
            <a:off x="838200" y="1508140"/>
            <a:ext cx="10515600" cy="4522519"/>
          </a:xfrm>
        </p:spPr>
        <p:txBody>
          <a:bodyPr>
            <a:normAutofit/>
          </a:bodyPr>
          <a:lstStyle/>
          <a:p>
            <a:pPr marL="0" indent="0">
              <a:buNone/>
            </a:pPr>
            <a:r>
              <a:rPr lang="en-US" sz="2000" dirty="0"/>
              <a:t>“We’ve created a world in which online connection has become primary. Especially for younger generations. And yet, in that world, </a:t>
            </a:r>
            <a:r>
              <a:rPr lang="en-US" sz="2000" i="1" u="sng" dirty="0"/>
              <a:t>anytime two people connect, the only way it’s financed is through a sneaky third person whose paying to manipulate those two people. </a:t>
            </a:r>
            <a:r>
              <a:rPr lang="en-US" sz="2000" dirty="0"/>
              <a:t>So we’ve created an entire global generation of people who were raised within a context with the very meaning of communication, the very meaning of culture, is manipulation.” - Jaron </a:t>
            </a:r>
            <a:r>
              <a:rPr lang="en-US" sz="2000" dirty="0" err="1"/>
              <a:t>Lainer</a:t>
            </a:r>
            <a:r>
              <a:rPr lang="en-US" sz="2000" dirty="0"/>
              <a:t>, founding father of Virtual Reality Computer Scientist</a:t>
            </a:r>
          </a:p>
        </p:txBody>
      </p:sp>
    </p:spTree>
    <p:extLst>
      <p:ext uri="{BB962C8B-B14F-4D97-AF65-F5344CB8AC3E}">
        <p14:creationId xmlns:p14="http://schemas.microsoft.com/office/powerpoint/2010/main" val="280578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10809</TotalTime>
  <Words>951</Words>
  <Application>Microsoft Macintosh PowerPoint</Application>
  <PresentationFormat>Widescreen</PresentationFormat>
  <Paragraphs>90</Paragraphs>
  <Slides>18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Wingdings</vt:lpstr>
      <vt:lpstr>Office Theme</vt:lpstr>
      <vt:lpstr>Preflight Check List</vt:lpstr>
      <vt:lpstr>Recordings</vt:lpstr>
      <vt:lpstr>PowerPoint Presentation</vt:lpstr>
      <vt:lpstr>Prework &amp; Announcements</vt:lpstr>
      <vt:lpstr>PowerPoint Presentation</vt:lpstr>
      <vt:lpstr>The Question</vt:lpstr>
      <vt:lpstr>PowerPoint Presentation</vt:lpstr>
      <vt:lpstr>Quotes from “The Social Dilemma”</vt:lpstr>
      <vt:lpstr>Quotes from “The Social Dilemma”</vt:lpstr>
      <vt:lpstr>Quotes from “The Social Dilemma”</vt:lpstr>
      <vt:lpstr>Quotes from “The Social Dilemma”</vt:lpstr>
      <vt:lpstr>Eric’s Opinion and Editorial Comments</vt:lpstr>
      <vt:lpstr>The Original Question</vt:lpstr>
      <vt:lpstr>Update - October, 2021</vt:lpstr>
      <vt:lpstr>Recommendation</vt:lpstr>
      <vt:lpstr>Artificial Intelligence</vt:lpstr>
      <vt:lpstr>Prework For Next Class</vt:lpstr>
      <vt:lpstr>End of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&amp; Lecture Session Sound &amp; Recording Check</dc:title>
  <dc:creator>Pogue, Eric</dc:creator>
  <cp:lastModifiedBy>Pogue, Eric</cp:lastModifiedBy>
  <cp:revision>409</cp:revision>
  <dcterms:created xsi:type="dcterms:W3CDTF">2020-08-26T19:34:34Z</dcterms:created>
  <dcterms:modified xsi:type="dcterms:W3CDTF">2021-10-18T14:10:51Z</dcterms:modified>
</cp:coreProperties>
</file>