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1105" r:id="rId2"/>
    <p:sldId id="1106" r:id="rId3"/>
    <p:sldId id="1256" r:id="rId4"/>
    <p:sldId id="1295" r:id="rId5"/>
    <p:sldId id="1298" r:id="rId6"/>
    <p:sldId id="1111" r:id="rId7"/>
    <p:sldId id="1282" r:id="rId8"/>
    <p:sldId id="1283" r:id="rId9"/>
    <p:sldId id="1284" r:id="rId10"/>
    <p:sldId id="1285" r:id="rId11"/>
    <p:sldId id="1286" r:id="rId12"/>
    <p:sldId id="1287" r:id="rId13"/>
    <p:sldId id="1293" r:id="rId14"/>
    <p:sldId id="1288" r:id="rId15"/>
    <p:sldId id="1297" r:id="rId16"/>
    <p:sldId id="955" r:id="rId17"/>
    <p:sldId id="964" r:id="rId18"/>
    <p:sldId id="959" r:id="rId19"/>
    <p:sldId id="960" r:id="rId20"/>
    <p:sldId id="961" r:id="rId21"/>
    <p:sldId id="962" r:id="rId22"/>
    <p:sldId id="963" r:id="rId23"/>
    <p:sldId id="965" r:id="rId24"/>
    <p:sldId id="1109" r:id="rId25"/>
    <p:sldId id="1129" r:id="rId26"/>
    <p:sldId id="1274" r:id="rId27"/>
    <p:sldId id="105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3"/>
    <p:restoredTop sz="82619"/>
  </p:normalViewPr>
  <p:slideViewPr>
    <p:cSldViewPr snapToGrid="0" snapToObjects="1">
      <p:cViewPr varScale="1">
        <p:scale>
          <a:sx n="128" d="100"/>
          <a:sy n="128" d="100"/>
        </p:scale>
        <p:origin x="504" y="168"/>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2/18/21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56583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Grace period until Monday morning a 6am 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424673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Critical Path… Light Weight long-term planning</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754705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Final Topics:</a:t>
            </a:r>
          </a:p>
          <a:p>
            <a:pPr marL="228600" indent="-228600">
              <a:buFont typeface="+mj-lt"/>
              <a:buAutoNum type="arabicPeriod"/>
            </a:pPr>
            <a:r>
              <a:rPr lang="en-US" dirty="0"/>
              <a:t>SMART: Specific, Measurable, Achievable, Relevant, and Time-boxed</a:t>
            </a:r>
          </a:p>
          <a:p>
            <a:pPr marL="228600" indent="-228600">
              <a:buFont typeface="+mj-lt"/>
              <a:buAutoNum type="arabicPeriod"/>
            </a:pPr>
            <a:r>
              <a:rPr lang="en-US" dirty="0"/>
              <a:t>Be very careful attempting to measure productivity across teams</a:t>
            </a:r>
          </a:p>
          <a:p>
            <a:pPr marL="228600" indent="-228600">
              <a:buFont typeface="+mj-lt"/>
              <a:buAutoNum type="arabicPeriod"/>
            </a:pPr>
            <a:r>
              <a:rPr lang="en-US" dirty="0"/>
              <a:t>Story Points vs Use Case Points vs Function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1888730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Critical Path… Light Weight long-term planning</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747372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829598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5123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111301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05689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974536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408717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32597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175660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Plans, Tracking, Managing </a:t>
            </a:r>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950169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Seating chart and attendance tracker (virtual and in person)</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723685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1167651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7168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66341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Critical Path… Light Weight long-term planning</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693597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28159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20A56CC-98B7-944F-A988-0D44F87D02A7}" type="slidenum">
              <a:rPr lang="en-US" altLang="en-US" sz="1200"/>
              <a:pPr eaLnBrk="1" hangingPunct="1"/>
              <a:t>8</a:t>
            </a:fld>
            <a:endParaRPr lang="en-US" altLang="en-US" sz="1200"/>
          </a:p>
        </p:txBody>
      </p:sp>
    </p:spTree>
    <p:extLst>
      <p:ext uri="{BB962C8B-B14F-4D97-AF65-F5344CB8AC3E}">
        <p14:creationId xmlns:p14="http://schemas.microsoft.com/office/powerpoint/2010/main" val="4053088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9</a:t>
            </a:fld>
            <a:endParaRPr lang="en-US"/>
          </a:p>
        </p:txBody>
      </p:sp>
    </p:spTree>
    <p:extLst>
      <p:ext uri="{BB962C8B-B14F-4D97-AF65-F5344CB8AC3E}">
        <p14:creationId xmlns:p14="http://schemas.microsoft.com/office/powerpoint/2010/main" val="829156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cost-effective product is the goal. </a:t>
            </a:r>
          </a:p>
          <a:p>
            <a:endParaRPr lang="en-US" dirty="0"/>
          </a:p>
          <a:p>
            <a:r>
              <a:rPr lang="en-US" dirty="0"/>
              <a:t>Requirements:</a:t>
            </a:r>
          </a:p>
          <a:p>
            <a:r>
              <a:rPr lang="en-US" dirty="0"/>
              <a:t>Waterfall: </a:t>
            </a:r>
          </a:p>
          <a:p>
            <a:pPr marL="228600" indent="-228600">
              <a:buFont typeface="+mj-lt"/>
              <a:buAutoNum type="arabicPeriod"/>
            </a:pPr>
            <a:r>
              <a:rPr lang="en-US" dirty="0"/>
              <a:t>Full project requirements upfront</a:t>
            </a:r>
          </a:p>
          <a:p>
            <a:pPr marL="228600" indent="-228600">
              <a:buFont typeface="+mj-lt"/>
              <a:buAutoNum type="arabicPeriod"/>
            </a:pPr>
            <a:r>
              <a:rPr lang="en-US" dirty="0"/>
              <a:t>Inconsistent industry capture techniques</a:t>
            </a:r>
          </a:p>
          <a:p>
            <a:pPr marL="228600" indent="-228600">
              <a:buFont typeface="+mj-lt"/>
              <a:buAutoNum type="arabicPeriod"/>
            </a:pPr>
            <a:r>
              <a:rPr lang="en-US" dirty="0"/>
              <a:t>Tend to be verbose requirements with formal signoff</a:t>
            </a:r>
          </a:p>
          <a:p>
            <a:pPr marL="228600" indent="-228600">
              <a:buFont typeface="+mj-lt"/>
              <a:buAutoNum type="arabicPeriod"/>
            </a:pPr>
            <a:r>
              <a:rPr lang="en-US" dirty="0"/>
              <a:t>Change requests needed</a:t>
            </a:r>
          </a:p>
          <a:p>
            <a:pPr marL="228600" indent="-228600">
              <a:buFont typeface="+mj-lt"/>
              <a:buAutoNum type="arabicPeriod"/>
            </a:pPr>
            <a:r>
              <a:rPr lang="en-US" dirty="0"/>
              <a:t>Estimation bottom up detailed estimates sometimes function points</a:t>
            </a:r>
          </a:p>
          <a:p>
            <a:pPr marL="228600" indent="-228600">
              <a:buFont typeface="+mj-lt"/>
              <a:buAutoNum type="arabicPeriod"/>
            </a:pPr>
            <a:endParaRPr lang="en-US" dirty="0"/>
          </a:p>
          <a:p>
            <a:pPr marL="0" indent="0">
              <a:buFont typeface="+mj-lt"/>
              <a:buNone/>
            </a:pPr>
            <a:r>
              <a:rPr lang="en-US" dirty="0"/>
              <a:t>Iterative:</a:t>
            </a:r>
          </a:p>
          <a:p>
            <a:pPr marL="0" indent="0">
              <a:buFont typeface="+mj-lt"/>
              <a:buNone/>
            </a:pPr>
            <a:r>
              <a:rPr lang="en-US" dirty="0"/>
              <a:t>Mostly upfront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13493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Grace period until Monday morning a 6am 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1424452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2/18/21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2/18/21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Rational_Unified_Process" TargetMode="External"/><Relationship Id="rId3" Type="http://schemas.openxmlformats.org/officeDocument/2006/relationships/notesSlide" Target="../notesSlides/notesSlide8.xml"/><Relationship Id="rId7" Type="http://schemas.openxmlformats.org/officeDocument/2006/relationships/hyperlink" Target="https://en.wikipedia.org/wiki/DOD-STD-2167A" TargetMode="External"/><Relationship Id="rId12" Type="http://schemas.openxmlformats.org/officeDocument/2006/relationships/hyperlink" Target="http://www.scaledagileframework.com/roadmap/"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en.wikipedia.org/wiki/Agile_software_development" TargetMode="External"/><Relationship Id="rId11" Type="http://schemas.openxmlformats.org/officeDocument/2006/relationships/hyperlink" Target="https://en.wikipedia.org/wiki/Kanban_(development)" TargetMode="External"/><Relationship Id="rId5" Type="http://schemas.openxmlformats.org/officeDocument/2006/relationships/hyperlink" Target="https://en.wikipedia.org/wiki/Iterative_and_incremental_development" TargetMode="External"/><Relationship Id="rId10" Type="http://schemas.openxmlformats.org/officeDocument/2006/relationships/hyperlink" Target="http://en.wikipedia.org/wiki/Scrum_(development)" TargetMode="External"/><Relationship Id="rId4" Type="http://schemas.openxmlformats.org/officeDocument/2006/relationships/hyperlink" Target="https://en.wikipedia.org/wiki/Waterfall_model" TargetMode="External"/><Relationship Id="rId9" Type="http://schemas.openxmlformats.org/officeDocument/2006/relationships/hyperlink" Target="http://en.wikipedia.org/wiki/Open_Unified_Proces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Class Session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79188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221" y="443731"/>
            <a:ext cx="7886700" cy="519299"/>
          </a:xfrm>
        </p:spPr>
        <p:txBody>
          <a:bodyPr anchor="ctr">
            <a:normAutofit/>
          </a:bodyPr>
          <a:lstStyle/>
          <a:p>
            <a:r>
              <a:rPr lang="en-US" sz="2400" dirty="0">
                <a:hlinkClick r:id="rId4"/>
              </a:rPr>
              <a:t>Waterfall</a:t>
            </a:r>
            <a:r>
              <a:rPr lang="en-US" sz="2400" dirty="0"/>
              <a:t> vs </a:t>
            </a:r>
            <a:r>
              <a:rPr lang="en-US" sz="2400" dirty="0">
                <a:hlinkClick r:id="rId5"/>
              </a:rPr>
              <a:t>Iterative</a:t>
            </a:r>
            <a:r>
              <a:rPr lang="en-US" sz="2400" dirty="0"/>
              <a:t> vs </a:t>
            </a:r>
            <a:r>
              <a:rPr lang="en-US" sz="2400" dirty="0">
                <a:hlinkClick r:id="rId6"/>
              </a:rPr>
              <a:t>Agile</a:t>
            </a:r>
            <a:r>
              <a:rPr lang="en-US" sz="2400" dirty="0"/>
              <a:t> Requirements</a:t>
            </a:r>
          </a:p>
        </p:txBody>
      </p:sp>
      <p:graphicFrame>
        <p:nvGraphicFramePr>
          <p:cNvPr id="4" name="Content Placeholder 3"/>
          <p:cNvGraphicFramePr>
            <a:graphicFrameLocks noGrp="1"/>
          </p:cNvGraphicFramePr>
          <p:nvPr>
            <p:ph idx="1"/>
          </p:nvPr>
        </p:nvGraphicFramePr>
        <p:xfrm>
          <a:off x="567042" y="963030"/>
          <a:ext cx="11135738" cy="5451239"/>
        </p:xfrm>
        <a:graphic>
          <a:graphicData uri="http://schemas.openxmlformats.org/drawingml/2006/table">
            <a:tbl>
              <a:tblPr firstRow="1" bandRow="1">
                <a:tableStyleId>{5C22544A-7EE6-4342-B048-85BDC9FD1C3A}</a:tableStyleId>
              </a:tblPr>
              <a:tblGrid>
                <a:gridCol w="1438345">
                  <a:extLst>
                    <a:ext uri="{9D8B030D-6E8A-4147-A177-3AD203B41FA5}">
                      <a16:colId xmlns:a16="http://schemas.microsoft.com/office/drawing/2014/main" val="20000"/>
                    </a:ext>
                  </a:extLst>
                </a:gridCol>
                <a:gridCol w="3224423">
                  <a:extLst>
                    <a:ext uri="{9D8B030D-6E8A-4147-A177-3AD203B41FA5}">
                      <a16:colId xmlns:a16="http://schemas.microsoft.com/office/drawing/2014/main" val="20001"/>
                    </a:ext>
                  </a:extLst>
                </a:gridCol>
                <a:gridCol w="3244387">
                  <a:extLst>
                    <a:ext uri="{9D8B030D-6E8A-4147-A177-3AD203B41FA5}">
                      <a16:colId xmlns:a16="http://schemas.microsoft.com/office/drawing/2014/main" val="20002"/>
                    </a:ext>
                  </a:extLst>
                </a:gridCol>
                <a:gridCol w="3228583">
                  <a:extLst>
                    <a:ext uri="{9D8B030D-6E8A-4147-A177-3AD203B41FA5}">
                      <a16:colId xmlns:a16="http://schemas.microsoft.com/office/drawing/2014/main" val="20003"/>
                    </a:ext>
                  </a:extLst>
                </a:gridCol>
              </a:tblGrid>
              <a:tr h="348403">
                <a:tc>
                  <a:txBody>
                    <a:bodyPr/>
                    <a:lstStyle/>
                    <a:p>
                      <a:pPr algn="ctr"/>
                      <a:endParaRPr lang="en-US" sz="1000" dirty="0"/>
                    </a:p>
                  </a:txBody>
                  <a:tcPr marL="68580" marR="68580" marT="34290" marB="34290"/>
                </a:tc>
                <a:tc>
                  <a:txBody>
                    <a:bodyPr/>
                    <a:lstStyle/>
                    <a:p>
                      <a:pPr algn="ctr"/>
                      <a:r>
                        <a:rPr lang="en-US" sz="1600" dirty="0"/>
                        <a:t>Waterfall</a:t>
                      </a:r>
                    </a:p>
                  </a:txBody>
                  <a:tcPr marL="68580" marR="68580" marT="34290" marB="34290"/>
                </a:tc>
                <a:tc>
                  <a:txBody>
                    <a:bodyPr/>
                    <a:lstStyle/>
                    <a:p>
                      <a:pPr algn="ctr"/>
                      <a:r>
                        <a:rPr lang="en-US" sz="1600" dirty="0"/>
                        <a:t>Iterative</a:t>
                      </a:r>
                    </a:p>
                  </a:txBody>
                  <a:tcPr marL="68580" marR="68580" marT="34290" marB="34290"/>
                </a:tc>
                <a:tc>
                  <a:txBody>
                    <a:bodyPr/>
                    <a:lstStyle/>
                    <a:p>
                      <a:pPr algn="ctr"/>
                      <a:r>
                        <a:rPr lang="en-US" sz="1600" dirty="0"/>
                        <a:t>Agile</a:t>
                      </a:r>
                    </a:p>
                  </a:txBody>
                  <a:tcPr marL="68580" marR="68580" marT="34290" marB="34290"/>
                </a:tc>
                <a:extLst>
                  <a:ext uri="{0D108BD9-81ED-4DB2-BD59-A6C34878D82A}">
                    <a16:rowId xmlns:a16="http://schemas.microsoft.com/office/drawing/2014/main" val="10000"/>
                  </a:ext>
                </a:extLst>
              </a:tr>
              <a:tr h="773169">
                <a:tc>
                  <a:txBody>
                    <a:bodyPr/>
                    <a:lstStyle/>
                    <a:p>
                      <a:r>
                        <a:rPr lang="en-US" sz="1200" dirty="0">
                          <a:latin typeface="+mn-lt"/>
                        </a:rPr>
                        <a:t>References</a:t>
                      </a:r>
                    </a:p>
                  </a:txBody>
                  <a:tcPr marL="68580" marR="68580" marT="34290" marB="34290"/>
                </a:tc>
                <a:tc>
                  <a:txBody>
                    <a:bodyPr/>
                    <a:lstStyle/>
                    <a:p>
                      <a:r>
                        <a:rPr lang="en-US" sz="1200" kern="1200" dirty="0">
                          <a:solidFill>
                            <a:schemeClr val="dk1"/>
                          </a:solidFill>
                          <a:effectLst/>
                          <a:latin typeface="+mn-lt"/>
                          <a:ea typeface="+mn-ea"/>
                          <a:cs typeface="+mn-cs"/>
                        </a:rPr>
                        <a:t>United States Department of Defense: </a:t>
                      </a:r>
                      <a:r>
                        <a:rPr lang="en-US" sz="1200" u="sng" kern="1200" dirty="0">
                          <a:solidFill>
                            <a:schemeClr val="dk1"/>
                          </a:solidFill>
                          <a:effectLst/>
                          <a:latin typeface="+mn-lt"/>
                          <a:ea typeface="+mn-ea"/>
                          <a:cs typeface="+mn-cs"/>
                          <a:hlinkClick r:id="rId7"/>
                        </a:rPr>
                        <a:t>DOD-STD-2167A</a:t>
                      </a:r>
                      <a:r>
                        <a:rPr lang="en-US" sz="1200" kern="1200" dirty="0">
                          <a:solidFill>
                            <a:schemeClr val="dk1"/>
                          </a:solidFill>
                          <a:effectLst/>
                          <a:latin typeface="+mn-lt"/>
                          <a:ea typeface="+mn-ea"/>
                          <a:cs typeface="+mn-cs"/>
                        </a:rPr>
                        <a:t> (1985)</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8" tooltip="Rational Unified Process"/>
                        </a:rPr>
                        <a:t>Rational Unified Process</a:t>
                      </a:r>
                      <a:r>
                        <a:rPr lang="en-US" sz="1200" kern="1200" dirty="0">
                          <a:solidFill>
                            <a:schemeClr val="dk1"/>
                          </a:solidFill>
                          <a:effectLst/>
                          <a:latin typeface="+mn-lt"/>
                          <a:ea typeface="+mn-ea"/>
                          <a:cs typeface="+mn-cs"/>
                        </a:rPr>
                        <a:t> (RUP) </a:t>
                      </a:r>
                    </a:p>
                    <a:p>
                      <a:r>
                        <a:rPr lang="en-US" sz="1200" u="sng" kern="1200" dirty="0">
                          <a:solidFill>
                            <a:schemeClr val="dk1"/>
                          </a:solidFill>
                          <a:effectLst/>
                          <a:latin typeface="+mn-lt"/>
                          <a:ea typeface="+mn-ea"/>
                          <a:cs typeface="+mn-cs"/>
                          <a:hlinkClick r:id="rId9" tooltip="Open Unified Process"/>
                        </a:rPr>
                        <a:t>Open Unified Process</a:t>
                      </a:r>
                      <a:r>
                        <a:rPr lang="en-US" sz="1200" kern="1200" dirty="0">
                          <a:solidFill>
                            <a:schemeClr val="dk1"/>
                          </a:solidFill>
                          <a:effectLst/>
                          <a:latin typeface="+mn-lt"/>
                          <a:ea typeface="+mn-ea"/>
                          <a:cs typeface="+mn-cs"/>
                        </a:rPr>
                        <a:t> </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10" tooltip="Scrum (development)"/>
                        </a:rPr>
                        <a:t>Scrum</a:t>
                      </a:r>
                      <a:endParaRPr lang="en-US" sz="1200" u="sng" kern="1200" dirty="0">
                        <a:solidFill>
                          <a:schemeClr val="dk1"/>
                        </a:solidFill>
                        <a:effectLst/>
                        <a:latin typeface="+mn-lt"/>
                        <a:ea typeface="+mn-ea"/>
                        <a:cs typeface="+mn-cs"/>
                      </a:endParaRPr>
                    </a:p>
                    <a:p>
                      <a:r>
                        <a:rPr lang="en-US" sz="1200" kern="1200" dirty="0">
                          <a:solidFill>
                            <a:schemeClr val="dk1"/>
                          </a:solidFill>
                          <a:effectLst/>
                          <a:latin typeface="+mn-lt"/>
                          <a:ea typeface="+mn-ea"/>
                          <a:cs typeface="+mn-cs"/>
                          <a:hlinkClick r:id="rId11"/>
                        </a:rPr>
                        <a:t>Kanban</a:t>
                      </a:r>
                      <a:endParaRPr lang="en-US" sz="1200" kern="1200" dirty="0">
                        <a:solidFill>
                          <a:schemeClr val="dk1"/>
                        </a:solidFill>
                        <a:effectLst/>
                        <a:latin typeface="+mn-lt"/>
                        <a:ea typeface="+mn-ea"/>
                        <a:cs typeface="+mn-cs"/>
                      </a:endParaRPr>
                    </a:p>
                    <a:p>
                      <a:r>
                        <a:rPr lang="en-US" sz="1200" u="sng" kern="1200" dirty="0">
                          <a:solidFill>
                            <a:schemeClr val="dk1"/>
                          </a:solidFill>
                          <a:effectLst/>
                          <a:latin typeface="+mn-lt"/>
                          <a:ea typeface="+mn-ea"/>
                          <a:cs typeface="+mn-cs"/>
                          <a:hlinkClick r:id="rId12"/>
                        </a:rPr>
                        <a:t>Scaled Agile Framework (SAFe)</a:t>
                      </a:r>
                      <a:endParaRPr lang="en-US" sz="1200" dirty="0">
                        <a:latin typeface="+mn-lt"/>
                      </a:endParaRPr>
                    </a:p>
                  </a:txBody>
                  <a:tcPr marL="68580" marR="68580" marT="34290" marB="34290"/>
                </a:tc>
                <a:extLst>
                  <a:ext uri="{0D108BD9-81ED-4DB2-BD59-A6C34878D82A}">
                    <a16:rowId xmlns:a16="http://schemas.microsoft.com/office/drawing/2014/main" val="10001"/>
                  </a:ext>
                </a:extLst>
              </a:tr>
              <a:tr h="969723">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Priorities</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Planning and predictability</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Architecture, modeling, and efficiency</a:t>
                      </a:r>
                      <a:r>
                        <a:rPr lang="en-US" sz="1200" baseline="0" dirty="0">
                          <a:effectLst/>
                          <a:latin typeface="+mn-lt"/>
                          <a:ea typeface="Calibri" panose="020F0502020204030204" pitchFamily="34" charset="0"/>
                          <a:cs typeface="Times New Roman" panose="02020603050405020304" pitchFamily="18" charset="0"/>
                        </a:rPr>
                        <a:t> through </a:t>
                      </a:r>
                      <a:r>
                        <a:rPr lang="en-US" sz="1200" dirty="0">
                          <a:effectLst/>
                          <a:latin typeface="+mn-lt"/>
                          <a:ea typeface="Calibri" panose="020F0502020204030204" pitchFamily="34" charset="0"/>
                          <a:cs typeface="Times New Roman" panose="02020603050405020304" pitchFamily="18" charset="0"/>
                        </a:rPr>
                        <a:t>early detection &amp; fixing of issues (verification)</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Responsiveness</a:t>
                      </a:r>
                      <a:r>
                        <a:rPr lang="en-US" sz="1200" baseline="0" dirty="0">
                          <a:effectLst/>
                          <a:latin typeface="+mn-lt"/>
                          <a:ea typeface="Calibri" panose="020F0502020204030204" pitchFamily="34" charset="0"/>
                          <a:cs typeface="Times New Roman" panose="02020603050405020304" pitchFamily="18" charset="0"/>
                        </a:rPr>
                        <a:t> to feedback, e</a:t>
                      </a:r>
                      <a:r>
                        <a:rPr lang="en-US" sz="12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200" baseline="0" dirty="0">
                          <a:effectLst/>
                          <a:latin typeface="+mn-lt"/>
                          <a:ea typeface="Calibri" panose="020F0502020204030204" pitchFamily="34" charset="0"/>
                          <a:cs typeface="Times New Roman" panose="02020603050405020304" pitchFamily="18" charset="0"/>
                        </a:rPr>
                        <a:t> issues, and validation</a:t>
                      </a:r>
                      <a:endParaRPr lang="en-US" sz="1200" dirty="0">
                        <a:effectLst/>
                        <a:latin typeface="+mn-lt"/>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359944">
                <a:tc>
                  <a:txBody>
                    <a:bodyPr/>
                    <a:lstStyle/>
                    <a:p>
                      <a:r>
                        <a:rPr lang="en-US" sz="1200" dirty="0"/>
                        <a:t>Principles</a:t>
                      </a:r>
                    </a:p>
                  </a:txBody>
                  <a:tcPr marL="51435" marR="51435" marT="0" marB="0"/>
                </a:tc>
                <a:tc>
                  <a:txBody>
                    <a:bodyPr/>
                    <a:lstStyle/>
                    <a:p>
                      <a:r>
                        <a:rPr lang="en-US" sz="1200" kern="1200" dirty="0">
                          <a:solidFill>
                            <a:schemeClr val="dk1"/>
                          </a:solidFill>
                          <a:effectLst/>
                          <a:latin typeface="+mn-lt"/>
                          <a:ea typeface="+mn-ea"/>
                          <a:cs typeface="+mn-cs"/>
                        </a:rPr>
                        <a:t>Execute phases sequentially: </a:t>
                      </a:r>
                    </a:p>
                    <a:p>
                      <a:pPr marL="342900" indent="-342900">
                        <a:buFont typeface="+mj-lt"/>
                        <a:buAutoNum type="arabicPeriod"/>
                      </a:pPr>
                      <a:r>
                        <a:rPr lang="en-US" sz="1200" kern="1200" dirty="0">
                          <a:solidFill>
                            <a:schemeClr val="dk1"/>
                          </a:solidFill>
                          <a:effectLst/>
                          <a:latin typeface="+mn-lt"/>
                          <a:ea typeface="+mn-ea"/>
                          <a:cs typeface="+mn-cs"/>
                        </a:rPr>
                        <a:t>Requirements </a:t>
                      </a:r>
                    </a:p>
                    <a:p>
                      <a:pPr marL="342900" indent="-342900">
                        <a:buFont typeface="+mj-lt"/>
                        <a:buAutoNum type="arabicPeriod"/>
                      </a:pPr>
                      <a:r>
                        <a:rPr lang="en-US" sz="1200" kern="1200" dirty="0">
                          <a:solidFill>
                            <a:schemeClr val="dk1"/>
                          </a:solidFill>
                          <a:effectLst/>
                          <a:latin typeface="+mn-lt"/>
                          <a:ea typeface="+mn-ea"/>
                          <a:cs typeface="+mn-cs"/>
                        </a:rPr>
                        <a:t>Analysis </a:t>
                      </a:r>
                    </a:p>
                    <a:p>
                      <a:pPr marL="342900" indent="-342900">
                        <a:buFont typeface="+mj-lt"/>
                        <a:buAutoNum type="arabicPeriod"/>
                      </a:pPr>
                      <a:r>
                        <a:rPr lang="en-US" sz="1200" kern="1200" dirty="0">
                          <a:solidFill>
                            <a:schemeClr val="dk1"/>
                          </a:solidFill>
                          <a:effectLst/>
                          <a:latin typeface="+mn-lt"/>
                          <a:ea typeface="+mn-ea"/>
                          <a:cs typeface="+mn-cs"/>
                        </a:rPr>
                        <a:t>Design </a:t>
                      </a:r>
                    </a:p>
                    <a:p>
                      <a:pPr marL="342900" indent="-342900">
                        <a:buFont typeface="+mj-lt"/>
                        <a:buAutoNum type="arabicPeriod"/>
                      </a:pPr>
                      <a:r>
                        <a:rPr lang="en-US" sz="1200" kern="1200" dirty="0">
                          <a:solidFill>
                            <a:schemeClr val="dk1"/>
                          </a:solidFill>
                          <a:effectLst/>
                          <a:latin typeface="+mn-lt"/>
                          <a:ea typeface="+mn-ea"/>
                          <a:cs typeface="+mn-cs"/>
                        </a:rPr>
                        <a:t>Coding </a:t>
                      </a:r>
                    </a:p>
                    <a:p>
                      <a:pPr marL="342900" indent="-342900">
                        <a:buFont typeface="+mj-lt"/>
                        <a:buAutoNum type="arabicPeriod"/>
                      </a:pPr>
                      <a:r>
                        <a:rPr lang="en-US" sz="1200" kern="1200" dirty="0">
                          <a:solidFill>
                            <a:schemeClr val="dk1"/>
                          </a:solidFill>
                          <a:effectLst/>
                          <a:latin typeface="+mn-lt"/>
                          <a:ea typeface="+mn-ea"/>
                          <a:cs typeface="+mn-cs"/>
                        </a:rPr>
                        <a:t>Testing </a:t>
                      </a:r>
                    </a:p>
                    <a:p>
                      <a:pPr marL="342900" indent="-342900">
                        <a:buFont typeface="+mj-lt"/>
                        <a:buAutoNum type="arabicPeriod"/>
                      </a:pPr>
                      <a:r>
                        <a:rPr lang="en-US" sz="1200" kern="1200" dirty="0">
                          <a:solidFill>
                            <a:schemeClr val="dk1"/>
                          </a:solidFill>
                          <a:effectLst/>
                          <a:latin typeface="+mn-lt"/>
                          <a:ea typeface="+mn-ea"/>
                          <a:cs typeface="+mn-cs"/>
                        </a:rPr>
                        <a:t>and Operations </a:t>
                      </a:r>
                    </a:p>
                    <a:p>
                      <a:pPr>
                        <a:spcBef>
                          <a:spcPts val="600"/>
                        </a:spcBef>
                      </a:pPr>
                      <a:r>
                        <a:rPr lang="en-US" sz="1200" kern="1200" dirty="0">
                          <a:solidFill>
                            <a:schemeClr val="dk1"/>
                          </a:solidFill>
                          <a:effectLst/>
                          <a:latin typeface="+mn-lt"/>
                          <a:ea typeface="+mn-ea"/>
                          <a:cs typeface="+mn-cs"/>
                        </a:rPr>
                        <a:t>Define and commit to Scope, Cost, and Timeline “early” </a:t>
                      </a:r>
                    </a:p>
                    <a:p>
                      <a:pPr>
                        <a:spcBef>
                          <a:spcPts val="600"/>
                        </a:spcBef>
                      </a:pPr>
                      <a:r>
                        <a:rPr lang="en-US" sz="1200" kern="1200" dirty="0">
                          <a:solidFill>
                            <a:schemeClr val="dk1"/>
                          </a:solidFill>
                          <a:effectLst/>
                          <a:latin typeface="+mn-lt"/>
                          <a:ea typeface="+mn-ea"/>
                          <a:cs typeface="+mn-cs"/>
                        </a:rPr>
                        <a:t>Implement strict Change Control</a:t>
                      </a:r>
                    </a:p>
                  </a:txBody>
                  <a:tcPr marL="51435" marR="51435"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dirty="0"/>
                        <a:t>Manage requirements</a:t>
                      </a:r>
                    </a:p>
                    <a:p>
                      <a:pPr>
                        <a:spcBef>
                          <a:spcPts val="600"/>
                        </a:spcBef>
                      </a:pPr>
                      <a:r>
                        <a:rPr lang="en-US" sz="1200" dirty="0"/>
                        <a:t>Develop and test iteratively</a:t>
                      </a:r>
                    </a:p>
                    <a:p>
                      <a:pPr>
                        <a:spcBef>
                          <a:spcPts val="600"/>
                        </a:spcBef>
                      </a:pPr>
                      <a:r>
                        <a:rPr lang="en-US" sz="1200" dirty="0"/>
                        <a:t>Use components</a:t>
                      </a:r>
                    </a:p>
                    <a:p>
                      <a:pPr>
                        <a:spcBef>
                          <a:spcPts val="600"/>
                        </a:spcBef>
                      </a:pPr>
                      <a:r>
                        <a:rPr lang="en-US" sz="1200" dirty="0"/>
                        <a:t>Model visually</a:t>
                      </a:r>
                    </a:p>
                    <a:p>
                      <a:pPr>
                        <a:spcBef>
                          <a:spcPts val="600"/>
                        </a:spcBef>
                      </a:pPr>
                      <a:r>
                        <a:rPr lang="en-US" sz="1200" dirty="0"/>
                        <a:t>Verify quality</a:t>
                      </a:r>
                    </a:p>
                    <a:p>
                      <a:pPr>
                        <a:spcBef>
                          <a:spcPts val="600"/>
                        </a:spcBef>
                      </a:pPr>
                      <a:r>
                        <a:rPr lang="en-US" sz="1200" dirty="0"/>
                        <a:t>Control changes</a:t>
                      </a:r>
                    </a:p>
                    <a:p>
                      <a:endParaRPr lang="en-US" sz="1200" dirty="0"/>
                    </a:p>
                  </a:txBody>
                  <a:tcPr marL="51435" marR="51435" marT="0" marB="0"/>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Capture lightweight near</a:t>
                      </a:r>
                      <a:r>
                        <a:rPr lang="en-US" sz="1200" baseline="0" dirty="0"/>
                        <a:t> term</a:t>
                      </a:r>
                      <a:r>
                        <a:rPr lang="en-US" sz="1200" dirty="0"/>
                        <a:t> requirements </a:t>
                      </a:r>
                    </a:p>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Allow requirements to evolve but maintain fixed timelines</a:t>
                      </a:r>
                    </a:p>
                    <a:p>
                      <a:pPr>
                        <a:spcBef>
                          <a:spcPts val="400"/>
                        </a:spcBef>
                      </a:pPr>
                      <a:r>
                        <a:rPr lang="en-US" sz="12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200" dirty="0"/>
                        <a:t>Empower teams</a:t>
                      </a:r>
                    </a:p>
                    <a:p>
                      <a:pPr>
                        <a:spcBef>
                          <a:spcPts val="400"/>
                        </a:spcBef>
                      </a:pPr>
                      <a:r>
                        <a:rPr lang="en-US" sz="1200" dirty="0"/>
                        <a:t>Apply engineering</a:t>
                      </a:r>
                      <a:r>
                        <a:rPr lang="en-US" sz="1200" baseline="0" dirty="0"/>
                        <a:t> practices and </a:t>
                      </a:r>
                      <a:r>
                        <a:rPr lang="en-US" sz="1200" dirty="0"/>
                        <a:t>systems thinking</a:t>
                      </a:r>
                    </a:p>
                    <a:p>
                      <a:pPr>
                        <a:spcBef>
                          <a:spcPts val="400"/>
                        </a:spcBef>
                      </a:pPr>
                      <a:r>
                        <a:rPr lang="en-US" sz="1200" dirty="0"/>
                        <a:t>Integrate early user feedback into remaining plan </a:t>
                      </a:r>
                    </a:p>
                    <a:p>
                      <a:pPr>
                        <a:spcBef>
                          <a:spcPts val="400"/>
                        </a:spcBef>
                      </a:pPr>
                      <a:r>
                        <a:rPr lang="en-US" sz="1200" dirty="0"/>
                        <a:t>Maintain a collaborative approach between all stakeholders</a:t>
                      </a:r>
                    </a:p>
                  </a:txBody>
                  <a:tcPr marL="51435" marR="51435" marT="0" marB="0"/>
                </a:tc>
                <a:extLst>
                  <a:ext uri="{0D108BD9-81ED-4DB2-BD59-A6C34878D82A}">
                    <a16:rowId xmlns:a16="http://schemas.microsoft.com/office/drawing/2014/main" val="10003"/>
                  </a:ext>
                </a:extLst>
              </a:tr>
            </a:tbl>
          </a:graphicData>
        </a:graphic>
      </p:graphicFrame>
      <p:sp>
        <p:nvSpPr>
          <p:cNvPr id="3" name="Rectangle 2"/>
          <p:cNvSpPr/>
          <p:nvPr/>
        </p:nvSpPr>
        <p:spPr>
          <a:xfrm>
            <a:off x="1999470" y="3970808"/>
            <a:ext cx="3037223"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5" name="Rectangle 4"/>
          <p:cNvSpPr/>
          <p:nvPr/>
        </p:nvSpPr>
        <p:spPr>
          <a:xfrm>
            <a:off x="5237661" y="3312911"/>
            <a:ext cx="3035310"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 name="Rectangle 5"/>
          <p:cNvSpPr/>
          <p:nvPr/>
        </p:nvSpPr>
        <p:spPr>
          <a:xfrm>
            <a:off x="8481702" y="3688650"/>
            <a:ext cx="3221078" cy="2087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Rectangle 6"/>
          <p:cNvSpPr/>
          <p:nvPr/>
        </p:nvSpPr>
        <p:spPr>
          <a:xfrm>
            <a:off x="1999471" y="4865558"/>
            <a:ext cx="3037222" cy="18739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 name="Rectangle 7"/>
          <p:cNvSpPr/>
          <p:nvPr/>
        </p:nvSpPr>
        <p:spPr>
          <a:xfrm>
            <a:off x="5237662" y="4347127"/>
            <a:ext cx="3035309" cy="20613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9" name="Rectangle 8"/>
          <p:cNvSpPr/>
          <p:nvPr/>
        </p:nvSpPr>
        <p:spPr>
          <a:xfrm>
            <a:off x="8481702" y="4397141"/>
            <a:ext cx="3221078" cy="6558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6F53752A-494D-C848-9F99-A3817503E796}"/>
              </a:ext>
            </a:extLst>
          </p:cNvPr>
          <p:cNvSpPr/>
          <p:nvPr/>
        </p:nvSpPr>
        <p:spPr>
          <a:xfrm>
            <a:off x="1999471" y="3241601"/>
            <a:ext cx="3037224"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 name="Rectangle 12">
            <a:extLst>
              <a:ext uri="{FF2B5EF4-FFF2-40B4-BE49-F238E27FC236}">
                <a16:creationId xmlns:a16="http://schemas.microsoft.com/office/drawing/2014/main" id="{0E586C83-47F9-7D46-89D0-3C9B6F983230}"/>
              </a:ext>
            </a:extLst>
          </p:cNvPr>
          <p:cNvSpPr/>
          <p:nvPr/>
        </p:nvSpPr>
        <p:spPr>
          <a:xfrm>
            <a:off x="5235748" y="3071370"/>
            <a:ext cx="3037223"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7EA3FCF9-9DAA-FA49-99D3-AA06FF569EB6}"/>
              </a:ext>
            </a:extLst>
          </p:cNvPr>
          <p:cNvSpPr/>
          <p:nvPr/>
        </p:nvSpPr>
        <p:spPr>
          <a:xfrm>
            <a:off x="8481702" y="3080673"/>
            <a:ext cx="3221078" cy="57692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1724129843"/>
      </p:ext>
    </p:extLst>
  </p:cSld>
  <p:clrMapOvr>
    <a:masterClrMapping/>
  </p:clrMapOvr>
  <mc:AlternateContent xmlns:mc="http://schemas.openxmlformats.org/markup-compatibility/2006" xmlns:p14="http://schemas.microsoft.com/office/powerpoint/2010/main">
    <mc:Choice Requires="p14">
      <p:transition spd="slow" p14:dur="2000" advTm="292801"/>
    </mc:Choice>
    <mc:Fallback xmlns="">
      <p:transition spd="slow" advTm="2928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Requirements – Waterfall</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2152650" y="1371601"/>
            <a:ext cx="7886700" cy="3391889"/>
          </a:xfrm>
        </p:spPr>
        <p:txBody>
          <a:bodyPr>
            <a:normAutofit/>
          </a:bodyPr>
          <a:lstStyle/>
          <a:p>
            <a:pPr marL="0" indent="0">
              <a:buNone/>
            </a:pPr>
            <a:r>
              <a:rPr lang="en-US" sz="1500" dirty="0"/>
              <a:t>When working in a Waterfall SDLC Requirements are generally:</a:t>
            </a:r>
          </a:p>
          <a:p>
            <a:r>
              <a:rPr lang="en-US" sz="1500" dirty="0"/>
              <a:t>Captured up front (before any design or development)</a:t>
            </a:r>
          </a:p>
          <a:p>
            <a:r>
              <a:rPr lang="en-US" sz="1500" dirty="0"/>
              <a:t>Documented in a variety of formats</a:t>
            </a:r>
          </a:p>
          <a:p>
            <a:r>
              <a:rPr lang="en-US" sz="1500" dirty="0"/>
              <a:t>Verbose</a:t>
            </a:r>
          </a:p>
          <a:p>
            <a:r>
              <a:rPr lang="en-US" sz="1500" dirty="0"/>
              <a:t>Estimated in detail using bottom-up estimating techniques (sometime Function Points)</a:t>
            </a:r>
          </a:p>
          <a:p>
            <a:r>
              <a:rPr lang="en-US" sz="1500" dirty="0"/>
              <a:t>Risk Analysis &amp; Mitigation</a:t>
            </a:r>
          </a:p>
          <a:p>
            <a:r>
              <a:rPr lang="en-US" sz="1500" dirty="0"/>
              <a:t>Signed off on </a:t>
            </a:r>
          </a:p>
          <a:p>
            <a:r>
              <a:rPr lang="en-US" sz="1500" dirty="0"/>
              <a:t>Managed with change requests</a:t>
            </a:r>
          </a:p>
          <a:p>
            <a:pPr marL="0" indent="0">
              <a:buNone/>
            </a:pPr>
            <a:endParaRPr lang="en-US" sz="1500" dirty="0"/>
          </a:p>
          <a:p>
            <a:pPr marL="0" indent="0">
              <a:buNone/>
            </a:pPr>
            <a:endParaRPr lang="en-US" sz="1500" dirty="0"/>
          </a:p>
          <a:p>
            <a:pPr marL="0" indent="0">
              <a:buNone/>
            </a:pPr>
            <a:endParaRPr lang="en-US" sz="1350" dirty="0"/>
          </a:p>
          <a:p>
            <a:endParaRPr lang="en-US" dirty="0"/>
          </a:p>
        </p:txBody>
      </p:sp>
    </p:spTree>
    <p:extLst>
      <p:ext uri="{BB962C8B-B14F-4D97-AF65-F5344CB8AC3E}">
        <p14:creationId xmlns:p14="http://schemas.microsoft.com/office/powerpoint/2010/main" val="3223083755"/>
      </p:ext>
    </p:extLst>
  </p:cSld>
  <p:clrMapOvr>
    <a:masterClrMapping/>
  </p:clrMapOvr>
  <mc:AlternateContent xmlns:mc="http://schemas.openxmlformats.org/markup-compatibility/2006" xmlns:p14="http://schemas.microsoft.com/office/powerpoint/2010/main">
    <mc:Choice Requires="p14">
      <p:transition spd="slow" p14:dur="2000" advTm="38380"/>
    </mc:Choice>
    <mc:Fallback xmlns="">
      <p:transition spd="slow" advTm="3838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Requirements – Iterative (RUP)</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2152650" y="1447801"/>
            <a:ext cx="7886700" cy="3391889"/>
          </a:xfrm>
        </p:spPr>
        <p:txBody>
          <a:bodyPr>
            <a:normAutofit/>
          </a:bodyPr>
          <a:lstStyle/>
          <a:p>
            <a:pPr marL="0" indent="0">
              <a:buNone/>
            </a:pPr>
            <a:r>
              <a:rPr lang="en-US" sz="1500" dirty="0"/>
              <a:t>When working in an Iterative (RUP) SDLC Requirements are generally:</a:t>
            </a:r>
          </a:p>
          <a:p>
            <a:r>
              <a:rPr lang="en-US" sz="1500" dirty="0"/>
              <a:t>Captured primarily up front but updated during design </a:t>
            </a:r>
          </a:p>
          <a:p>
            <a:r>
              <a:rPr lang="en-US" sz="1500" dirty="0"/>
              <a:t>Documented in Use Cases</a:t>
            </a:r>
          </a:p>
          <a:p>
            <a:r>
              <a:rPr lang="en-US" sz="1500" dirty="0"/>
              <a:t>Moderately verbose</a:t>
            </a:r>
          </a:p>
          <a:p>
            <a:r>
              <a:rPr lang="en-US" sz="1500" dirty="0"/>
              <a:t>Estimated using Use Case points </a:t>
            </a:r>
          </a:p>
          <a:p>
            <a:r>
              <a:rPr lang="en-US" sz="1500" dirty="0"/>
              <a:t>Signed off on with an understanding that minor changes are likely</a:t>
            </a:r>
          </a:p>
          <a:p>
            <a:r>
              <a:rPr lang="en-US" sz="1500" dirty="0"/>
              <a:t>Managed with change requests</a:t>
            </a:r>
          </a:p>
          <a:p>
            <a:pPr marL="0" indent="0">
              <a:buNone/>
            </a:pPr>
            <a:endParaRPr lang="en-US" sz="1500" dirty="0"/>
          </a:p>
          <a:p>
            <a:pPr marL="0" indent="0">
              <a:buNone/>
            </a:pPr>
            <a:endParaRPr lang="en-US" sz="1500" dirty="0"/>
          </a:p>
          <a:p>
            <a:pPr marL="0" indent="0">
              <a:buNone/>
            </a:pPr>
            <a:endParaRPr lang="en-US" sz="1350" dirty="0"/>
          </a:p>
          <a:p>
            <a:endParaRPr lang="en-US" dirty="0"/>
          </a:p>
        </p:txBody>
      </p:sp>
    </p:spTree>
    <p:extLst>
      <p:ext uri="{BB962C8B-B14F-4D97-AF65-F5344CB8AC3E}">
        <p14:creationId xmlns:p14="http://schemas.microsoft.com/office/powerpoint/2010/main" val="4074908301"/>
      </p:ext>
    </p:extLst>
  </p:cSld>
  <p:clrMapOvr>
    <a:masterClrMapping/>
  </p:clrMapOvr>
  <mc:AlternateContent xmlns:mc="http://schemas.openxmlformats.org/markup-compatibility/2006" xmlns:p14="http://schemas.microsoft.com/office/powerpoint/2010/main">
    <mc:Choice Requires="p14">
      <p:transition spd="slow" p14:dur="2000" advTm="47797"/>
    </mc:Choice>
    <mc:Fallback xmlns="">
      <p:transition spd="slow" advTm="477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732"/>
            <a:ext cx="9144000" cy="818536"/>
          </a:xfrm>
        </p:spPr>
        <p:txBody>
          <a:bodyPr anchor="ctr">
            <a:normAutofit fontScale="90000"/>
          </a:bodyPr>
          <a:lstStyle/>
          <a:p>
            <a:r>
              <a:rPr lang="en-US" sz="4800" dirty="0"/>
              <a:t>Recall Scaled Agile Framework </a:t>
            </a:r>
            <a:br>
              <a:rPr lang="en-US" sz="4800" dirty="0"/>
            </a:br>
            <a:r>
              <a:rPr lang="en-US" sz="4800" dirty="0"/>
              <a:t>is an Agile Model</a:t>
            </a:r>
          </a:p>
        </p:txBody>
      </p:sp>
    </p:spTree>
    <p:extLst>
      <p:ext uri="{BB962C8B-B14F-4D97-AF65-F5344CB8AC3E}">
        <p14:creationId xmlns:p14="http://schemas.microsoft.com/office/powerpoint/2010/main" val="894751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Requirements – Agile (Scrum)</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2194147" y="1447801"/>
            <a:ext cx="7886700" cy="3391889"/>
          </a:xfrm>
        </p:spPr>
        <p:txBody>
          <a:bodyPr>
            <a:normAutofit/>
          </a:bodyPr>
          <a:lstStyle/>
          <a:p>
            <a:pPr marL="0" indent="0">
              <a:buNone/>
            </a:pPr>
            <a:r>
              <a:rPr lang="en-US" sz="1500" dirty="0"/>
              <a:t>When working in an Agile (Scrum) SDLC Requirements are generally:</a:t>
            </a:r>
          </a:p>
          <a:p>
            <a:r>
              <a:rPr lang="en-US" sz="1500" dirty="0"/>
              <a:t>Captured before each sprint </a:t>
            </a:r>
          </a:p>
          <a:p>
            <a:r>
              <a:rPr lang="en-US" sz="1500" dirty="0"/>
              <a:t>Documented using Stories (light weight)</a:t>
            </a:r>
          </a:p>
          <a:p>
            <a:r>
              <a:rPr lang="en-US" sz="1500" dirty="0"/>
              <a:t>In Scaled Agile Epics &amp; Features are also used  </a:t>
            </a:r>
          </a:p>
          <a:p>
            <a:r>
              <a:rPr lang="en-US" sz="1500" dirty="0"/>
              <a:t>Only detailed as needed</a:t>
            </a:r>
          </a:p>
          <a:p>
            <a:r>
              <a:rPr lang="en-US" sz="1500" dirty="0"/>
              <a:t>Estimated using Story Points (very light weight)</a:t>
            </a:r>
          </a:p>
          <a:p>
            <a:r>
              <a:rPr lang="en-US" sz="1500" dirty="0"/>
              <a:t>Immutable for current sprint</a:t>
            </a:r>
          </a:p>
          <a:p>
            <a:r>
              <a:rPr lang="en-US" sz="1500" dirty="0"/>
              <a:t>Change is encouraged for future sprints</a:t>
            </a:r>
          </a:p>
          <a:p>
            <a:pPr marL="0" indent="0">
              <a:buNone/>
            </a:pPr>
            <a:endParaRPr lang="en-US" sz="1500" dirty="0"/>
          </a:p>
          <a:p>
            <a:pPr marL="0" indent="0">
              <a:buNone/>
            </a:pPr>
            <a:endParaRPr lang="en-US" sz="1500" dirty="0"/>
          </a:p>
          <a:p>
            <a:pPr marL="0" indent="0">
              <a:buNone/>
            </a:pPr>
            <a:endParaRPr lang="en-US" sz="1350" dirty="0"/>
          </a:p>
          <a:p>
            <a:endParaRPr lang="en-US" dirty="0"/>
          </a:p>
        </p:txBody>
      </p:sp>
    </p:spTree>
    <p:extLst>
      <p:ext uri="{BB962C8B-B14F-4D97-AF65-F5344CB8AC3E}">
        <p14:creationId xmlns:p14="http://schemas.microsoft.com/office/powerpoint/2010/main" val="1485959015"/>
      </p:ext>
    </p:extLst>
  </p:cSld>
  <p:clrMapOvr>
    <a:masterClrMapping/>
  </p:clrMapOvr>
  <mc:AlternateContent xmlns:mc="http://schemas.openxmlformats.org/markup-compatibility/2006" xmlns:p14="http://schemas.microsoft.com/office/powerpoint/2010/main">
    <mc:Choice Requires="p14">
      <p:transition spd="slow" p14:dur="2000" advTm="146181"/>
    </mc:Choice>
    <mc:Fallback xmlns="">
      <p:transition spd="slow" advTm="14618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732"/>
            <a:ext cx="9144000" cy="818536"/>
          </a:xfrm>
        </p:spPr>
        <p:txBody>
          <a:bodyPr anchor="ctr">
            <a:normAutofit fontScale="90000"/>
          </a:bodyPr>
          <a:lstStyle/>
          <a:p>
            <a:r>
              <a:rPr lang="en-US" sz="4800" dirty="0"/>
              <a:t>Testing, Testing, Testing </a:t>
            </a:r>
            <a:br>
              <a:rPr lang="en-US" sz="4800" dirty="0"/>
            </a:br>
            <a:r>
              <a:rPr lang="en-US" sz="4800" dirty="0"/>
              <a:t>and More Testing!!!</a:t>
            </a:r>
          </a:p>
        </p:txBody>
      </p:sp>
    </p:spTree>
    <p:extLst>
      <p:ext uri="{BB962C8B-B14F-4D97-AF65-F5344CB8AC3E}">
        <p14:creationId xmlns:p14="http://schemas.microsoft.com/office/powerpoint/2010/main" val="70135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Autofit/>
          </a:bodyPr>
          <a:lstStyle/>
          <a:p>
            <a:r>
              <a:rPr lang="en-US" sz="2000" dirty="0"/>
              <a:t>Never underestimate the value of good design and implementation (for testability, encapsulation, etc.) on the economics of testing… You can’t afford to test in quality!</a:t>
            </a:r>
          </a:p>
          <a:p>
            <a:r>
              <a:rPr lang="en-US" sz="2000" dirty="0"/>
              <a:t>Defects are exponentially more expensive to fix the longer the exist.</a:t>
            </a:r>
          </a:p>
          <a:p>
            <a:pPr lvl="1">
              <a:buFont typeface="Wingdings" panose="05000000000000000000" pitchFamily="2" charset="2"/>
              <a:buChar char="§"/>
            </a:pPr>
            <a:r>
              <a:rPr lang="en-US" sz="2000" dirty="0"/>
              <a:t>Unit - $200</a:t>
            </a:r>
          </a:p>
          <a:p>
            <a:pPr lvl="1">
              <a:buFont typeface="Wingdings" panose="05000000000000000000" pitchFamily="2" charset="2"/>
              <a:buChar char="§"/>
            </a:pPr>
            <a:r>
              <a:rPr lang="en-US" sz="2000" dirty="0"/>
              <a:t>Integration - $600</a:t>
            </a:r>
          </a:p>
          <a:p>
            <a:pPr lvl="1">
              <a:buFont typeface="Wingdings" panose="05000000000000000000" pitchFamily="2" charset="2"/>
              <a:buChar char="§"/>
            </a:pPr>
            <a:r>
              <a:rPr lang="en-US" sz="2000" dirty="0"/>
              <a:t>User Acceptance - $6,000</a:t>
            </a:r>
          </a:p>
          <a:p>
            <a:pPr lvl="1">
              <a:buFont typeface="Wingdings" panose="05000000000000000000" pitchFamily="2" charset="2"/>
              <a:buChar char="§"/>
            </a:pPr>
            <a:r>
              <a:rPr lang="en-US" sz="2000" dirty="0"/>
              <a:t>Production - $100,000+</a:t>
            </a:r>
          </a:p>
          <a:p>
            <a:r>
              <a:rPr lang="en-US" sz="2000" dirty="0"/>
              <a:t>Performance issues are often the most difficult and expensive defects to fix. They are often not found until the application if running under production load… which is often only when it is in production.</a:t>
            </a:r>
          </a:p>
          <a:p>
            <a:r>
              <a:rPr lang="en-US" sz="2000" dirty="0"/>
              <a:t>The permutations of modern software features, data, tools, environments, etc. quickly becomes unmanageable. Testability needs to be goal of nearly all non-trivial applications. </a:t>
            </a:r>
          </a:p>
        </p:txBody>
      </p:sp>
    </p:spTree>
    <p:extLst>
      <p:ext uri="{BB962C8B-B14F-4D97-AF65-F5344CB8AC3E}">
        <p14:creationId xmlns:p14="http://schemas.microsoft.com/office/powerpoint/2010/main" val="3057258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 (continued)</a:t>
            </a:r>
          </a:p>
        </p:txBody>
      </p:sp>
      <p:sp>
        <p:nvSpPr>
          <p:cNvPr id="3" name="Content Placeholder 2"/>
          <p:cNvSpPr>
            <a:spLocks noGrp="1"/>
          </p:cNvSpPr>
          <p:nvPr>
            <p:ph idx="1"/>
          </p:nvPr>
        </p:nvSpPr>
        <p:spPr>
          <a:xfrm>
            <a:off x="838198" y="1525772"/>
            <a:ext cx="10515601" cy="4651191"/>
          </a:xfrm>
        </p:spPr>
        <p:txBody>
          <a:bodyPr>
            <a:noAutofit/>
          </a:bodyPr>
          <a:lstStyle/>
          <a:p>
            <a:r>
              <a:rPr lang="en-US" sz="2000" dirty="0"/>
              <a:t>Developers need to be responsible for product quality. Tester should be able to minimize that chance that a defect makes it to production. </a:t>
            </a:r>
          </a:p>
          <a:p>
            <a:r>
              <a:rPr lang="en-US" sz="2000" dirty="0"/>
              <a:t>Dave Cutler of Windows NT fame had a quote. I wish I could remember the exact words, but it went something like, “I hate having testers because they give developers the false hope that someone else can save them from their sins.”</a:t>
            </a:r>
          </a:p>
        </p:txBody>
      </p:sp>
    </p:spTree>
    <p:extLst>
      <p:ext uri="{BB962C8B-B14F-4D97-AF65-F5344CB8AC3E}">
        <p14:creationId xmlns:p14="http://schemas.microsoft.com/office/powerpoint/2010/main" val="2400564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pPr marL="0" indent="0">
              <a:buNone/>
            </a:pPr>
            <a:endParaRPr lang="en-US" sz="2000" dirty="0"/>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954991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8668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Class Session Check List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Review that recordings are:</a:t>
            </a:r>
          </a:p>
          <a:p>
            <a:pPr>
              <a:buFont typeface="Wingdings" pitchFamily="2" charset="2"/>
              <a:buChar char="§"/>
            </a:pPr>
            <a:r>
              <a:rPr lang="en-US" sz="2000" dirty="0"/>
              <a:t>Opportunistic </a:t>
            </a:r>
          </a:p>
          <a:p>
            <a:pPr>
              <a:buFont typeface="Wingdings" pitchFamily="2" charset="2"/>
              <a:buChar char="§"/>
            </a:pPr>
            <a:r>
              <a:rPr lang="en-US" sz="2000" dirty="0"/>
              <a:t>Automatically available within Blackboard/Zoom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Now make sure that the classroom microphone, speakers, and camera are being used in Zoom, move to the next slide, AND </a:t>
            </a:r>
            <a:r>
              <a:rPr lang="en-US" sz="2000" u="sng" dirty="0"/>
              <a:t>verify</a:t>
            </a:r>
            <a:r>
              <a:rPr lang="en-US" sz="2000" dirty="0"/>
              <a:t> that recording is started.</a:t>
            </a:r>
          </a:p>
          <a:p>
            <a:pPr marL="0" indent="0">
              <a:buNone/>
            </a:pPr>
            <a:endParaRPr lang="en-US" sz="2000" dirty="0"/>
          </a:p>
          <a:p>
            <a:pPr marL="0" indent="0">
              <a:buNone/>
            </a:pPr>
            <a:r>
              <a:rPr lang="en-US" sz="2000" dirty="0"/>
              <a:t>… Also make sure that slides are visible to attendees</a:t>
            </a:r>
          </a:p>
        </p:txBody>
      </p:sp>
    </p:spTree>
    <p:extLst>
      <p:ext uri="{BB962C8B-B14F-4D97-AF65-F5344CB8AC3E}">
        <p14:creationId xmlns:p14="http://schemas.microsoft.com/office/powerpoint/2010/main" val="247004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Very inexpensive and quick to repeat testing and validate fixes</a:t>
            </a:r>
          </a:p>
          <a:p>
            <a:r>
              <a:rPr lang="en-US" sz="2000" dirty="0"/>
              <a:t>Various implications include UI, API, and Unit automation tests… each has a very different set of pros and cons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2092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rarely can come up with scenarios in scripts that they would not already have tested in their normal unit testing… they often don’t know what they don’t know </a:t>
            </a:r>
          </a:p>
          <a:p>
            <a:r>
              <a:rPr lang="en-US" sz="2000" dirty="0"/>
              <a:t>UI focused Automated Testing (key &amp; mouse events) are often challenging and create/</a:t>
            </a:r>
            <a:r>
              <a:rPr lang="en-US" sz="2000" u="sng" dirty="0"/>
              <a:t>maintain</a:t>
            </a:r>
            <a:r>
              <a:rPr lang="en-US" sz="2000" dirty="0"/>
              <a:t> a great number of false-positives</a:t>
            </a:r>
          </a:p>
          <a:p>
            <a:r>
              <a:rPr lang="en-US" sz="2000" dirty="0"/>
              <a:t>API Level Automated Testing (i.e. REST) scripts are often more useful and easier to maintain</a:t>
            </a:r>
          </a:p>
          <a:p>
            <a:r>
              <a:rPr lang="en-US" sz="2000" dirty="0"/>
              <a:t>Environmental verification, API, and finally UI Automated testing is generally the best order to show value quickly with Automated Testing</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481891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Unit Testing Example: 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1026508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600"/>
              </a:spcBef>
            </a:pPr>
            <a:r>
              <a:rPr lang="en-US" sz="4000" dirty="0"/>
              <a:t>Final Thoughts</a:t>
            </a:r>
          </a:p>
        </p:txBody>
      </p:sp>
    </p:spTree>
    <p:extLst>
      <p:ext uri="{BB962C8B-B14F-4D97-AF65-F5344CB8AC3E}">
        <p14:creationId xmlns:p14="http://schemas.microsoft.com/office/powerpoint/2010/main" val="2380813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A96EBF-902F-704F-B388-C49D995112A8}"/>
              </a:ext>
            </a:extLst>
          </p:cNvPr>
          <p:cNvPicPr>
            <a:picLocks noChangeAspect="1"/>
          </p:cNvPicPr>
          <p:nvPr/>
        </p:nvPicPr>
        <p:blipFill>
          <a:blip r:embed="rId3"/>
          <a:stretch>
            <a:fillRect/>
          </a:stretch>
        </p:blipFill>
        <p:spPr>
          <a:xfrm>
            <a:off x="1371123" y="3965927"/>
            <a:ext cx="9525470" cy="2157555"/>
          </a:xfrm>
          <a:prstGeom prst="rect">
            <a:avLst/>
          </a:prstGeom>
          <a:ln w="25400">
            <a:solidFill>
              <a:schemeClr val="tx1"/>
            </a:solidFill>
          </a:ln>
        </p:spPr>
      </p:pic>
      <p:sp>
        <p:nvSpPr>
          <p:cNvPr id="2" name="Title 1"/>
          <p:cNvSpPr>
            <a:spLocks noGrp="1"/>
          </p:cNvSpPr>
          <p:nvPr>
            <p:ph type="title"/>
          </p:nvPr>
        </p:nvSpPr>
        <p:spPr>
          <a:xfrm>
            <a:off x="838201" y="540304"/>
            <a:ext cx="10515600" cy="757272"/>
          </a:xfrm>
        </p:spPr>
        <p:txBody>
          <a:bodyPr>
            <a:normAutofit/>
          </a:bodyPr>
          <a:lstStyle/>
          <a:p>
            <a:r>
              <a:rPr lang="en-US" sz="3600" dirty="0"/>
              <a:t>Scrum Team Discussion Board 3</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Assign note taker and presenter roles to team members</a:t>
            </a:r>
          </a:p>
          <a:p>
            <a:pPr marL="342900" indent="-342900">
              <a:buFont typeface="+mj-lt"/>
              <a:buAutoNum type="arabicPeriod"/>
            </a:pPr>
            <a:r>
              <a:rPr lang="en-US" sz="2000" dirty="0"/>
              <a:t>Review and discuss the discussion topic for this sprint for approximately 10 minutes</a:t>
            </a:r>
          </a:p>
          <a:p>
            <a:pPr marL="342900" indent="-342900">
              <a:buFont typeface="+mj-lt"/>
              <a:buAutoNum type="arabicPeriod"/>
            </a:pPr>
            <a:r>
              <a:rPr lang="en-US" sz="2000" dirty="0"/>
              <a:t>Note taker takes notes and presenter prepares a report out summary</a:t>
            </a:r>
          </a:p>
          <a:p>
            <a:pPr marL="342900" indent="-342900">
              <a:buFont typeface="+mj-lt"/>
              <a:buAutoNum type="arabicPeriod"/>
            </a:pPr>
            <a:r>
              <a:rPr lang="en-US" sz="2000" dirty="0"/>
              <a:t>Note taker share notes with all participating team members </a:t>
            </a:r>
          </a:p>
          <a:p>
            <a:pPr marL="342900" indent="-342900">
              <a:buFont typeface="+mj-lt"/>
              <a:buAutoNum type="arabicPeriod"/>
            </a:pPr>
            <a:r>
              <a:rPr lang="en-US" sz="2000" dirty="0"/>
              <a:t>Each team member pastes and submits exact copy of the notes into their discussion board</a:t>
            </a:r>
          </a:p>
          <a:p>
            <a:pPr marL="342900" indent="-342900">
              <a:buFont typeface="+mj-lt"/>
              <a:buAutoNum type="arabicPeriod"/>
            </a:pPr>
            <a:r>
              <a:rPr lang="en-US" sz="2000" dirty="0"/>
              <a:t>Sit back, relax, and tell the note taker and presenter what I wonderful job the did</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75900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Question &amp; Answers</a:t>
            </a:r>
          </a:p>
        </p:txBody>
      </p:sp>
    </p:spTree>
    <p:extLst>
      <p:ext uri="{BB962C8B-B14F-4D97-AF65-F5344CB8AC3E}">
        <p14:creationId xmlns:p14="http://schemas.microsoft.com/office/powerpoint/2010/main" val="2442739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7 prior to next class</a:t>
            </a:r>
          </a:p>
          <a:p>
            <a:pPr marL="0" indent="0">
              <a:buNone/>
            </a:pPr>
            <a:r>
              <a:rPr lang="en-US" sz="2000" dirty="0"/>
              <a:t>Plus do an Internet search on Software Testing and review the results</a:t>
            </a:r>
          </a:p>
          <a:p>
            <a:pPr marL="0" indent="0">
              <a:buNone/>
            </a:pPr>
            <a:r>
              <a:rPr lang="en-US" sz="2000" dirty="0"/>
              <a:t>Be prepared for a scrum team discussion of Testing</a:t>
            </a:r>
          </a:p>
        </p:txBody>
      </p:sp>
    </p:spTree>
    <p:extLst>
      <p:ext uri="{BB962C8B-B14F-4D97-AF65-F5344CB8AC3E}">
        <p14:creationId xmlns:p14="http://schemas.microsoft.com/office/powerpoint/2010/main" val="668871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272171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344454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Scrum Team Review on Testing</a:t>
            </a:r>
          </a:p>
          <a:p>
            <a:pPr marL="457200" indent="-457200">
              <a:buFont typeface="+mj-lt"/>
              <a:buAutoNum type="arabicPeriod"/>
            </a:pPr>
            <a:r>
              <a:rPr lang="en-US" sz="2000" dirty="0"/>
              <a:t>Software Development Models and Testing</a:t>
            </a:r>
          </a:p>
          <a:p>
            <a:pPr marL="457200" indent="-457200">
              <a:buFont typeface="+mj-lt"/>
              <a:buAutoNum type="arabicPeriod"/>
            </a:pPr>
            <a:r>
              <a:rPr lang="en-US" sz="2000" dirty="0"/>
              <a:t>Discussion Board 3</a:t>
            </a:r>
          </a:p>
          <a:p>
            <a:pPr marL="457200" indent="-457200">
              <a:buFont typeface="+mj-lt"/>
              <a:buAutoNum type="arabicPeriod"/>
            </a:pPr>
            <a:r>
              <a:rPr lang="en-US" sz="2000" dirty="0"/>
              <a:t>Prework for Next Class</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4B70FB51-60F2-4745-ACDF-CBD96ADDEFB7}"/>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15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732"/>
            <a:ext cx="9144000" cy="818536"/>
          </a:xfrm>
        </p:spPr>
        <p:txBody>
          <a:bodyPr anchor="ctr">
            <a:normAutofit fontScale="90000"/>
          </a:bodyPr>
          <a:lstStyle/>
          <a:p>
            <a:r>
              <a:rPr lang="en-US" sz="4800" dirty="0"/>
              <a:t>Testing, Testing, Testing </a:t>
            </a:r>
            <a:br>
              <a:rPr lang="en-US" sz="4800" dirty="0"/>
            </a:br>
            <a:r>
              <a:rPr lang="en-US" sz="4800" dirty="0"/>
              <a:t>and More Testing!!!</a:t>
            </a:r>
          </a:p>
        </p:txBody>
      </p:sp>
    </p:spTree>
    <p:extLst>
      <p:ext uri="{BB962C8B-B14F-4D97-AF65-F5344CB8AC3E}">
        <p14:creationId xmlns:p14="http://schemas.microsoft.com/office/powerpoint/2010/main" val="148392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7 prior to next class</a:t>
            </a:r>
          </a:p>
          <a:p>
            <a:pPr marL="0" indent="0">
              <a:buNone/>
            </a:pPr>
            <a:r>
              <a:rPr lang="en-US" sz="2000" dirty="0"/>
              <a:t>Plus do an Internet search on Software Testing and review the results</a:t>
            </a:r>
          </a:p>
          <a:p>
            <a:pPr marL="0" indent="0">
              <a:buNone/>
            </a:pPr>
            <a:r>
              <a:rPr lang="en-US" sz="2000" dirty="0"/>
              <a:t>Be prepared for a scrum team discussion of Testing</a:t>
            </a:r>
          </a:p>
        </p:txBody>
      </p:sp>
    </p:spTree>
    <p:extLst>
      <p:ext uri="{BB962C8B-B14F-4D97-AF65-F5344CB8AC3E}">
        <p14:creationId xmlns:p14="http://schemas.microsoft.com/office/powerpoint/2010/main" val="225830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Review – Testing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reviews key topics</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167004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a:t>Models</a:t>
            </a:r>
            <a:endParaRPr lang="en-US" sz="3600" dirty="0"/>
          </a:p>
        </p:txBody>
      </p:sp>
      <p:pic>
        <p:nvPicPr>
          <p:cNvPr id="1026" name="Picture 2" descr="Related image">
            <a:extLst>
              <a:ext uri="{FF2B5EF4-FFF2-40B4-BE49-F238E27FC236}">
                <a16:creationId xmlns:a16="http://schemas.microsoft.com/office/drawing/2014/main" id="{2E4672DE-A420-A446-BDBE-26563AA9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468" y="1382251"/>
            <a:ext cx="9549064" cy="449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94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29" name="Content Placeholder 7" descr="GoldenTriangle2.pd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2667" y="963877"/>
            <a:ext cx="6092757" cy="4706654"/>
          </a:xfrm>
          <a:prstGeom prst="rect">
            <a:avLst/>
          </a:prstGeom>
        </p:spPr>
      </p:pic>
      <p:sp>
        <p:nvSpPr>
          <p:cNvPr id="5" name="Title 1">
            <a:extLst>
              <a:ext uri="{FF2B5EF4-FFF2-40B4-BE49-F238E27FC236}">
                <a16:creationId xmlns:a16="http://schemas.microsoft.com/office/drawing/2014/main" id="{EA6F46BC-AE3F-784F-9C93-17B4DFDD96D3}"/>
              </a:ext>
            </a:extLst>
          </p:cNvPr>
          <p:cNvSpPr txBox="1">
            <a:spLocks/>
          </p:cNvSpPr>
          <p:nvPr/>
        </p:nvSpPr>
        <p:spPr>
          <a:xfrm>
            <a:off x="473723" y="963877"/>
            <a:ext cx="3722573"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solidFill>
                  <a:schemeClr val="accent1"/>
                </a:solidFill>
              </a:rPr>
              <a:t>The </a:t>
            </a:r>
          </a:p>
          <a:p>
            <a:pPr algn="r"/>
            <a:r>
              <a:rPr lang="en-US" dirty="0">
                <a:solidFill>
                  <a:schemeClr val="accent1"/>
                </a:solidFill>
              </a:rPr>
              <a:t>Virtuous Triangle </a:t>
            </a:r>
          </a:p>
        </p:txBody>
      </p:sp>
      <p:sp>
        <p:nvSpPr>
          <p:cNvPr id="6" name="Rectangle 5">
            <a:extLst>
              <a:ext uri="{FF2B5EF4-FFF2-40B4-BE49-F238E27FC236}">
                <a16:creationId xmlns:a16="http://schemas.microsoft.com/office/drawing/2014/main" id="{1568F7F3-8165-8845-94F0-E7224098072E}"/>
              </a:ext>
            </a:extLst>
          </p:cNvPr>
          <p:cNvSpPr/>
          <p:nvPr/>
        </p:nvSpPr>
        <p:spPr>
          <a:xfrm>
            <a:off x="6315048" y="317546"/>
            <a:ext cx="3047993" cy="646331"/>
          </a:xfrm>
          <a:prstGeom prst="rect">
            <a:avLst/>
          </a:prstGeom>
        </p:spPr>
        <p:txBody>
          <a:bodyPr wrap="square">
            <a:spAutoFit/>
          </a:bodyPr>
          <a:lstStyle/>
          <a:p>
            <a:r>
              <a:rPr lang="en-US" u="sng" dirty="0"/>
              <a:t>Hosting Technology</a:t>
            </a:r>
            <a:r>
              <a:rPr lang="en-US" dirty="0"/>
              <a:t>: Cloud &amp; Software as a Service (SaaS)…</a:t>
            </a:r>
            <a:endParaRPr lang="en-US" b="1" dirty="0"/>
          </a:p>
        </p:txBody>
      </p:sp>
      <p:sp>
        <p:nvSpPr>
          <p:cNvPr id="7" name="Rectangle 6">
            <a:extLst>
              <a:ext uri="{FF2B5EF4-FFF2-40B4-BE49-F238E27FC236}">
                <a16:creationId xmlns:a16="http://schemas.microsoft.com/office/drawing/2014/main" id="{7BA0105A-E63C-C942-AC45-E7D5BF335CC9}"/>
              </a:ext>
            </a:extLst>
          </p:cNvPr>
          <p:cNvSpPr/>
          <p:nvPr/>
        </p:nvSpPr>
        <p:spPr>
          <a:xfrm rot="3044438">
            <a:off x="3511113" y="5237115"/>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8" name="Rectangle 7">
            <a:extLst>
              <a:ext uri="{FF2B5EF4-FFF2-40B4-BE49-F238E27FC236}">
                <a16:creationId xmlns:a16="http://schemas.microsoft.com/office/drawing/2014/main" id="{54DBCF59-8C97-6F47-BDBD-79ADF7A4DA67}"/>
              </a:ext>
            </a:extLst>
          </p:cNvPr>
          <p:cNvSpPr/>
          <p:nvPr/>
        </p:nvSpPr>
        <p:spPr>
          <a:xfrm rot="18320691">
            <a:off x="8942816" y="4664559"/>
            <a:ext cx="3780744" cy="923330"/>
          </a:xfrm>
          <a:prstGeom prst="rect">
            <a:avLst/>
          </a:prstGeom>
        </p:spPr>
        <p:txBody>
          <a:bodyPr wrap="square">
            <a:spAutoFit/>
          </a:bodyPr>
          <a:lstStyle/>
          <a:p>
            <a:r>
              <a:rPr lang="en-US" u="sng" dirty="0"/>
              <a:t>Process</a:t>
            </a:r>
            <a:r>
              <a:rPr lang="en-US" dirty="0"/>
              <a:t>: Agile, Requirements, Project Management, Prioritization, Portfolio Management, Metrics…</a:t>
            </a:r>
          </a:p>
        </p:txBody>
      </p:sp>
      <p:sp>
        <p:nvSpPr>
          <p:cNvPr id="9" name="Rectangle 8">
            <a:extLst>
              <a:ext uri="{FF2B5EF4-FFF2-40B4-BE49-F238E27FC236}">
                <a16:creationId xmlns:a16="http://schemas.microsoft.com/office/drawing/2014/main" id="{A4F62373-A087-8B48-993E-F58F53D066CF}"/>
              </a:ext>
            </a:extLst>
          </p:cNvPr>
          <p:cNvSpPr/>
          <p:nvPr/>
        </p:nvSpPr>
        <p:spPr>
          <a:xfrm>
            <a:off x="577031" y="516835"/>
            <a:ext cx="3047993" cy="923330"/>
          </a:xfrm>
          <a:prstGeom prst="rect">
            <a:avLst/>
          </a:prstGeom>
        </p:spPr>
        <p:txBody>
          <a:bodyPr wrap="square">
            <a:spAutoFit/>
          </a:bodyPr>
          <a:lstStyle/>
          <a:p>
            <a:r>
              <a:rPr lang="en-US" u="sng" dirty="0"/>
              <a:t>People</a:t>
            </a:r>
            <a:r>
              <a:rPr lang="en-US" dirty="0"/>
              <a:t>: Organizations,  Domain Knowledge, Customers, Business Process…</a:t>
            </a:r>
          </a:p>
        </p:txBody>
      </p:sp>
    </p:spTree>
    <p:extLst>
      <p:ext uri="{BB962C8B-B14F-4D97-AF65-F5344CB8AC3E}">
        <p14:creationId xmlns:p14="http://schemas.microsoft.com/office/powerpoint/2010/main" val="2373579137"/>
      </p:ext>
    </p:extLst>
  </p:cSld>
  <p:clrMapOvr>
    <a:masterClrMapping/>
  </p:clrMapOvr>
  <mc:AlternateContent xmlns:mc="http://schemas.openxmlformats.org/markup-compatibility/2006" xmlns:p14="http://schemas.microsoft.com/office/powerpoint/2010/main">
    <mc:Choice Requires="p14">
      <p:transition spd="slow" p14:dur="2000" advTm="190463"/>
    </mc:Choice>
    <mc:Fallback xmlns="">
      <p:transition spd="slow" advTm="1904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4014-FD4F-6C47-8CD5-8DD7EFD14571}"/>
              </a:ext>
            </a:extLst>
          </p:cNvPr>
          <p:cNvSpPr>
            <a:spLocks noGrp="1"/>
          </p:cNvSpPr>
          <p:nvPr>
            <p:ph type="title"/>
          </p:nvPr>
        </p:nvSpPr>
        <p:spPr/>
        <p:txBody>
          <a:bodyPr>
            <a:normAutofit/>
          </a:bodyPr>
          <a:lstStyle/>
          <a:p>
            <a:r>
              <a:rPr lang="en-US" sz="3600" dirty="0"/>
              <a:t>The </a:t>
            </a:r>
            <a:r>
              <a:rPr lang="en-US" sz="3600" b="1" dirty="0"/>
              <a:t>Righteous</a:t>
            </a:r>
            <a:r>
              <a:rPr lang="en-US" sz="3600" dirty="0"/>
              <a:t> Triangle of Software Development</a:t>
            </a:r>
          </a:p>
        </p:txBody>
      </p:sp>
      <p:sp>
        <p:nvSpPr>
          <p:cNvPr id="5" name="Right Triangle 4">
            <a:extLst>
              <a:ext uri="{FF2B5EF4-FFF2-40B4-BE49-F238E27FC236}">
                <a16:creationId xmlns:a16="http://schemas.microsoft.com/office/drawing/2014/main" id="{D4480575-BA4E-FE47-9265-2138A88FE490}"/>
              </a:ext>
            </a:extLst>
          </p:cNvPr>
          <p:cNvSpPr/>
          <p:nvPr/>
        </p:nvSpPr>
        <p:spPr>
          <a:xfrm>
            <a:off x="2392326" y="1871329"/>
            <a:ext cx="7416209" cy="3588489"/>
          </a:xfrm>
          <a:prstGeom prst="rtTriangl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2E49790-FF97-B34D-9A78-48CE4EA98779}"/>
              </a:ext>
            </a:extLst>
          </p:cNvPr>
          <p:cNvSpPr txBox="1"/>
          <p:nvPr/>
        </p:nvSpPr>
        <p:spPr>
          <a:xfrm>
            <a:off x="5773479" y="2875002"/>
            <a:ext cx="2721935" cy="369332"/>
          </a:xfrm>
          <a:prstGeom prst="rect">
            <a:avLst/>
          </a:prstGeom>
          <a:noFill/>
        </p:spPr>
        <p:txBody>
          <a:bodyPr wrap="square" rtlCol="0">
            <a:spAutoFit/>
          </a:bodyPr>
          <a:lstStyle/>
          <a:p>
            <a:r>
              <a:rPr lang="en-US" b="1" dirty="0"/>
              <a:t>People</a:t>
            </a:r>
            <a:r>
              <a:rPr lang="en-US" dirty="0"/>
              <a:t> &amp; Organizations</a:t>
            </a:r>
          </a:p>
        </p:txBody>
      </p:sp>
      <p:sp>
        <p:nvSpPr>
          <p:cNvPr id="7" name="TextBox 6">
            <a:extLst>
              <a:ext uri="{FF2B5EF4-FFF2-40B4-BE49-F238E27FC236}">
                <a16:creationId xmlns:a16="http://schemas.microsoft.com/office/drawing/2014/main" id="{54F65038-2E83-FB4C-B978-8952D50D98FC}"/>
              </a:ext>
            </a:extLst>
          </p:cNvPr>
          <p:cNvSpPr txBox="1"/>
          <p:nvPr/>
        </p:nvSpPr>
        <p:spPr>
          <a:xfrm>
            <a:off x="4735032" y="5704368"/>
            <a:ext cx="2721935" cy="369332"/>
          </a:xfrm>
          <a:prstGeom prst="rect">
            <a:avLst/>
          </a:prstGeom>
          <a:noFill/>
        </p:spPr>
        <p:txBody>
          <a:bodyPr wrap="square" rtlCol="0">
            <a:spAutoFit/>
          </a:bodyPr>
          <a:lstStyle/>
          <a:p>
            <a:r>
              <a:rPr lang="en-US" b="1" dirty="0"/>
              <a:t>Process</a:t>
            </a:r>
            <a:r>
              <a:rPr lang="en-US" dirty="0"/>
              <a:t> &amp; Roles</a:t>
            </a:r>
          </a:p>
        </p:txBody>
      </p:sp>
      <p:sp>
        <p:nvSpPr>
          <p:cNvPr id="8" name="TextBox 7">
            <a:extLst>
              <a:ext uri="{FF2B5EF4-FFF2-40B4-BE49-F238E27FC236}">
                <a16:creationId xmlns:a16="http://schemas.microsoft.com/office/drawing/2014/main" id="{8B5CA776-A117-CD4C-863D-70938182ECC8}"/>
              </a:ext>
            </a:extLst>
          </p:cNvPr>
          <p:cNvSpPr txBox="1"/>
          <p:nvPr/>
        </p:nvSpPr>
        <p:spPr>
          <a:xfrm>
            <a:off x="241004" y="3480907"/>
            <a:ext cx="2721935" cy="369332"/>
          </a:xfrm>
          <a:prstGeom prst="rect">
            <a:avLst/>
          </a:prstGeom>
          <a:noFill/>
        </p:spPr>
        <p:txBody>
          <a:bodyPr wrap="square" rtlCol="0">
            <a:spAutoFit/>
          </a:bodyPr>
          <a:lstStyle/>
          <a:p>
            <a:r>
              <a:rPr lang="en-US" b="1" dirty="0"/>
              <a:t>Technology</a:t>
            </a:r>
            <a:r>
              <a:rPr lang="en-US" dirty="0"/>
              <a:t> &amp; Tools</a:t>
            </a:r>
          </a:p>
        </p:txBody>
      </p:sp>
      <p:sp>
        <p:nvSpPr>
          <p:cNvPr id="23" name="Circular Arrow 22">
            <a:extLst>
              <a:ext uri="{FF2B5EF4-FFF2-40B4-BE49-F238E27FC236}">
                <a16:creationId xmlns:a16="http://schemas.microsoft.com/office/drawing/2014/main" id="{63903416-7BE2-2742-B494-508C336F8098}"/>
              </a:ext>
            </a:extLst>
          </p:cNvPr>
          <p:cNvSpPr/>
          <p:nvPr/>
        </p:nvSpPr>
        <p:spPr>
          <a:xfrm rot="5400000">
            <a:off x="4447067" y="3627162"/>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ular Arrow 23">
            <a:extLst>
              <a:ext uri="{FF2B5EF4-FFF2-40B4-BE49-F238E27FC236}">
                <a16:creationId xmlns:a16="http://schemas.microsoft.com/office/drawing/2014/main" id="{238ADF2E-D3C4-6245-9E78-5AA5E5078D35}"/>
              </a:ext>
            </a:extLst>
          </p:cNvPr>
          <p:cNvSpPr/>
          <p:nvPr/>
        </p:nvSpPr>
        <p:spPr>
          <a:xfrm rot="16200000">
            <a:off x="4259227" y="3662861"/>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2F6CD40F-436D-0348-AE05-BAD1DF80C954}"/>
              </a:ext>
            </a:extLst>
          </p:cNvPr>
          <p:cNvSpPr/>
          <p:nvPr/>
        </p:nvSpPr>
        <p:spPr>
          <a:xfrm>
            <a:off x="4370183" y="5495517"/>
            <a:ext cx="2430912" cy="787296"/>
          </a:xfrm>
          <a:prstGeom prst="ellipse">
            <a:avLst/>
          </a:prstGeom>
          <a:solidFill>
            <a:schemeClr val="tx1">
              <a:alpha val="0"/>
            </a:schemeClr>
          </a:solid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3342C00-4232-0B44-B7D7-FB52252B95DA}"/>
              </a:ext>
            </a:extLst>
          </p:cNvPr>
          <p:cNvSpPr/>
          <p:nvPr/>
        </p:nvSpPr>
        <p:spPr>
          <a:xfrm>
            <a:off x="-38586" y="3271925"/>
            <a:ext cx="2430912" cy="787296"/>
          </a:xfrm>
          <a:prstGeom prst="ellipse">
            <a:avLst/>
          </a:prstGeom>
          <a:solidFill>
            <a:schemeClr val="tx1">
              <a:alpha val="0"/>
            </a:schemeClr>
          </a:solid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5635070"/>
      </p:ext>
    </p:extLst>
  </p:cSld>
  <p:clrMapOvr>
    <a:masterClrMapping/>
  </p:clrMapOvr>
  <mc:AlternateContent xmlns:mc="http://schemas.openxmlformats.org/markup-compatibility/2006" xmlns:p14="http://schemas.microsoft.com/office/powerpoint/2010/main">
    <mc:Choice Requires="p14">
      <p:transition spd="slow" p14:dur="2000" advTm="129005"/>
    </mc:Choice>
    <mc:Fallback xmlns="">
      <p:transition spd="slow" advTm="1290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32.7|33.9|26.9|28.1|7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8148</TotalTime>
  <Words>1991</Words>
  <Application>Microsoft Macintosh PowerPoint</Application>
  <PresentationFormat>Widescreen</PresentationFormat>
  <Paragraphs>275</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Verdana</vt:lpstr>
      <vt:lpstr>Wingdings</vt:lpstr>
      <vt:lpstr>Office Theme</vt:lpstr>
      <vt:lpstr>Class Session Check List</vt:lpstr>
      <vt:lpstr>Class Session Check List</vt:lpstr>
      <vt:lpstr>PowerPoint Presentation</vt:lpstr>
      <vt:lpstr>Testing, Testing, Testing  and More Testing!!!</vt:lpstr>
      <vt:lpstr>Prework</vt:lpstr>
      <vt:lpstr>Scrum Team Review – Testing</vt:lpstr>
      <vt:lpstr>Models</vt:lpstr>
      <vt:lpstr>PowerPoint Presentation</vt:lpstr>
      <vt:lpstr>The Righteous Triangle of Software Development</vt:lpstr>
      <vt:lpstr>Waterfall vs Iterative vs Agile Requirements</vt:lpstr>
      <vt:lpstr>Requirements – Waterfall</vt:lpstr>
      <vt:lpstr>Requirements – Iterative (RUP)</vt:lpstr>
      <vt:lpstr>Recall Scaled Agile Framework  is an Agile Model</vt:lpstr>
      <vt:lpstr>Requirements – Agile (Scrum)</vt:lpstr>
      <vt:lpstr>Testing, Testing, Testing  and More Testing!!!</vt:lpstr>
      <vt:lpstr>Software Testing “Truths”</vt:lpstr>
      <vt:lpstr>Software Testing “Truths” (continued)</vt:lpstr>
      <vt:lpstr>Testing Terms</vt:lpstr>
      <vt:lpstr>Testing Terms</vt:lpstr>
      <vt:lpstr>Automated Testing</vt:lpstr>
      <vt:lpstr>Automated Testing</vt:lpstr>
      <vt:lpstr>Automated Unit Testing Example: JUnit</vt:lpstr>
      <vt:lpstr>Final Thoughts</vt:lpstr>
      <vt:lpstr>Scrum Team Discussion Board 3</vt:lpstr>
      <vt:lpstr>PowerPoint Presentation</vt:lpstr>
      <vt:lpstr>Prework</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408</cp:revision>
  <dcterms:created xsi:type="dcterms:W3CDTF">2020-08-26T19:34:34Z</dcterms:created>
  <dcterms:modified xsi:type="dcterms:W3CDTF">2021-02-18T20:28:30Z</dcterms:modified>
</cp:coreProperties>
</file>