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1105" r:id="rId2"/>
    <p:sldId id="1106" r:id="rId3"/>
    <p:sldId id="1299" r:id="rId4"/>
    <p:sldId id="1300" r:id="rId5"/>
    <p:sldId id="1295" r:id="rId6"/>
    <p:sldId id="955" r:id="rId7"/>
    <p:sldId id="959" r:id="rId8"/>
    <p:sldId id="961" r:id="rId9"/>
    <p:sldId id="962" r:id="rId10"/>
    <p:sldId id="963" r:id="rId11"/>
    <p:sldId id="1080" r:id="rId12"/>
    <p:sldId id="1298" r:id="rId13"/>
    <p:sldId id="1082" r:id="rId14"/>
    <p:sldId id="1083" r:id="rId15"/>
    <p:sldId id="1081" r:id="rId16"/>
    <p:sldId id="1301" r:id="rId17"/>
    <p:sldId id="1302" r:id="rId18"/>
    <p:sldId id="1084" r:id="rId19"/>
    <p:sldId id="1303" r:id="rId20"/>
    <p:sldId id="1274" r:id="rId21"/>
    <p:sldId id="1128" r:id="rId22"/>
    <p:sldId id="1211" r:id="rId23"/>
    <p:sldId id="105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48"/>
    <p:restoredTop sz="82619"/>
  </p:normalViewPr>
  <p:slideViewPr>
    <p:cSldViewPr snapToGrid="0" snapToObjects="1">
      <p:cViewPr varScale="1">
        <p:scale>
          <a:sx n="128" d="100"/>
          <a:sy n="128" d="100"/>
        </p:scale>
        <p:origin x="1432" y="168"/>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2/23/21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565835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11</a:t>
            </a:fld>
            <a:endParaRPr lang="en-US"/>
          </a:p>
        </p:txBody>
      </p:sp>
    </p:spTree>
    <p:extLst>
      <p:ext uri="{BB962C8B-B14F-4D97-AF65-F5344CB8AC3E}">
        <p14:creationId xmlns:p14="http://schemas.microsoft.com/office/powerpoint/2010/main" val="1427155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535950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18</a:t>
            </a:fld>
            <a:endParaRPr lang="en-US"/>
          </a:p>
        </p:txBody>
      </p:sp>
    </p:spTree>
    <p:extLst>
      <p:ext uri="{BB962C8B-B14F-4D97-AF65-F5344CB8AC3E}">
        <p14:creationId xmlns:p14="http://schemas.microsoft.com/office/powerpoint/2010/main" val="2351629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19</a:t>
            </a:fld>
            <a:endParaRPr lang="en-US"/>
          </a:p>
        </p:txBody>
      </p:sp>
    </p:spTree>
    <p:extLst>
      <p:ext uri="{BB962C8B-B14F-4D97-AF65-F5344CB8AC3E}">
        <p14:creationId xmlns:p14="http://schemas.microsoft.com/office/powerpoint/2010/main" val="116557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22</a:t>
            </a:fld>
            <a:endParaRPr lang="en-US" dirty="0"/>
          </a:p>
        </p:txBody>
      </p:sp>
    </p:spTree>
    <p:extLst>
      <p:ext uri="{BB962C8B-B14F-4D97-AF65-F5344CB8AC3E}">
        <p14:creationId xmlns:p14="http://schemas.microsoft.com/office/powerpoint/2010/main" val="1988596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171685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a:t>
            </a:fld>
            <a:endParaRPr lang="en-US"/>
          </a:p>
        </p:txBody>
      </p:sp>
    </p:spTree>
    <p:extLst>
      <p:ext uri="{BB962C8B-B14F-4D97-AF65-F5344CB8AC3E}">
        <p14:creationId xmlns:p14="http://schemas.microsoft.com/office/powerpoint/2010/main" val="132597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1665582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Critical Path… Light Weight long-term planning</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693597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3829598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11301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974536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4087174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3851830"/>
          </a:xfrm>
        </p:spPr>
        <p:txBody>
          <a:bodyPr/>
          <a:lstStyle/>
          <a:p>
            <a:r>
              <a:rPr lang="en-US" sz="1000" dirty="0"/>
              <a:t>@Test	</a:t>
            </a:r>
          </a:p>
          <a:p>
            <a:r>
              <a:rPr lang="en-US" sz="1000" dirty="0"/>
              <a:t>identifies the method as a test method (remember, method and function are synonyms)</a:t>
            </a:r>
          </a:p>
          <a:p>
            <a:endParaRPr lang="en-US" sz="1000" dirty="0"/>
          </a:p>
          <a:p>
            <a:r>
              <a:rPr lang="en-US" sz="1000" dirty="0"/>
              <a:t>@Test(expected = </a:t>
            </a:r>
            <a:r>
              <a:rPr lang="en-US" sz="1000" dirty="0" err="1"/>
              <a:t>Exception.class</a:t>
            </a:r>
            <a:r>
              <a:rPr lang="en-US" sz="1000" dirty="0"/>
              <a:t>)</a:t>
            </a:r>
          </a:p>
          <a:p>
            <a:r>
              <a:rPr lang="en-US" sz="1000" dirty="0"/>
              <a:t>fails if the method does not throw the named exception</a:t>
            </a:r>
          </a:p>
          <a:p>
            <a:endParaRPr lang="en-US" sz="1000" dirty="0"/>
          </a:p>
          <a:p>
            <a:r>
              <a:rPr lang="en-US" sz="1000" dirty="0"/>
              <a:t>@Test(timeout=100)</a:t>
            </a:r>
          </a:p>
          <a:p>
            <a:r>
              <a:rPr lang="en-US" sz="1000" dirty="0"/>
              <a:t>fails if the method takes longer than 100 milliseconds</a:t>
            </a:r>
          </a:p>
          <a:p>
            <a:endParaRPr lang="en-US" sz="1000" dirty="0"/>
          </a:p>
          <a:p>
            <a:r>
              <a:rPr lang="en-US" sz="1000" dirty="0"/>
              <a:t>@Before</a:t>
            </a:r>
          </a:p>
          <a:p>
            <a:r>
              <a:rPr lang="en-US" sz="1000" dirty="0"/>
              <a:t>public void method()</a:t>
            </a:r>
          </a:p>
          <a:p>
            <a:r>
              <a:rPr lang="en-US" sz="1000" dirty="0"/>
              <a:t>This method is executed before each test. It is used to prepare the test environment.</a:t>
            </a:r>
          </a:p>
          <a:p>
            <a:endParaRPr lang="en-US" sz="1000" dirty="0"/>
          </a:p>
          <a:p>
            <a:r>
              <a:rPr lang="en-US" sz="1000" dirty="0"/>
              <a:t>@After</a:t>
            </a:r>
          </a:p>
          <a:p>
            <a:r>
              <a:rPr lang="en-US" sz="1000" dirty="0"/>
              <a:t>public void method()</a:t>
            </a:r>
          </a:p>
          <a:p>
            <a:r>
              <a:rPr lang="en-US" sz="1000" dirty="0"/>
              <a:t>This method is executed after each test. It is used to clean up the test environment, including cleaning up expensive memory structures.</a:t>
            </a:r>
          </a:p>
          <a:p>
            <a:endParaRPr lang="en-US" sz="1000" dirty="0"/>
          </a:p>
          <a:p>
            <a:r>
              <a:rPr lang="en-US" sz="1000" dirty="0"/>
              <a:t>@</a:t>
            </a:r>
            <a:r>
              <a:rPr lang="en-US" sz="1000" dirty="0" err="1"/>
              <a:t>BeforeClass</a:t>
            </a:r>
            <a:endParaRPr lang="en-US" sz="1000" dirty="0"/>
          </a:p>
          <a:p>
            <a:r>
              <a:rPr lang="en-US" sz="1000" dirty="0"/>
              <a:t>public static void method()</a:t>
            </a:r>
          </a:p>
          <a:p>
            <a:r>
              <a:rPr lang="en-US" sz="1000" dirty="0"/>
              <a:t>This method is executed once, before any test is done. It is used to do time-intensive tasks before any test is done.</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2175660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2/23/21</a:t>
            </a:fld>
            <a:endParaRPr lang="en-US"/>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2/23/21</a:t>
            </a:fld>
            <a:endParaRPr lang="en-US"/>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2/23/21</a:t>
            </a:fld>
            <a:endParaRPr lang="en-US"/>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2/23/21</a:t>
            </a:fld>
            <a:endParaRPr lang="en-US"/>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2/23/21</a:t>
            </a:fld>
            <a:endParaRPr lang="en-US"/>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2/23/21</a:t>
            </a:fld>
            <a:endParaRPr lang="en-US"/>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2/23/21</a:t>
            </a:fld>
            <a:endParaRPr lang="en-US"/>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2/23/21</a:t>
            </a:fld>
            <a:endParaRPr lang="en-US"/>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2/23/21</a:t>
            </a:fld>
            <a:endParaRPr lang="en-US"/>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2/23/21</a:t>
            </a:fld>
            <a:endParaRPr lang="en-US"/>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2/23/21</a:t>
            </a:fld>
            <a:endParaRPr lang="en-US"/>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2/23/21</a:t>
            </a:fld>
            <a:endParaRPr lang="en-US"/>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junit.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736525" y="674261"/>
            <a:ext cx="7829005" cy="757272"/>
          </a:xfrm>
        </p:spPr>
        <p:txBody>
          <a:bodyPr>
            <a:normAutofit/>
          </a:bodyPr>
          <a:lstStyle/>
          <a:p>
            <a:r>
              <a:rPr lang="en-US" sz="3600" dirty="0"/>
              <a:t>Class Session Check List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736525" y="1601733"/>
            <a:ext cx="10718950" cy="4759975"/>
          </a:xfrm>
        </p:spPr>
        <p:txBody>
          <a:bodyPr vert="horz" lIns="91440" tIns="45720" rIns="91440" bIns="45720" rtlCol="0" anchor="t">
            <a:noAutofit/>
          </a:bodyPr>
          <a:lstStyle/>
          <a:p>
            <a:pPr marL="0" indent="0">
              <a:spcBef>
                <a:spcPts val="0"/>
              </a:spcBef>
              <a:buNone/>
            </a:pPr>
            <a:r>
              <a:rPr lang="en-US" sz="2000" u="sng" dirty="0"/>
              <a:t>Everyone:</a:t>
            </a:r>
          </a:p>
          <a:p>
            <a:pPr>
              <a:spcBef>
                <a:spcPts val="600"/>
              </a:spcBef>
              <a:buFont typeface="Wingdings" pitchFamily="2" charset="2"/>
              <a:buChar char="§"/>
            </a:pPr>
            <a:r>
              <a:rPr lang="en-US" sz="2000" dirty="0"/>
              <a:t>Sign into our Zoom meeting through our integrated Blackboard/Zoom link </a:t>
            </a:r>
          </a:p>
          <a:p>
            <a:pPr>
              <a:spcBef>
                <a:spcPts val="600"/>
              </a:spcBef>
              <a:buFont typeface="Wingdings" pitchFamily="2" charset="2"/>
              <a:buChar char="§"/>
            </a:pPr>
            <a:r>
              <a:rPr lang="en-US" sz="2000" dirty="0"/>
              <a:t>Make sure that you can hear the conversation, see shared desktops, and view group chat topics</a:t>
            </a:r>
          </a:p>
          <a:p>
            <a:pPr>
              <a:spcBef>
                <a:spcPts val="600"/>
              </a:spcBef>
              <a:buFont typeface="Wingdings" pitchFamily="2" charset="2"/>
              <a:buChar char="§"/>
            </a:pPr>
            <a:r>
              <a:rPr lang="en-US" sz="2000" dirty="0"/>
              <a:t>You will need a headset with a microphone to be able to effectively listen and speak</a:t>
            </a:r>
          </a:p>
          <a:p>
            <a:pPr>
              <a:spcBef>
                <a:spcPts val="600"/>
              </a:spcBef>
              <a:buFont typeface="Wingdings" pitchFamily="2" charset="2"/>
              <a:buChar char="§"/>
            </a:pPr>
            <a:r>
              <a:rPr lang="en-US" sz="2000" dirty="0"/>
              <a:t>You will need to be able to share your computer screen</a:t>
            </a:r>
          </a:p>
          <a:p>
            <a:pPr>
              <a:spcBef>
                <a:spcPts val="600"/>
              </a:spcBef>
              <a:buFont typeface="Wingdings" pitchFamily="2" charset="2"/>
              <a:buChar char="§"/>
            </a:pPr>
            <a:r>
              <a:rPr lang="en-US" sz="2000" dirty="0"/>
              <a:t>Thank you if you choose to leave your camera on to help make our class more interactive</a:t>
            </a:r>
          </a:p>
          <a:p>
            <a:pPr marL="0" indent="0">
              <a:spcBef>
                <a:spcPts val="0"/>
              </a:spcBef>
              <a:buNone/>
            </a:pPr>
            <a:endParaRPr lang="en-US" sz="2000" dirty="0"/>
          </a:p>
          <a:p>
            <a:pPr marL="0" indent="0">
              <a:spcBef>
                <a:spcPts val="0"/>
              </a:spcBef>
              <a:buNone/>
            </a:pPr>
            <a:r>
              <a:rPr lang="en-US" sz="2000" u="sng" dirty="0"/>
              <a:t>In person participants also:</a:t>
            </a:r>
            <a:endParaRPr lang="en-US" sz="2000" dirty="0"/>
          </a:p>
          <a:p>
            <a:pPr>
              <a:spcBef>
                <a:spcPts val="600"/>
              </a:spcBef>
              <a:buFont typeface="Wingdings" pitchFamily="2" charset="2"/>
              <a:buChar char="§"/>
            </a:pPr>
            <a:r>
              <a:rPr lang="en-US" sz="2000" dirty="0"/>
              <a:t>Make sure that your microphone and speakers are muted/off so that we don’t get an echo</a:t>
            </a:r>
          </a:p>
          <a:p>
            <a:pPr>
              <a:spcBef>
                <a:spcPts val="600"/>
              </a:spcBef>
              <a:buFont typeface="Wingdings" pitchFamily="2" charset="2"/>
              <a:buChar char="§"/>
            </a:pPr>
            <a:r>
              <a:rPr lang="en-US" sz="2000" dirty="0"/>
              <a:t>Sit in a good spot near the classroom ceiling microphones if possible</a:t>
            </a:r>
            <a:endParaRPr lang="en-US" sz="2000" dirty="0">
              <a:cs typeface="Calibri"/>
            </a:endParaRPr>
          </a:p>
        </p:txBody>
      </p:sp>
      <p:pic>
        <p:nvPicPr>
          <p:cNvPr id="6" name="Content Placeholder 4">
            <a:extLst>
              <a:ext uri="{FF2B5EF4-FFF2-40B4-BE49-F238E27FC236}">
                <a16:creationId xmlns:a16="http://schemas.microsoft.com/office/drawing/2014/main" id="{99072103-9DA3-B44B-A344-193F81F141B5}"/>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791884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Unit Testing Example: JUnit</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6558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JUnit </a:t>
            </a:r>
            <a:r>
              <a:rPr lang="en-US" sz="2000" dirty="0">
                <a:hlinkClick r:id="rId3"/>
              </a:rPr>
              <a:t>[link]</a:t>
            </a:r>
            <a:r>
              <a:rPr lang="en-US" sz="2000" dirty="0"/>
              <a:t> is a Automated Testing framework focused on developing and running Unit test for Java applications. JUnit:</a:t>
            </a:r>
          </a:p>
          <a:p>
            <a:r>
              <a:rPr lang="en-US" sz="2000" dirty="0"/>
              <a:t>Is a Java opensource extension</a:t>
            </a:r>
          </a:p>
          <a:p>
            <a:r>
              <a:rPr lang="en-US" sz="2000" dirty="0"/>
              <a:t>Provides annotations to identify test methods.</a:t>
            </a:r>
          </a:p>
          <a:p>
            <a:r>
              <a:rPr lang="en-US" sz="2000" dirty="0"/>
              <a:t>Provides assertions for testing expected results.</a:t>
            </a:r>
          </a:p>
          <a:p>
            <a:r>
              <a:rPr lang="en-US" sz="2000" dirty="0"/>
              <a:t>Provides test runners for running tests.</a:t>
            </a:r>
          </a:p>
          <a:p>
            <a:r>
              <a:rPr lang="en-US" sz="2000" dirty="0"/>
              <a:t>JUnit tests allow you to write codes faster, which increases quality.</a:t>
            </a:r>
          </a:p>
          <a:p>
            <a:r>
              <a:rPr lang="en-US" sz="2000" dirty="0"/>
              <a:t>JUnit is elegantly simple. It is less complex and takes less time.</a:t>
            </a:r>
          </a:p>
          <a:p>
            <a:r>
              <a:rPr lang="en-US" sz="2000" dirty="0"/>
              <a:t>JUnit tests can be run automatically and they check their own results and provide immediate feedback. There's no need to manually comb through a report of test results</a:t>
            </a:r>
          </a:p>
        </p:txBody>
      </p:sp>
      <p:pic>
        <p:nvPicPr>
          <p:cNvPr id="8" name="Picture 7"/>
          <p:cNvPicPr>
            <a:picLocks noChangeAspect="1"/>
          </p:cNvPicPr>
          <p:nvPr/>
        </p:nvPicPr>
        <p:blipFill>
          <a:blip r:embed="rId4"/>
          <a:stretch>
            <a:fillRect/>
          </a:stretch>
        </p:blipFill>
        <p:spPr>
          <a:xfrm>
            <a:off x="7814582" y="1525772"/>
            <a:ext cx="4114800" cy="2482445"/>
          </a:xfrm>
          <a:prstGeom prst="rect">
            <a:avLst/>
          </a:prstGeom>
        </p:spPr>
      </p:pic>
    </p:spTree>
    <p:extLst>
      <p:ext uri="{BB962C8B-B14F-4D97-AF65-F5344CB8AC3E}">
        <p14:creationId xmlns:p14="http://schemas.microsoft.com/office/powerpoint/2010/main" val="1026508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The Question</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“Professor Pogue, Why don’t you put your videos on YouTube? It works great.” - </a:t>
            </a:r>
            <a:r>
              <a:rPr lang="en-US" sz="2000" i="1" dirty="0"/>
              <a:t>students from Lewis University </a:t>
            </a:r>
          </a:p>
          <a:p>
            <a:pPr marL="0" indent="0">
              <a:buNone/>
            </a:pPr>
            <a:endParaRPr lang="en-US" sz="2000" i="1" dirty="0"/>
          </a:p>
          <a:p>
            <a:pPr marL="0" indent="0">
              <a:buNone/>
            </a:pPr>
            <a:r>
              <a:rPr lang="en-US" sz="2000" dirty="0"/>
              <a:t>The Response: </a:t>
            </a:r>
          </a:p>
          <a:p>
            <a:pPr marL="0" indent="0">
              <a:buNone/>
            </a:pPr>
            <a:r>
              <a:rPr lang="en-US" sz="2000" dirty="0"/>
              <a:t>It makes me uncomfortable that Google and YouTube (and Facebook and Amazon) are all focused on getting more of your attention and I am enabling that by putting my content on YouTube. </a:t>
            </a:r>
          </a:p>
        </p:txBody>
      </p:sp>
    </p:spTree>
    <p:extLst>
      <p:ext uri="{BB962C8B-B14F-4D97-AF65-F5344CB8AC3E}">
        <p14:creationId xmlns:p14="http://schemas.microsoft.com/office/powerpoint/2010/main" val="331675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Story Time with</a:t>
            </a:r>
          </a:p>
          <a:p>
            <a:pPr marL="0" indent="0" algn="ctr">
              <a:buNone/>
            </a:pPr>
            <a:r>
              <a:rPr lang="en-US" sz="4400" dirty="0">
                <a:latin typeface="+mj-lt"/>
              </a:rPr>
              <a:t>Eric’s Trip to Google</a:t>
            </a:r>
          </a:p>
        </p:txBody>
      </p:sp>
    </p:spTree>
    <p:extLst>
      <p:ext uri="{BB962C8B-B14F-4D97-AF65-F5344CB8AC3E}">
        <p14:creationId xmlns:p14="http://schemas.microsoft.com/office/powerpoint/2010/main" val="3785709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“We’re the product. Our attention is the product being sold to advertisers.” - </a:t>
            </a:r>
            <a:r>
              <a:rPr lang="en-US" sz="2000" i="1" dirty="0"/>
              <a:t>Justin Rosenstein, former engineer Facebook and Google, co-founder of Asana</a:t>
            </a:r>
          </a:p>
          <a:p>
            <a:pPr marL="0" indent="0">
              <a:buNone/>
            </a:pPr>
            <a:endParaRPr lang="en-US" sz="2000" i="1" dirty="0"/>
          </a:p>
          <a:p>
            <a:pPr marL="0" indent="0">
              <a:buNone/>
            </a:pPr>
            <a:r>
              <a:rPr lang="en-US" sz="2000" dirty="0"/>
              <a:t>“It’s the gradual, slight, imperceptible change in your own behavior and perception that is the product.” - </a:t>
            </a:r>
            <a:r>
              <a:rPr lang="en-US" sz="2000" i="1" dirty="0"/>
              <a:t>Jaron </a:t>
            </a:r>
            <a:r>
              <a:rPr lang="en-US" sz="2000" i="1" dirty="0" err="1"/>
              <a:t>Lainer</a:t>
            </a:r>
            <a:r>
              <a:rPr lang="en-US" sz="2000" i="1" dirty="0"/>
              <a:t>, founding father of Virtual Reality Computer Scientist</a:t>
            </a:r>
            <a:endParaRPr lang="en-US" sz="2000" dirty="0"/>
          </a:p>
        </p:txBody>
      </p:sp>
    </p:spTree>
    <p:extLst>
      <p:ext uri="{BB962C8B-B14F-4D97-AF65-F5344CB8AC3E}">
        <p14:creationId xmlns:p14="http://schemas.microsoft.com/office/powerpoint/2010/main" val="2305666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“We’ve created a world in which online connection has become primary. Especially for younger generations. And yet, in that world, </a:t>
            </a:r>
            <a:r>
              <a:rPr lang="en-US" sz="2000" i="1" u="sng" dirty="0"/>
              <a:t>anytime two people connect, the only way it’s financed is through a sneaky third person whose paying to manipulate those two people. </a:t>
            </a:r>
            <a:r>
              <a:rPr lang="en-US" sz="2000" dirty="0"/>
              <a:t>So we’ve created an entire global generation of people who were raised within a context with the very meaning of communication, the very meaning of culture, is manipulation.” - Jaron </a:t>
            </a:r>
            <a:r>
              <a:rPr lang="en-US" sz="2000" dirty="0" err="1"/>
              <a:t>Lainer</a:t>
            </a:r>
            <a:r>
              <a:rPr lang="en-US" sz="2000" dirty="0"/>
              <a:t>, founding father of Virtual Reality Computer Scientist</a:t>
            </a:r>
          </a:p>
        </p:txBody>
      </p:sp>
    </p:spTree>
    <p:extLst>
      <p:ext uri="{BB962C8B-B14F-4D97-AF65-F5344CB8AC3E}">
        <p14:creationId xmlns:p14="http://schemas.microsoft.com/office/powerpoint/2010/main" val="1214973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a:t>
            </a:r>
            <a:r>
              <a:rPr lang="en-US" sz="2000" i="1" u="sng" dirty="0"/>
              <a:t>If something is a tool, it genuinely is just sitting there, waiting patiently. </a:t>
            </a:r>
            <a:r>
              <a:rPr lang="en-US" sz="2000" dirty="0"/>
              <a:t>If something is not a tool it's demanding things from you. It's seducing you, it’s manipulating you, it wants things from you. We've moved away from a tools based technology environment, to an addiction and manipulation used technology environment. Social media isn't a tool waiting to be used. It has its own goals, and it has its own means of pursuing them by using your psychology against you.” - </a:t>
            </a:r>
            <a:r>
              <a:rPr lang="en-US" sz="2000" i="1" dirty="0"/>
              <a:t>Tristan Harris, former design ethicist at Google and co-founder of Centre for Humane Technologies</a:t>
            </a:r>
            <a:r>
              <a:rPr lang="en-US" sz="2000" dirty="0"/>
              <a:t>‍</a:t>
            </a:r>
          </a:p>
        </p:txBody>
      </p:sp>
    </p:spTree>
    <p:extLst>
      <p:ext uri="{BB962C8B-B14F-4D97-AF65-F5344CB8AC3E}">
        <p14:creationId xmlns:p14="http://schemas.microsoft.com/office/powerpoint/2010/main" val="1718169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“We’re training and </a:t>
            </a:r>
            <a:r>
              <a:rPr lang="en-US" sz="2000" u="sng" dirty="0"/>
              <a:t>conditioning a whole new generation of people that when we are uncomfortable or lonely or uncertain or afraid</a:t>
            </a:r>
            <a:r>
              <a:rPr lang="en-US" sz="2000" dirty="0"/>
              <a:t>, we have a digital pacifier for ourselves. That is kind of atrophying our own ability to deal with that.” - </a:t>
            </a:r>
            <a:r>
              <a:rPr lang="en-US" sz="2000" i="1" dirty="0"/>
              <a:t>Tristan Harris, former design ethicist at Google and co-founder of Centre for Humane Technologies</a:t>
            </a:r>
            <a:endParaRPr lang="en-US" sz="2000" dirty="0"/>
          </a:p>
          <a:p>
            <a:pPr marL="0" indent="0">
              <a:buNone/>
            </a:pPr>
            <a:endParaRPr lang="en-US" sz="2000" dirty="0"/>
          </a:p>
        </p:txBody>
      </p:sp>
    </p:spTree>
    <p:extLst>
      <p:ext uri="{BB962C8B-B14F-4D97-AF65-F5344CB8AC3E}">
        <p14:creationId xmlns:p14="http://schemas.microsoft.com/office/powerpoint/2010/main" val="56964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Eric’s Editorial Comment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 are polarizing viewpoints by providing individualized feeds that reinforce already held views and opinions. This reinforcement and polarization is a byproduct of the desire to gain a few more seconds of attention or another click. </a:t>
            </a:r>
          </a:p>
          <a:p>
            <a:pPr marL="0" indent="0">
              <a:buNone/>
            </a:pPr>
            <a:endParaRPr lang="en-US" sz="2000" dirty="0"/>
          </a:p>
        </p:txBody>
      </p:sp>
    </p:spTree>
    <p:extLst>
      <p:ext uri="{BB962C8B-B14F-4D97-AF65-F5344CB8AC3E}">
        <p14:creationId xmlns:p14="http://schemas.microsoft.com/office/powerpoint/2010/main" val="1574627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The Original Question</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“Professor Pogue, Why don’t you put your videos on YouTube? It works great.” - </a:t>
            </a:r>
            <a:r>
              <a:rPr lang="en-US" sz="2000" i="1" dirty="0"/>
              <a:t>students from Lewis University </a:t>
            </a:r>
          </a:p>
          <a:p>
            <a:pPr marL="0" indent="0">
              <a:buNone/>
            </a:pPr>
            <a:endParaRPr lang="en-US" sz="2000" i="1" dirty="0"/>
          </a:p>
          <a:p>
            <a:pPr marL="0" indent="0">
              <a:buNone/>
            </a:pPr>
            <a:r>
              <a:rPr lang="en-US" sz="2000" dirty="0"/>
              <a:t>The Response: </a:t>
            </a:r>
          </a:p>
          <a:p>
            <a:pPr marL="0" indent="0">
              <a:buNone/>
            </a:pPr>
            <a:r>
              <a:rPr lang="en-US" sz="2000" dirty="0"/>
              <a:t>It makes me uncomfortable that Google and YouTube (and Facebook and Amazon) are all focused on getting more of your attention and I am enabling that by putting my content on YouTube. </a:t>
            </a:r>
          </a:p>
          <a:p>
            <a:pPr marL="0" indent="0">
              <a:buNone/>
            </a:pPr>
            <a:endParaRPr lang="en-US" sz="2000" dirty="0"/>
          </a:p>
          <a:p>
            <a:pPr marL="0" indent="0">
              <a:buNone/>
            </a:pPr>
            <a:r>
              <a:rPr lang="en-US" sz="2000" dirty="0"/>
              <a:t>Recommendation:</a:t>
            </a:r>
          </a:p>
          <a:p>
            <a:pPr marL="0" indent="0">
              <a:buNone/>
            </a:pPr>
            <a:r>
              <a:rPr lang="en-US" sz="2000" dirty="0"/>
              <a:t>Take a minute to to contemplate the Google, YouTube, Facebook, WhatsApp, and </a:t>
            </a:r>
            <a:r>
              <a:rPr lang="en-US" sz="2000" dirty="0" err="1"/>
              <a:t>TicTok</a:t>
            </a:r>
            <a:r>
              <a:rPr lang="en-US" sz="2000" dirty="0"/>
              <a:t> style business model. Also consider the Apple and Microsoft business model.</a:t>
            </a:r>
          </a:p>
          <a:p>
            <a:pPr marL="0" indent="0">
              <a:buNone/>
            </a:pPr>
            <a:endParaRPr lang="en-US" sz="2000" dirty="0"/>
          </a:p>
          <a:p>
            <a:pPr marL="0" indent="0">
              <a:buNone/>
            </a:pPr>
            <a:r>
              <a:rPr lang="en-US" sz="2000" dirty="0"/>
              <a:t>Be aware. Decide what’s right for you.</a:t>
            </a:r>
          </a:p>
        </p:txBody>
      </p:sp>
    </p:spTree>
    <p:extLst>
      <p:ext uri="{BB962C8B-B14F-4D97-AF65-F5344CB8AC3E}">
        <p14:creationId xmlns:p14="http://schemas.microsoft.com/office/powerpoint/2010/main" val="305812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Programming Together </a:t>
            </a:r>
          </a:p>
          <a:p>
            <a:pPr marL="0" indent="0" algn="ctr">
              <a:buNone/>
            </a:pPr>
            <a:r>
              <a:rPr lang="en-US" sz="4400" dirty="0">
                <a:latin typeface="+mj-lt"/>
              </a:rPr>
              <a:t>Team Time plus Repository Sharing</a:t>
            </a:r>
          </a:p>
        </p:txBody>
      </p:sp>
    </p:spTree>
    <p:extLst>
      <p:ext uri="{BB962C8B-B14F-4D97-AF65-F5344CB8AC3E}">
        <p14:creationId xmlns:p14="http://schemas.microsoft.com/office/powerpoint/2010/main" val="242568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Class Session Check List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Review that recordings are:</a:t>
            </a:r>
          </a:p>
          <a:p>
            <a:pPr>
              <a:buFont typeface="Wingdings" pitchFamily="2" charset="2"/>
              <a:buChar char="§"/>
            </a:pPr>
            <a:r>
              <a:rPr lang="en-US" sz="2000" dirty="0"/>
              <a:t>Opportunistic </a:t>
            </a:r>
          </a:p>
          <a:p>
            <a:pPr>
              <a:buFont typeface="Wingdings" pitchFamily="2" charset="2"/>
              <a:buChar char="§"/>
            </a:pPr>
            <a:r>
              <a:rPr lang="en-US" sz="2000" dirty="0"/>
              <a:t>Automatically available within Blackboard/Zoom</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Now make sure that the classroom microphone, speakers, and camera are being used in Zoom, move to the next slide, AND </a:t>
            </a:r>
            <a:r>
              <a:rPr lang="en-US" sz="2000" u="sng" dirty="0"/>
              <a:t>verify</a:t>
            </a:r>
            <a:r>
              <a:rPr lang="en-US" sz="2000" dirty="0"/>
              <a:t> that recording is started.</a:t>
            </a:r>
          </a:p>
          <a:p>
            <a:pPr marL="0" indent="0">
              <a:buNone/>
            </a:pPr>
            <a:endParaRPr lang="en-US" sz="2000" dirty="0"/>
          </a:p>
          <a:p>
            <a:pPr marL="0" indent="0">
              <a:buNone/>
            </a:pPr>
            <a:r>
              <a:rPr lang="en-US" sz="2000" dirty="0"/>
              <a:t>… Also make sure that slides are visible to attendees</a:t>
            </a:r>
          </a:p>
        </p:txBody>
      </p:sp>
    </p:spTree>
    <p:extLst>
      <p:ext uri="{BB962C8B-B14F-4D97-AF65-F5344CB8AC3E}">
        <p14:creationId xmlns:p14="http://schemas.microsoft.com/office/powerpoint/2010/main" val="2470040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12 and be working on 13</a:t>
            </a:r>
          </a:p>
          <a:p>
            <a:pPr marL="0" indent="0">
              <a:buNone/>
            </a:pPr>
            <a:r>
              <a:rPr lang="en-US" sz="2000" dirty="0"/>
              <a:t>Be prepared for Programming Together</a:t>
            </a:r>
          </a:p>
        </p:txBody>
      </p:sp>
    </p:spTree>
    <p:extLst>
      <p:ext uri="{BB962C8B-B14F-4D97-AF65-F5344CB8AC3E}">
        <p14:creationId xmlns:p14="http://schemas.microsoft.com/office/powerpoint/2010/main" val="668871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12 and be working on 13</a:t>
            </a:r>
          </a:p>
          <a:p>
            <a:pPr marL="0" indent="0">
              <a:buNone/>
            </a:pPr>
            <a:r>
              <a:rPr lang="en-US" sz="2000" dirty="0"/>
              <a:t>Be prepared for Programming Together… how much time do you need with your team?</a:t>
            </a:r>
          </a:p>
        </p:txBody>
      </p:sp>
    </p:spTree>
    <p:extLst>
      <p:ext uri="{BB962C8B-B14F-4D97-AF65-F5344CB8AC3E}">
        <p14:creationId xmlns:p14="http://schemas.microsoft.com/office/powerpoint/2010/main" val="3428125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t>Quiz</a:t>
            </a:r>
          </a:p>
        </p:txBody>
      </p:sp>
    </p:spTree>
    <p:extLst>
      <p:ext uri="{BB962C8B-B14F-4D97-AF65-F5344CB8AC3E}">
        <p14:creationId xmlns:p14="http://schemas.microsoft.com/office/powerpoint/2010/main" val="4244766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2721714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3444544"/>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 and Announcements</a:t>
            </a:r>
          </a:p>
          <a:p>
            <a:pPr marL="457200" indent="-457200">
              <a:buFont typeface="+mj-lt"/>
              <a:buAutoNum type="arabicPeriod"/>
            </a:pPr>
            <a:r>
              <a:rPr lang="en-US" sz="2000" dirty="0"/>
              <a:t>Testing Q&amp;A</a:t>
            </a:r>
          </a:p>
          <a:p>
            <a:pPr marL="457200" indent="-457200">
              <a:buFont typeface="+mj-lt"/>
              <a:buAutoNum type="arabicPeriod"/>
            </a:pPr>
            <a:r>
              <a:rPr lang="en-US" sz="2000" dirty="0"/>
              <a:t>YouTube, Eric’s Trip to Google, and The Social Dilemma of Technology Business Models</a:t>
            </a:r>
          </a:p>
          <a:p>
            <a:pPr marL="457200" indent="-457200">
              <a:buFont typeface="+mj-lt"/>
              <a:buAutoNum type="arabicPeriod"/>
            </a:pPr>
            <a:r>
              <a:rPr lang="en-US" sz="2000" dirty="0"/>
              <a:t>Programming Together</a:t>
            </a:r>
          </a:p>
          <a:p>
            <a:pPr marL="457200" indent="-457200">
              <a:buFont typeface="+mj-lt"/>
              <a:buAutoNum type="arabicPeriod"/>
            </a:pPr>
            <a:r>
              <a:rPr lang="en-US" sz="2000" dirty="0"/>
              <a:t>Prework for Next Class</a:t>
            </a:r>
          </a:p>
          <a:p>
            <a:pPr marL="457200" indent="-457200">
              <a:buFont typeface="+mj-lt"/>
              <a:buAutoNum type="arabicPeriod"/>
            </a:pPr>
            <a:r>
              <a:rPr lang="en-US" sz="2000" dirty="0"/>
              <a:t>Quiz 3</a:t>
            </a:r>
          </a:p>
          <a:p>
            <a:pPr marL="0" indent="0">
              <a:buNone/>
            </a:pPr>
            <a:endParaRPr lang="en-US" sz="2000" dirty="0"/>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4B70FB51-60F2-4745-ACDF-CBD96ADDEFB7}"/>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4260094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&amp; Announcements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10</a:t>
            </a:r>
          </a:p>
          <a:p>
            <a:pPr marL="0" indent="0">
              <a:buNone/>
            </a:pPr>
            <a:r>
              <a:rPr lang="en-US" sz="2000" dirty="0"/>
              <a:t>Be prepared for Quiz 3</a:t>
            </a:r>
          </a:p>
        </p:txBody>
      </p:sp>
    </p:spTree>
    <p:extLst>
      <p:ext uri="{BB962C8B-B14F-4D97-AF65-F5344CB8AC3E}">
        <p14:creationId xmlns:p14="http://schemas.microsoft.com/office/powerpoint/2010/main" val="2763926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19732"/>
            <a:ext cx="9144000" cy="818536"/>
          </a:xfrm>
        </p:spPr>
        <p:txBody>
          <a:bodyPr anchor="ctr">
            <a:normAutofit/>
          </a:bodyPr>
          <a:lstStyle/>
          <a:p>
            <a:r>
              <a:rPr lang="en-US" sz="4800" dirty="0"/>
              <a:t>Testing Q&amp;A</a:t>
            </a:r>
          </a:p>
        </p:txBody>
      </p:sp>
    </p:spTree>
    <p:extLst>
      <p:ext uri="{BB962C8B-B14F-4D97-AF65-F5344CB8AC3E}">
        <p14:creationId xmlns:p14="http://schemas.microsoft.com/office/powerpoint/2010/main" val="1483929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“Truths”</a:t>
            </a:r>
          </a:p>
        </p:txBody>
      </p:sp>
      <p:sp>
        <p:nvSpPr>
          <p:cNvPr id="3" name="Content Placeholder 2"/>
          <p:cNvSpPr>
            <a:spLocks noGrp="1"/>
          </p:cNvSpPr>
          <p:nvPr>
            <p:ph idx="1"/>
          </p:nvPr>
        </p:nvSpPr>
        <p:spPr>
          <a:xfrm>
            <a:off x="838198" y="1525772"/>
            <a:ext cx="10515601" cy="4651191"/>
          </a:xfrm>
        </p:spPr>
        <p:txBody>
          <a:bodyPr>
            <a:noAutofit/>
          </a:bodyPr>
          <a:lstStyle/>
          <a:p>
            <a:r>
              <a:rPr lang="en-US" sz="2000" dirty="0"/>
              <a:t>Never underestimate the value of good design and implementation (for testability, encapsulation, etc.) on the economics of testing… You can’t afford to test in quality!</a:t>
            </a:r>
          </a:p>
          <a:p>
            <a:r>
              <a:rPr lang="en-US" sz="2000" dirty="0"/>
              <a:t>Defects are exponentially more expensive to fix the longer the exist.</a:t>
            </a:r>
          </a:p>
          <a:p>
            <a:pPr lvl="1">
              <a:buFont typeface="Wingdings" panose="05000000000000000000" pitchFamily="2" charset="2"/>
              <a:buChar char="§"/>
            </a:pPr>
            <a:r>
              <a:rPr lang="en-US" sz="2000" dirty="0"/>
              <a:t>Unit - $200</a:t>
            </a:r>
          </a:p>
          <a:p>
            <a:pPr lvl="1">
              <a:buFont typeface="Wingdings" panose="05000000000000000000" pitchFamily="2" charset="2"/>
              <a:buChar char="§"/>
            </a:pPr>
            <a:r>
              <a:rPr lang="en-US" sz="2000" dirty="0"/>
              <a:t>Integration - $600</a:t>
            </a:r>
          </a:p>
          <a:p>
            <a:pPr lvl="1">
              <a:buFont typeface="Wingdings" panose="05000000000000000000" pitchFamily="2" charset="2"/>
              <a:buChar char="§"/>
            </a:pPr>
            <a:r>
              <a:rPr lang="en-US" sz="2000" dirty="0"/>
              <a:t>User Acceptance - $6,000</a:t>
            </a:r>
          </a:p>
          <a:p>
            <a:pPr lvl="1">
              <a:buFont typeface="Wingdings" panose="05000000000000000000" pitchFamily="2" charset="2"/>
              <a:buChar char="§"/>
            </a:pPr>
            <a:r>
              <a:rPr lang="en-US" sz="2000" dirty="0"/>
              <a:t>Production - $100,000+</a:t>
            </a:r>
          </a:p>
          <a:p>
            <a:r>
              <a:rPr lang="en-US" sz="2000" dirty="0"/>
              <a:t>Performance issues are often the most difficult and expensive defects to fix. They are often not found until the application if running under production load… which is often only when it is in production.</a:t>
            </a:r>
          </a:p>
          <a:p>
            <a:r>
              <a:rPr lang="en-US" sz="2000" dirty="0"/>
              <a:t>The permutations of modern software features, data, tools, environments, etc. quickly becomes unmanageable. Testability needs to be goal of nearly all non-trivial applications. </a:t>
            </a:r>
          </a:p>
        </p:txBody>
      </p:sp>
    </p:spTree>
    <p:extLst>
      <p:ext uri="{BB962C8B-B14F-4D97-AF65-F5344CB8AC3E}">
        <p14:creationId xmlns:p14="http://schemas.microsoft.com/office/powerpoint/2010/main" val="3057258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include:</a:t>
            </a:r>
          </a:p>
          <a:p>
            <a:r>
              <a:rPr lang="en-US" sz="2000" u="sng" dirty="0"/>
              <a:t>Unit Testing</a:t>
            </a:r>
            <a:r>
              <a:rPr lang="en-US" sz="2000" dirty="0"/>
              <a:t>: developer testing  their own code</a:t>
            </a:r>
          </a:p>
          <a:p>
            <a:r>
              <a:rPr lang="en-US" sz="2000" u="sng" dirty="0"/>
              <a:t>Integration Testing:</a:t>
            </a:r>
            <a:r>
              <a:rPr lang="en-US" sz="2000" dirty="0"/>
              <a:t> development team testing their full code</a:t>
            </a:r>
          </a:p>
          <a:p>
            <a:r>
              <a:rPr lang="en-US" sz="2000" u="sng" dirty="0"/>
              <a:t>System Testing</a:t>
            </a:r>
            <a:r>
              <a:rPr lang="en-US" sz="2000" dirty="0"/>
              <a:t>: multiple development teams testing a full system or systems</a:t>
            </a:r>
          </a:p>
          <a:p>
            <a:r>
              <a:rPr lang="en-US" sz="2000" u="sng" dirty="0"/>
              <a:t>Performance Testing</a:t>
            </a:r>
            <a:r>
              <a:rPr lang="en-US" sz="2000" dirty="0"/>
              <a:t>: testing performance at the Unit, Integration, and/or System level</a:t>
            </a:r>
          </a:p>
          <a:p>
            <a:pPr marL="0" indent="0">
              <a:buNone/>
            </a:pPr>
            <a:endParaRPr lang="en-US" sz="2000" dirty="0"/>
          </a:p>
          <a:p>
            <a:r>
              <a:rPr lang="en-US" sz="2000" u="sng" dirty="0"/>
              <a:t>Manual Testing</a:t>
            </a:r>
            <a:r>
              <a:rPr lang="en-US" sz="2000" dirty="0"/>
              <a:t>: a person using the application often running test scenarios</a:t>
            </a:r>
          </a:p>
          <a:p>
            <a:r>
              <a:rPr lang="en-US" sz="2000" u="sng" dirty="0"/>
              <a:t>Automated Testing</a:t>
            </a:r>
            <a:r>
              <a:rPr lang="en-US" sz="2000" dirty="0"/>
              <a:t>: a group of automated tests that run on the application in the Unit, Integration, System, or Performance testing areas</a:t>
            </a:r>
          </a:p>
          <a:p>
            <a:pPr lvl="1"/>
            <a:r>
              <a:rPr lang="en-US" sz="1600" dirty="0"/>
              <a:t>UI Automated Testing attempts to exercise the application be reproducing user events (key &amp; mouse events)</a:t>
            </a:r>
          </a:p>
          <a:p>
            <a:pPr lvl="1"/>
            <a:r>
              <a:rPr lang="en-US" sz="1600" dirty="0"/>
              <a:t>API Automated Testing occurs at the function/method API level (JUnit for example)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95499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346873"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Automated testing has become a more important part of  effective software testing. The pros of Automated Testing include:</a:t>
            </a:r>
          </a:p>
          <a:p>
            <a:r>
              <a:rPr lang="en-US" sz="2000" dirty="0"/>
              <a:t>Repeatable tests that are quick to run and can support Iterative and Agile development</a:t>
            </a:r>
          </a:p>
          <a:p>
            <a:r>
              <a:rPr lang="en-US" sz="2000" dirty="0"/>
              <a:t>Very effective in validating environments and doing “smoke tests” to make sure a new build meets a minimal set of requirements</a:t>
            </a:r>
          </a:p>
          <a:p>
            <a:r>
              <a:rPr lang="en-US" sz="2000" dirty="0"/>
              <a:t>Supports Performance Testing very effectively</a:t>
            </a:r>
          </a:p>
          <a:p>
            <a:r>
              <a:rPr lang="en-US" sz="2000" dirty="0"/>
              <a:t>Very inexpensive and quick to repeat testing and validate fixes</a:t>
            </a:r>
          </a:p>
          <a:p>
            <a:r>
              <a:rPr lang="en-US" sz="2000" dirty="0"/>
              <a:t>Various implications include UI, API, and Unit automation tests… each has a very different set of pros and cons</a:t>
            </a:r>
          </a:p>
          <a:p>
            <a:endParaRPr lang="en-US" sz="2000" dirty="0"/>
          </a:p>
          <a:p>
            <a:endParaRPr lang="en-US" sz="2000" dirty="0"/>
          </a:p>
          <a:p>
            <a:endParaRPr lang="en-US" sz="2000" dirty="0"/>
          </a:p>
          <a:p>
            <a:endParaRPr lang="en-US" sz="2000" dirty="0"/>
          </a:p>
          <a:p>
            <a:pPr marL="0" inden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2092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749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Some of  the benefits of Automated Testing have been oversold. Some of the challenges include:</a:t>
            </a:r>
          </a:p>
          <a:p>
            <a:r>
              <a:rPr lang="en-US" sz="2000" dirty="0"/>
              <a:t>Developers rarely can come up with scenarios in scripts that they would not already have tested in their normal unit testing… they often don’t know what they don’t know </a:t>
            </a:r>
          </a:p>
          <a:p>
            <a:r>
              <a:rPr lang="en-US" sz="2000" dirty="0"/>
              <a:t>UI focused Automated Testing (key &amp; mouse events) are often challenging and create/</a:t>
            </a:r>
            <a:r>
              <a:rPr lang="en-US" sz="2000" u="sng" dirty="0"/>
              <a:t>maintain</a:t>
            </a:r>
            <a:r>
              <a:rPr lang="en-US" sz="2000" dirty="0"/>
              <a:t> a great number of false-positives</a:t>
            </a:r>
          </a:p>
          <a:p>
            <a:r>
              <a:rPr lang="en-US" sz="2000" dirty="0"/>
              <a:t>API Level Automated Testing (i.e. REST) scripts are often more useful and easier to maintain</a:t>
            </a:r>
          </a:p>
          <a:p>
            <a:r>
              <a:rPr lang="en-US" sz="2000" dirty="0"/>
              <a:t>Environmental verification, API, and finally UI Automated testing is generally the best order to show value quickly with Automated Testing</a:t>
            </a:r>
          </a:p>
          <a:p>
            <a:r>
              <a:rPr lang="en-US" sz="2000" dirty="0"/>
              <a:t>Automated Testing investment is often not prioritized or tracked so it is difficult to know its effectiveness</a:t>
            </a:r>
          </a:p>
          <a:p>
            <a:r>
              <a:rPr lang="en-US" sz="2000" dirty="0"/>
              <a:t>Scripts can be expensive to develop and maintain</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3481891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8242</TotalTime>
  <Words>1700</Words>
  <Application>Microsoft Macintosh PowerPoint</Application>
  <PresentationFormat>Widescreen</PresentationFormat>
  <Paragraphs>167</Paragraphs>
  <Slides>23</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Verdana</vt:lpstr>
      <vt:lpstr>Wingdings</vt:lpstr>
      <vt:lpstr>Office Theme</vt:lpstr>
      <vt:lpstr>Class Session Check List</vt:lpstr>
      <vt:lpstr>Class Session Check List</vt:lpstr>
      <vt:lpstr>PowerPoint Presentation</vt:lpstr>
      <vt:lpstr>Prework &amp; Announcements</vt:lpstr>
      <vt:lpstr>Testing Q&amp;A</vt:lpstr>
      <vt:lpstr>Software Testing “Truths”</vt:lpstr>
      <vt:lpstr>Testing Terms</vt:lpstr>
      <vt:lpstr>Automated Testing</vt:lpstr>
      <vt:lpstr>Automated Testing</vt:lpstr>
      <vt:lpstr>Automated Unit Testing Example: JUnit</vt:lpstr>
      <vt:lpstr>The Question</vt:lpstr>
      <vt:lpstr>PowerPoint Presentation</vt:lpstr>
      <vt:lpstr>Quotes from “The Social Dilemma”</vt:lpstr>
      <vt:lpstr>Quotes from “The Social Dilemma”</vt:lpstr>
      <vt:lpstr>Quotes from “The Social Dilemma”</vt:lpstr>
      <vt:lpstr>Quotes from “The Social Dilemma”</vt:lpstr>
      <vt:lpstr>Eric’s Editorial Comment</vt:lpstr>
      <vt:lpstr>The Original Question</vt:lpstr>
      <vt:lpstr>PowerPoint Presentation</vt:lpstr>
      <vt:lpstr>Prework</vt:lpstr>
      <vt:lpstr>Prework</vt:lpstr>
      <vt:lpstr>PowerPoint Presentation</vt:lpstr>
      <vt:lpstr>End of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410</cp:revision>
  <dcterms:created xsi:type="dcterms:W3CDTF">2020-08-26T19:34:34Z</dcterms:created>
  <dcterms:modified xsi:type="dcterms:W3CDTF">2021-02-23T19:46:18Z</dcterms:modified>
</cp:coreProperties>
</file>