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3.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1105" r:id="rId2"/>
    <p:sldId id="1106" r:id="rId3"/>
    <p:sldId id="1256" r:id="rId4"/>
    <p:sldId id="1325" r:id="rId5"/>
    <p:sldId id="1295" r:id="rId6"/>
    <p:sldId id="1111" r:id="rId7"/>
    <p:sldId id="1326" r:id="rId8"/>
    <p:sldId id="1298" r:id="rId9"/>
    <p:sldId id="1327" r:id="rId10"/>
    <p:sldId id="1282" r:id="rId11"/>
    <p:sldId id="1283" r:id="rId12"/>
    <p:sldId id="1284" r:id="rId13"/>
    <p:sldId id="1285" r:id="rId14"/>
    <p:sldId id="1286" r:id="rId15"/>
    <p:sldId id="1287" r:id="rId16"/>
    <p:sldId id="1293" r:id="rId17"/>
    <p:sldId id="1288" r:id="rId18"/>
    <p:sldId id="1297" r:id="rId19"/>
    <p:sldId id="955" r:id="rId20"/>
    <p:sldId id="964" r:id="rId21"/>
    <p:sldId id="946" r:id="rId22"/>
    <p:sldId id="959" r:id="rId23"/>
    <p:sldId id="960" r:id="rId24"/>
    <p:sldId id="961" r:id="rId25"/>
    <p:sldId id="962" r:id="rId26"/>
    <p:sldId id="963" r:id="rId27"/>
    <p:sldId id="938" r:id="rId28"/>
    <p:sldId id="1109" r:id="rId29"/>
    <p:sldId id="1328" r:id="rId30"/>
    <p:sldId id="105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610"/>
    <p:restoredTop sz="82504"/>
  </p:normalViewPr>
  <p:slideViewPr>
    <p:cSldViewPr snapToGrid="0" snapToObjects="1">
      <p:cViewPr varScale="1">
        <p:scale>
          <a:sx n="182" d="100"/>
          <a:sy n="182" d="100"/>
        </p:scale>
        <p:origin x="1432" y="184"/>
      </p:cViewPr>
      <p:guideLst/>
    </p:cSldViewPr>
  </p:slideViewPr>
  <p:notesTextViewPr>
    <p:cViewPr>
      <p:scale>
        <a:sx n="1" d="1"/>
        <a:sy n="1" d="1"/>
      </p:scale>
      <p:origin x="0" y="0"/>
    </p:cViewPr>
  </p:notesTextViewPr>
  <p:notesViewPr>
    <p:cSldViewPr snapToGrid="0" snapToObjects="1">
      <p:cViewPr varScale="1">
        <p:scale>
          <a:sx n="142" d="100"/>
          <a:sy n="142" d="100"/>
        </p:scale>
        <p:origin x="3968"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43D07F-AFA4-8B40-8F07-6B7232D25FE3}" type="datetimeFigureOut">
              <a:rPr lang="en-US" smtClean="0"/>
              <a:t>3/4/21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03429B-3171-A94A-A6C2-AB80847CDA47}" type="slidenum">
              <a:rPr lang="en-US" smtClean="0"/>
              <a:t>‹#›</a:t>
            </a:fld>
            <a:endParaRPr lang="en-US" dirty="0"/>
          </a:p>
        </p:txBody>
      </p:sp>
    </p:spTree>
    <p:extLst>
      <p:ext uri="{BB962C8B-B14F-4D97-AF65-F5344CB8AC3E}">
        <p14:creationId xmlns:p14="http://schemas.microsoft.com/office/powerpoint/2010/main" val="2654423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dirty="0"/>
          </a:p>
        </p:txBody>
      </p:sp>
    </p:spTree>
    <p:extLst>
      <p:ext uri="{BB962C8B-B14F-4D97-AF65-F5344CB8AC3E}">
        <p14:creationId xmlns:p14="http://schemas.microsoft.com/office/powerpoint/2010/main" val="565835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r>
              <a:rPr lang="en-US" dirty="0"/>
              <a:t>Grace period until Monday morning a 6am CT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5A4D32B-0177-4B34-AE20-6C72705619F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ＭＳ Ｐゴシック"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ＭＳ Ｐゴシック" charset="-128"/>
              <a:cs typeface="+mn-cs"/>
            </a:endParaRPr>
          </a:p>
        </p:txBody>
      </p:sp>
    </p:spTree>
    <p:extLst>
      <p:ext uri="{BB962C8B-B14F-4D97-AF65-F5344CB8AC3E}">
        <p14:creationId xmlns:p14="http://schemas.microsoft.com/office/powerpoint/2010/main" val="40942170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Critical Path… Light Weight long-term planning</a:t>
            </a:r>
          </a:p>
        </p:txBody>
      </p:sp>
      <p:sp>
        <p:nvSpPr>
          <p:cNvPr id="4" name="Slide Number Placeholder 3"/>
          <p:cNvSpPr>
            <a:spLocks noGrp="1"/>
          </p:cNvSpPr>
          <p:nvPr>
            <p:ph type="sldNum" sz="quarter" idx="10"/>
          </p:nvPr>
        </p:nvSpPr>
        <p:spPr/>
        <p:txBody>
          <a:bodyPr/>
          <a:lstStyle/>
          <a:p>
            <a:fld id="{5394DE12-7B9B-46AA-AC19-C30A49928B9B}" type="slidenum">
              <a:rPr lang="en-US" smtClean="0"/>
              <a:t>16</a:t>
            </a:fld>
            <a:endParaRPr lang="en-US" dirty="0"/>
          </a:p>
        </p:txBody>
      </p:sp>
    </p:spTree>
    <p:extLst>
      <p:ext uri="{BB962C8B-B14F-4D97-AF65-F5344CB8AC3E}">
        <p14:creationId xmlns:p14="http://schemas.microsoft.com/office/powerpoint/2010/main" val="12437315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r>
              <a:rPr lang="en-US" dirty="0"/>
              <a:t>Final Topics:</a:t>
            </a:r>
          </a:p>
          <a:p>
            <a:pPr marL="228600" indent="-228600">
              <a:buFont typeface="+mj-lt"/>
              <a:buAutoNum type="arabicPeriod"/>
            </a:pPr>
            <a:r>
              <a:rPr lang="en-US" dirty="0"/>
              <a:t>SMART: Specific, Measurable, Achievable, Relevant, and Time-boxed</a:t>
            </a:r>
          </a:p>
          <a:p>
            <a:pPr marL="228600" indent="-228600">
              <a:buFont typeface="+mj-lt"/>
              <a:buAutoNum type="arabicPeriod"/>
            </a:pPr>
            <a:r>
              <a:rPr lang="en-US" dirty="0"/>
              <a:t>Be very careful attempting to measure productivity across teams</a:t>
            </a:r>
          </a:p>
          <a:p>
            <a:pPr marL="228600" indent="-228600">
              <a:buFont typeface="+mj-lt"/>
              <a:buAutoNum type="arabicPeriod"/>
            </a:pPr>
            <a:r>
              <a:rPr lang="en-US" dirty="0"/>
              <a:t>Story Points vs Use Case Points vs Function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5A4D32B-0177-4B34-AE20-6C72705619F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ＭＳ Ｐゴシック"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ＭＳ Ｐゴシック" charset="-128"/>
              <a:cs typeface="+mn-cs"/>
            </a:endParaRPr>
          </a:p>
        </p:txBody>
      </p:sp>
    </p:spTree>
    <p:extLst>
      <p:ext uri="{BB962C8B-B14F-4D97-AF65-F5344CB8AC3E}">
        <p14:creationId xmlns:p14="http://schemas.microsoft.com/office/powerpoint/2010/main" val="36380636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Critical Path… Light Weight long-term planning</a:t>
            </a:r>
          </a:p>
        </p:txBody>
      </p:sp>
      <p:sp>
        <p:nvSpPr>
          <p:cNvPr id="4" name="Slide Number Placeholder 3"/>
          <p:cNvSpPr>
            <a:spLocks noGrp="1"/>
          </p:cNvSpPr>
          <p:nvPr>
            <p:ph type="sldNum" sz="quarter" idx="10"/>
          </p:nvPr>
        </p:nvSpPr>
        <p:spPr/>
        <p:txBody>
          <a:bodyPr/>
          <a:lstStyle/>
          <a:p>
            <a:fld id="{5394DE12-7B9B-46AA-AC19-C30A49928B9B}" type="slidenum">
              <a:rPr lang="en-US" smtClean="0"/>
              <a:t>18</a:t>
            </a:fld>
            <a:endParaRPr lang="en-US" dirty="0"/>
          </a:p>
        </p:txBody>
      </p:sp>
    </p:spTree>
    <p:extLst>
      <p:ext uri="{BB962C8B-B14F-4D97-AF65-F5344CB8AC3E}">
        <p14:creationId xmlns:p14="http://schemas.microsoft.com/office/powerpoint/2010/main" val="39301085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19</a:t>
            </a:fld>
            <a:endParaRPr lang="en-US" dirty="0"/>
          </a:p>
        </p:txBody>
      </p:sp>
    </p:spTree>
    <p:extLst>
      <p:ext uri="{BB962C8B-B14F-4D97-AF65-F5344CB8AC3E}">
        <p14:creationId xmlns:p14="http://schemas.microsoft.com/office/powerpoint/2010/main" val="17778978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20</a:t>
            </a:fld>
            <a:endParaRPr lang="en-US" dirty="0"/>
          </a:p>
        </p:txBody>
      </p:sp>
    </p:spTree>
    <p:extLst>
      <p:ext uri="{BB962C8B-B14F-4D97-AF65-F5344CB8AC3E}">
        <p14:creationId xmlns:p14="http://schemas.microsoft.com/office/powerpoint/2010/main" val="26011841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5A4D32B-0177-4B34-AE20-6C72705619F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52532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22</a:t>
            </a:fld>
            <a:endParaRPr lang="en-US" dirty="0"/>
          </a:p>
        </p:txBody>
      </p:sp>
    </p:spTree>
    <p:extLst>
      <p:ext uri="{BB962C8B-B14F-4D97-AF65-F5344CB8AC3E}">
        <p14:creationId xmlns:p14="http://schemas.microsoft.com/office/powerpoint/2010/main" val="30231805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23</a:t>
            </a:fld>
            <a:endParaRPr lang="en-US" dirty="0"/>
          </a:p>
        </p:txBody>
      </p:sp>
    </p:spTree>
    <p:extLst>
      <p:ext uri="{BB962C8B-B14F-4D97-AF65-F5344CB8AC3E}">
        <p14:creationId xmlns:p14="http://schemas.microsoft.com/office/powerpoint/2010/main" val="25216780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False positives versus valid defects found. </a:t>
            </a:r>
          </a:p>
          <a:p>
            <a:endParaRPr lang="en-US" dirty="0"/>
          </a:p>
          <a:p>
            <a:r>
              <a:rPr lang="en-US" dirty="0"/>
              <a:t>Manual Testing and Automated Testing can be supportive of each other. </a:t>
            </a:r>
          </a:p>
        </p:txBody>
      </p:sp>
      <p:sp>
        <p:nvSpPr>
          <p:cNvPr id="4" name="Slide Number Placeholder 3"/>
          <p:cNvSpPr>
            <a:spLocks noGrp="1"/>
          </p:cNvSpPr>
          <p:nvPr>
            <p:ph type="sldNum" sz="quarter" idx="10"/>
          </p:nvPr>
        </p:nvSpPr>
        <p:spPr/>
        <p:txBody>
          <a:bodyPr/>
          <a:lstStyle/>
          <a:p>
            <a:fld id="{5394DE12-7B9B-46AA-AC19-C30A49928B9B}" type="slidenum">
              <a:rPr lang="en-US" smtClean="0"/>
              <a:t>24</a:t>
            </a:fld>
            <a:endParaRPr lang="en-US" dirty="0"/>
          </a:p>
        </p:txBody>
      </p:sp>
    </p:spTree>
    <p:extLst>
      <p:ext uri="{BB962C8B-B14F-4D97-AF65-F5344CB8AC3E}">
        <p14:creationId xmlns:p14="http://schemas.microsoft.com/office/powerpoint/2010/main" val="2290703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3</a:t>
            </a:fld>
            <a:endParaRPr lang="en-US"/>
          </a:p>
        </p:txBody>
      </p:sp>
    </p:spTree>
    <p:extLst>
      <p:ext uri="{BB962C8B-B14F-4D97-AF65-F5344CB8AC3E}">
        <p14:creationId xmlns:p14="http://schemas.microsoft.com/office/powerpoint/2010/main" val="13732402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False positives versus valid defects found. </a:t>
            </a:r>
          </a:p>
          <a:p>
            <a:endParaRPr lang="en-US" dirty="0"/>
          </a:p>
          <a:p>
            <a:r>
              <a:rPr lang="en-US" dirty="0"/>
              <a:t>Manual Testing and Automated Testing can be supportive of each other. </a:t>
            </a:r>
          </a:p>
        </p:txBody>
      </p:sp>
      <p:sp>
        <p:nvSpPr>
          <p:cNvPr id="4" name="Slide Number Placeholder 3"/>
          <p:cNvSpPr>
            <a:spLocks noGrp="1"/>
          </p:cNvSpPr>
          <p:nvPr>
            <p:ph type="sldNum" sz="quarter" idx="10"/>
          </p:nvPr>
        </p:nvSpPr>
        <p:spPr/>
        <p:txBody>
          <a:bodyPr/>
          <a:lstStyle/>
          <a:p>
            <a:fld id="{5394DE12-7B9B-46AA-AC19-C30A49928B9B}" type="slidenum">
              <a:rPr lang="en-US" smtClean="0"/>
              <a:t>25</a:t>
            </a:fld>
            <a:endParaRPr lang="en-US" dirty="0"/>
          </a:p>
        </p:txBody>
      </p:sp>
    </p:spTree>
    <p:extLst>
      <p:ext uri="{BB962C8B-B14F-4D97-AF65-F5344CB8AC3E}">
        <p14:creationId xmlns:p14="http://schemas.microsoft.com/office/powerpoint/2010/main" val="17577041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620577"/>
            <a:ext cx="5852160" cy="3851830"/>
          </a:xfrm>
        </p:spPr>
        <p:txBody>
          <a:bodyPr/>
          <a:lstStyle/>
          <a:p>
            <a:r>
              <a:rPr lang="en-US" sz="1000" dirty="0"/>
              <a:t>@Test	</a:t>
            </a:r>
          </a:p>
          <a:p>
            <a:r>
              <a:rPr lang="en-US" sz="1000" dirty="0"/>
              <a:t>identifies the method as a test method (remember, method and function are synonyms)</a:t>
            </a:r>
          </a:p>
          <a:p>
            <a:endParaRPr lang="en-US" sz="1000" dirty="0"/>
          </a:p>
          <a:p>
            <a:r>
              <a:rPr lang="en-US" sz="1000" dirty="0"/>
              <a:t>@Test(expected = </a:t>
            </a:r>
            <a:r>
              <a:rPr lang="en-US" sz="1000" dirty="0" err="1"/>
              <a:t>Exception.class</a:t>
            </a:r>
            <a:r>
              <a:rPr lang="en-US" sz="1000" dirty="0"/>
              <a:t>)</a:t>
            </a:r>
          </a:p>
          <a:p>
            <a:r>
              <a:rPr lang="en-US" sz="1000" dirty="0"/>
              <a:t>fails if the method does not throw the named exception</a:t>
            </a:r>
          </a:p>
          <a:p>
            <a:endParaRPr lang="en-US" sz="1000" dirty="0"/>
          </a:p>
          <a:p>
            <a:r>
              <a:rPr lang="en-US" sz="1000" dirty="0"/>
              <a:t>@Test(timeout=100)</a:t>
            </a:r>
          </a:p>
          <a:p>
            <a:r>
              <a:rPr lang="en-US" sz="1000" dirty="0"/>
              <a:t>fails if the method takes longer than 100 milliseconds</a:t>
            </a:r>
          </a:p>
          <a:p>
            <a:endParaRPr lang="en-US" sz="1000" dirty="0"/>
          </a:p>
          <a:p>
            <a:r>
              <a:rPr lang="en-US" sz="1000" dirty="0"/>
              <a:t>@Before</a:t>
            </a:r>
          </a:p>
          <a:p>
            <a:r>
              <a:rPr lang="en-US" sz="1000" dirty="0"/>
              <a:t>public void method()</a:t>
            </a:r>
          </a:p>
          <a:p>
            <a:r>
              <a:rPr lang="en-US" sz="1000" dirty="0"/>
              <a:t>This method is executed before each test. It is used to prepare the test environment.</a:t>
            </a:r>
          </a:p>
          <a:p>
            <a:endParaRPr lang="en-US" sz="1000" dirty="0"/>
          </a:p>
          <a:p>
            <a:r>
              <a:rPr lang="en-US" sz="1000" dirty="0"/>
              <a:t>@After</a:t>
            </a:r>
          </a:p>
          <a:p>
            <a:r>
              <a:rPr lang="en-US" sz="1000" dirty="0"/>
              <a:t>public void method()</a:t>
            </a:r>
          </a:p>
          <a:p>
            <a:r>
              <a:rPr lang="en-US" sz="1000" dirty="0"/>
              <a:t>This method is executed after each test. It is used to clean up the test environment, including cleaning up expensive memory structures.</a:t>
            </a:r>
          </a:p>
          <a:p>
            <a:endParaRPr lang="en-US" sz="1000" dirty="0"/>
          </a:p>
          <a:p>
            <a:r>
              <a:rPr lang="en-US" sz="1000" dirty="0"/>
              <a:t>@</a:t>
            </a:r>
            <a:r>
              <a:rPr lang="en-US" sz="1000" dirty="0" err="1"/>
              <a:t>BeforeClass</a:t>
            </a:r>
            <a:endParaRPr lang="en-US" sz="1000" dirty="0"/>
          </a:p>
          <a:p>
            <a:r>
              <a:rPr lang="en-US" sz="1000" dirty="0"/>
              <a:t>public static void method()</a:t>
            </a:r>
          </a:p>
          <a:p>
            <a:r>
              <a:rPr lang="en-US" sz="1000" dirty="0"/>
              <a:t>This method is executed once, before any test is done. It is used to do time-intensive tasks before any test is done.</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26</a:t>
            </a:fld>
            <a:endParaRPr lang="en-US" dirty="0"/>
          </a:p>
        </p:txBody>
      </p:sp>
    </p:spTree>
    <p:extLst>
      <p:ext uri="{BB962C8B-B14F-4D97-AF65-F5344CB8AC3E}">
        <p14:creationId xmlns:p14="http://schemas.microsoft.com/office/powerpoint/2010/main" val="13252618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r>
              <a:rPr lang="en-US" dirty="0"/>
              <a:t>Final Topics: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5A4D32B-0177-4B34-AE20-6C72705619F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487524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Seating chart and attendance tracker (virtual and in person)</a:t>
            </a:r>
          </a:p>
        </p:txBody>
      </p:sp>
      <p:sp>
        <p:nvSpPr>
          <p:cNvPr id="4" name="Slide Number Placeholder 3"/>
          <p:cNvSpPr>
            <a:spLocks noGrp="1"/>
          </p:cNvSpPr>
          <p:nvPr>
            <p:ph type="sldNum" sz="quarter" idx="10"/>
          </p:nvPr>
        </p:nvSpPr>
        <p:spPr/>
        <p:txBody>
          <a:bodyPr/>
          <a:lstStyle/>
          <a:p>
            <a:fld id="{5394DE12-7B9B-46AA-AC19-C30A49928B9B}" type="slidenum">
              <a:rPr lang="en-US" smtClean="0"/>
              <a:t>28</a:t>
            </a:fld>
            <a:endParaRPr lang="en-US" dirty="0"/>
          </a:p>
        </p:txBody>
      </p:sp>
    </p:spTree>
    <p:extLst>
      <p:ext uri="{BB962C8B-B14F-4D97-AF65-F5344CB8AC3E}">
        <p14:creationId xmlns:p14="http://schemas.microsoft.com/office/powerpoint/2010/main" val="33986462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Seating chart and attendance tracker (virtual and in person)</a:t>
            </a:r>
          </a:p>
        </p:txBody>
      </p:sp>
      <p:sp>
        <p:nvSpPr>
          <p:cNvPr id="4" name="Slide Number Placeholder 3"/>
          <p:cNvSpPr>
            <a:spLocks noGrp="1"/>
          </p:cNvSpPr>
          <p:nvPr>
            <p:ph type="sldNum" sz="quarter" idx="10"/>
          </p:nvPr>
        </p:nvSpPr>
        <p:spPr/>
        <p:txBody>
          <a:bodyPr/>
          <a:lstStyle/>
          <a:p>
            <a:fld id="{5394DE12-7B9B-46AA-AC19-C30A49928B9B}" type="slidenum">
              <a:rPr lang="en-US" smtClean="0"/>
              <a:t>29</a:t>
            </a:fld>
            <a:endParaRPr lang="en-US" dirty="0"/>
          </a:p>
        </p:txBody>
      </p:sp>
    </p:spTree>
    <p:extLst>
      <p:ext uri="{BB962C8B-B14F-4D97-AF65-F5344CB8AC3E}">
        <p14:creationId xmlns:p14="http://schemas.microsoft.com/office/powerpoint/2010/main" val="41821067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30</a:t>
            </a:fld>
            <a:endParaRPr lang="en-US" dirty="0"/>
          </a:p>
        </p:txBody>
      </p:sp>
    </p:spTree>
    <p:extLst>
      <p:ext uri="{BB962C8B-B14F-4D97-AF65-F5344CB8AC3E}">
        <p14:creationId xmlns:p14="http://schemas.microsoft.com/office/powerpoint/2010/main" val="36427844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Critical Path… Light Weight long-term planning</a:t>
            </a:r>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dirty="0"/>
          </a:p>
        </p:txBody>
      </p:sp>
    </p:spTree>
    <p:extLst>
      <p:ext uri="{BB962C8B-B14F-4D97-AF65-F5344CB8AC3E}">
        <p14:creationId xmlns:p14="http://schemas.microsoft.com/office/powerpoint/2010/main" val="3563053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Critical Path… Light Weight long-term planning</a:t>
            </a:r>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dirty="0"/>
          </a:p>
        </p:txBody>
      </p:sp>
    </p:spTree>
    <p:extLst>
      <p:ext uri="{BB962C8B-B14F-4D97-AF65-F5344CB8AC3E}">
        <p14:creationId xmlns:p14="http://schemas.microsoft.com/office/powerpoint/2010/main" val="37506794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dirty="0"/>
          </a:p>
        </p:txBody>
      </p:sp>
    </p:spTree>
    <p:extLst>
      <p:ext uri="{BB962C8B-B14F-4D97-AF65-F5344CB8AC3E}">
        <p14:creationId xmlns:p14="http://schemas.microsoft.com/office/powerpoint/2010/main" val="25624318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Slide Image Placeholder 1"/>
          <p:cNvSpPr>
            <a:spLocks noGrp="1" noRot="1" noChangeAspect="1"/>
          </p:cNvSpPr>
          <p:nvPr>
            <p:ph type="sldImg"/>
          </p:nvPr>
        </p:nvSpPr>
        <p:spPr>
          <a:ln/>
        </p:spPr>
      </p:sp>
      <p:sp>
        <p:nvSpPr>
          <p:cNvPr id="10035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0035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D20A56CC-98B7-944F-A988-0D44F87D02A7}" type="slidenum">
              <a:rPr lang="en-US" altLang="en-US" sz="1200"/>
              <a:pPr eaLnBrk="1" hangingPunct="1"/>
              <a:t>11</a:t>
            </a:fld>
            <a:endParaRPr lang="en-US" altLang="en-US" sz="1200"/>
          </a:p>
        </p:txBody>
      </p:sp>
    </p:spTree>
    <p:extLst>
      <p:ext uri="{BB962C8B-B14F-4D97-AF65-F5344CB8AC3E}">
        <p14:creationId xmlns:p14="http://schemas.microsoft.com/office/powerpoint/2010/main" val="34171679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A4D32B-0177-4B34-AE20-6C72705619FE}" type="slidenum">
              <a:rPr lang="en-US" smtClean="0"/>
              <a:t>12</a:t>
            </a:fld>
            <a:endParaRPr lang="en-US"/>
          </a:p>
        </p:txBody>
      </p:sp>
    </p:spTree>
    <p:extLst>
      <p:ext uri="{BB962C8B-B14F-4D97-AF65-F5344CB8AC3E}">
        <p14:creationId xmlns:p14="http://schemas.microsoft.com/office/powerpoint/2010/main" val="770162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views on testing and change management have changed dramatically as organizations have moved from Waterfall to Iterative to Agile development lifecycles. </a:t>
            </a:r>
          </a:p>
          <a:p>
            <a:endParaRPr lang="en-US" dirty="0"/>
          </a:p>
          <a:p>
            <a:r>
              <a:rPr lang="en-US" dirty="0"/>
              <a:t>Successful Agile (and Iterative) Development REQUIRES better application design, development techniques, and testing practices. </a:t>
            </a:r>
          </a:p>
          <a:p>
            <a:endParaRPr lang="en-US" dirty="0"/>
          </a:p>
          <a:p>
            <a:r>
              <a:rPr lang="en-US" dirty="0"/>
              <a:t>Testing and lack of defects are not the end goal. A higher quality more usable more cost-effective product is the goal. </a:t>
            </a:r>
          </a:p>
          <a:p>
            <a:endParaRPr lang="en-US" dirty="0"/>
          </a:p>
          <a:p>
            <a:r>
              <a:rPr lang="en-US" dirty="0"/>
              <a:t>Requirements:</a:t>
            </a:r>
          </a:p>
          <a:p>
            <a:r>
              <a:rPr lang="en-US" dirty="0"/>
              <a:t>Waterfall: </a:t>
            </a:r>
          </a:p>
          <a:p>
            <a:pPr marL="228600" indent="-228600">
              <a:buFont typeface="+mj-lt"/>
              <a:buAutoNum type="arabicPeriod"/>
            </a:pPr>
            <a:r>
              <a:rPr lang="en-US" dirty="0"/>
              <a:t>Full project requirements upfront</a:t>
            </a:r>
          </a:p>
          <a:p>
            <a:pPr marL="228600" indent="-228600">
              <a:buFont typeface="+mj-lt"/>
              <a:buAutoNum type="arabicPeriod"/>
            </a:pPr>
            <a:r>
              <a:rPr lang="en-US" dirty="0"/>
              <a:t>Inconsistent industry capture techniques</a:t>
            </a:r>
          </a:p>
          <a:p>
            <a:pPr marL="228600" indent="-228600">
              <a:buFont typeface="+mj-lt"/>
              <a:buAutoNum type="arabicPeriod"/>
            </a:pPr>
            <a:r>
              <a:rPr lang="en-US" dirty="0"/>
              <a:t>Tend to be verbose requirements with formal signoff</a:t>
            </a:r>
          </a:p>
          <a:p>
            <a:pPr marL="228600" indent="-228600">
              <a:buFont typeface="+mj-lt"/>
              <a:buAutoNum type="arabicPeriod"/>
            </a:pPr>
            <a:r>
              <a:rPr lang="en-US" dirty="0"/>
              <a:t>Change requests needed</a:t>
            </a:r>
          </a:p>
          <a:p>
            <a:pPr marL="228600" indent="-228600">
              <a:buFont typeface="+mj-lt"/>
              <a:buAutoNum type="arabicPeriod"/>
            </a:pPr>
            <a:r>
              <a:rPr lang="en-US" dirty="0"/>
              <a:t>Estimation bottom up detailed estimates sometimes function points</a:t>
            </a:r>
          </a:p>
          <a:p>
            <a:pPr marL="228600" indent="-228600">
              <a:buFont typeface="+mj-lt"/>
              <a:buAutoNum type="arabicPeriod"/>
            </a:pPr>
            <a:endParaRPr lang="en-US" dirty="0"/>
          </a:p>
          <a:p>
            <a:pPr marL="0" indent="0">
              <a:buFont typeface="+mj-lt"/>
              <a:buNone/>
            </a:pPr>
            <a:r>
              <a:rPr lang="en-US" dirty="0"/>
              <a:t>Iterative:</a:t>
            </a:r>
          </a:p>
          <a:p>
            <a:pPr marL="0" indent="0">
              <a:buFont typeface="+mj-lt"/>
              <a:buNone/>
            </a:pPr>
            <a:r>
              <a:rPr lang="en-US" dirty="0"/>
              <a:t>Mostly upfront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94DE12-7B9B-46AA-AC19-C30A49928B9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ＭＳ Ｐゴシック"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ＭＳ Ｐゴシック" charset="-128"/>
              <a:cs typeface="+mn-cs"/>
            </a:endParaRPr>
          </a:p>
        </p:txBody>
      </p:sp>
    </p:spTree>
    <p:extLst>
      <p:ext uri="{BB962C8B-B14F-4D97-AF65-F5344CB8AC3E}">
        <p14:creationId xmlns:p14="http://schemas.microsoft.com/office/powerpoint/2010/main" val="23010198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r>
              <a:rPr lang="en-US" dirty="0"/>
              <a:t>Grace period until Monday morning a 6am CT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5A4D32B-0177-4B34-AE20-6C72705619F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ＭＳ Ｐゴシック"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ＭＳ Ｐゴシック" charset="-128"/>
              <a:cs typeface="+mn-cs"/>
            </a:endParaRPr>
          </a:p>
        </p:txBody>
      </p:sp>
    </p:spTree>
    <p:extLst>
      <p:ext uri="{BB962C8B-B14F-4D97-AF65-F5344CB8AC3E}">
        <p14:creationId xmlns:p14="http://schemas.microsoft.com/office/powerpoint/2010/main" val="758270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A3542-A8C7-704C-8E33-F5EFF8F9A9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B91082-1B98-D746-8DE6-18D0B19142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D6DF9A-46D4-234B-AA93-E3C48B72894A}"/>
              </a:ext>
            </a:extLst>
          </p:cNvPr>
          <p:cNvSpPr>
            <a:spLocks noGrp="1"/>
          </p:cNvSpPr>
          <p:nvPr>
            <p:ph type="dt" sz="half" idx="10"/>
          </p:nvPr>
        </p:nvSpPr>
        <p:spPr/>
        <p:txBody>
          <a:bodyPr/>
          <a:lstStyle/>
          <a:p>
            <a:fld id="{0FAB6B49-B434-E04B-8B19-9D0B03FF27E8}" type="datetimeFigureOut">
              <a:rPr lang="en-US" smtClean="0"/>
              <a:t>3/4/21</a:t>
            </a:fld>
            <a:endParaRPr lang="en-US" dirty="0"/>
          </a:p>
        </p:txBody>
      </p:sp>
      <p:sp>
        <p:nvSpPr>
          <p:cNvPr id="5" name="Footer Placeholder 4">
            <a:extLst>
              <a:ext uri="{FF2B5EF4-FFF2-40B4-BE49-F238E27FC236}">
                <a16:creationId xmlns:a16="http://schemas.microsoft.com/office/drawing/2014/main" id="{05D10147-7D24-BF46-870F-842B428C203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73D5C5D-7590-DE48-8469-EEFB88E7ACD2}"/>
              </a:ext>
            </a:extLst>
          </p:cNvPr>
          <p:cNvSpPr>
            <a:spLocks noGrp="1"/>
          </p:cNvSpPr>
          <p:nvPr>
            <p:ph type="sldNum" sz="quarter" idx="12"/>
          </p:nvPr>
        </p:nvSpPr>
        <p:spPr/>
        <p:txBody>
          <a:bodyPr/>
          <a:lstStyle/>
          <a:p>
            <a:fld id="{ECB73104-7A03-9745-9E8F-D9BF2DA92E49}" type="slidenum">
              <a:rPr lang="en-US" smtClean="0"/>
              <a:t>‹#›</a:t>
            </a:fld>
            <a:endParaRPr lang="en-US" dirty="0"/>
          </a:p>
        </p:txBody>
      </p:sp>
    </p:spTree>
    <p:extLst>
      <p:ext uri="{BB962C8B-B14F-4D97-AF65-F5344CB8AC3E}">
        <p14:creationId xmlns:p14="http://schemas.microsoft.com/office/powerpoint/2010/main" val="2245554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AE0F9-3EFF-384C-9C61-F6E85C124D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AF661B-7946-164F-8883-415D8C309F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1095F2-E641-7748-8CE9-D4C703FB6520}"/>
              </a:ext>
            </a:extLst>
          </p:cNvPr>
          <p:cNvSpPr>
            <a:spLocks noGrp="1"/>
          </p:cNvSpPr>
          <p:nvPr>
            <p:ph type="dt" sz="half" idx="10"/>
          </p:nvPr>
        </p:nvSpPr>
        <p:spPr/>
        <p:txBody>
          <a:bodyPr/>
          <a:lstStyle/>
          <a:p>
            <a:fld id="{0FAB6B49-B434-E04B-8B19-9D0B03FF27E8}" type="datetimeFigureOut">
              <a:rPr lang="en-US" smtClean="0"/>
              <a:t>3/4/21</a:t>
            </a:fld>
            <a:endParaRPr lang="en-US" dirty="0"/>
          </a:p>
        </p:txBody>
      </p:sp>
      <p:sp>
        <p:nvSpPr>
          <p:cNvPr id="5" name="Footer Placeholder 4">
            <a:extLst>
              <a:ext uri="{FF2B5EF4-FFF2-40B4-BE49-F238E27FC236}">
                <a16:creationId xmlns:a16="http://schemas.microsoft.com/office/drawing/2014/main" id="{1675E233-A7A6-BC42-95E0-B39FEE0D303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AC44D86-9512-E44F-A91C-237E33706B01}"/>
              </a:ext>
            </a:extLst>
          </p:cNvPr>
          <p:cNvSpPr>
            <a:spLocks noGrp="1"/>
          </p:cNvSpPr>
          <p:nvPr>
            <p:ph type="sldNum" sz="quarter" idx="12"/>
          </p:nvPr>
        </p:nvSpPr>
        <p:spPr/>
        <p:txBody>
          <a:bodyPr/>
          <a:lstStyle/>
          <a:p>
            <a:fld id="{ECB73104-7A03-9745-9E8F-D9BF2DA92E49}" type="slidenum">
              <a:rPr lang="en-US" smtClean="0"/>
              <a:t>‹#›</a:t>
            </a:fld>
            <a:endParaRPr lang="en-US" dirty="0"/>
          </a:p>
        </p:txBody>
      </p:sp>
    </p:spTree>
    <p:extLst>
      <p:ext uri="{BB962C8B-B14F-4D97-AF65-F5344CB8AC3E}">
        <p14:creationId xmlns:p14="http://schemas.microsoft.com/office/powerpoint/2010/main" val="178290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A4F15B-93B8-B546-B0B6-EAD9801101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2BFC15-E6BF-0749-8577-D2620183F0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D909B6-F62F-954E-807D-00010E4171AD}"/>
              </a:ext>
            </a:extLst>
          </p:cNvPr>
          <p:cNvSpPr>
            <a:spLocks noGrp="1"/>
          </p:cNvSpPr>
          <p:nvPr>
            <p:ph type="dt" sz="half" idx="10"/>
          </p:nvPr>
        </p:nvSpPr>
        <p:spPr/>
        <p:txBody>
          <a:bodyPr/>
          <a:lstStyle/>
          <a:p>
            <a:fld id="{0FAB6B49-B434-E04B-8B19-9D0B03FF27E8}" type="datetimeFigureOut">
              <a:rPr lang="en-US" smtClean="0"/>
              <a:t>3/4/21</a:t>
            </a:fld>
            <a:endParaRPr lang="en-US" dirty="0"/>
          </a:p>
        </p:txBody>
      </p:sp>
      <p:sp>
        <p:nvSpPr>
          <p:cNvPr id="5" name="Footer Placeholder 4">
            <a:extLst>
              <a:ext uri="{FF2B5EF4-FFF2-40B4-BE49-F238E27FC236}">
                <a16:creationId xmlns:a16="http://schemas.microsoft.com/office/drawing/2014/main" id="{DA7259E4-40BC-B74D-9F9B-0119EA5F3F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1B5772B-1BA7-074A-959B-C70C9DBADC54}"/>
              </a:ext>
            </a:extLst>
          </p:cNvPr>
          <p:cNvSpPr>
            <a:spLocks noGrp="1"/>
          </p:cNvSpPr>
          <p:nvPr>
            <p:ph type="sldNum" sz="quarter" idx="12"/>
          </p:nvPr>
        </p:nvSpPr>
        <p:spPr/>
        <p:txBody>
          <a:bodyPr/>
          <a:lstStyle/>
          <a:p>
            <a:fld id="{ECB73104-7A03-9745-9E8F-D9BF2DA92E49}" type="slidenum">
              <a:rPr lang="en-US" smtClean="0"/>
              <a:t>‹#›</a:t>
            </a:fld>
            <a:endParaRPr lang="en-US" dirty="0"/>
          </a:p>
        </p:txBody>
      </p:sp>
    </p:spTree>
    <p:extLst>
      <p:ext uri="{BB962C8B-B14F-4D97-AF65-F5344CB8AC3E}">
        <p14:creationId xmlns:p14="http://schemas.microsoft.com/office/powerpoint/2010/main" val="608398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9E635-7744-4D4F-B96E-0E2865A7B5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AE8F11-2A3B-2747-9C6C-579AF86C47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43D020-809F-3D40-8EE6-2DD573790883}"/>
              </a:ext>
            </a:extLst>
          </p:cNvPr>
          <p:cNvSpPr>
            <a:spLocks noGrp="1"/>
          </p:cNvSpPr>
          <p:nvPr>
            <p:ph type="dt" sz="half" idx="10"/>
          </p:nvPr>
        </p:nvSpPr>
        <p:spPr/>
        <p:txBody>
          <a:bodyPr/>
          <a:lstStyle/>
          <a:p>
            <a:fld id="{0FAB6B49-B434-E04B-8B19-9D0B03FF27E8}" type="datetimeFigureOut">
              <a:rPr lang="en-US" smtClean="0"/>
              <a:t>3/4/21</a:t>
            </a:fld>
            <a:endParaRPr lang="en-US" dirty="0"/>
          </a:p>
        </p:txBody>
      </p:sp>
      <p:sp>
        <p:nvSpPr>
          <p:cNvPr id="5" name="Footer Placeholder 4">
            <a:extLst>
              <a:ext uri="{FF2B5EF4-FFF2-40B4-BE49-F238E27FC236}">
                <a16:creationId xmlns:a16="http://schemas.microsoft.com/office/drawing/2014/main" id="{A71B3250-58F4-944F-AC10-5CC13EB5529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04AA24C-CEB0-EA4C-A21F-F3F431BBF6F8}"/>
              </a:ext>
            </a:extLst>
          </p:cNvPr>
          <p:cNvSpPr>
            <a:spLocks noGrp="1"/>
          </p:cNvSpPr>
          <p:nvPr>
            <p:ph type="sldNum" sz="quarter" idx="12"/>
          </p:nvPr>
        </p:nvSpPr>
        <p:spPr/>
        <p:txBody>
          <a:bodyPr/>
          <a:lstStyle/>
          <a:p>
            <a:fld id="{ECB73104-7A03-9745-9E8F-D9BF2DA92E49}" type="slidenum">
              <a:rPr lang="en-US" smtClean="0"/>
              <a:t>‹#›</a:t>
            </a:fld>
            <a:endParaRPr lang="en-US" dirty="0"/>
          </a:p>
        </p:txBody>
      </p:sp>
    </p:spTree>
    <p:extLst>
      <p:ext uri="{BB962C8B-B14F-4D97-AF65-F5344CB8AC3E}">
        <p14:creationId xmlns:p14="http://schemas.microsoft.com/office/powerpoint/2010/main" val="1960793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1B1CA-9CA5-7143-AA15-AE1EA1D6B4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3A480E-DC28-1A49-8B7D-56389366F3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739984-F0C0-214D-944B-EBDAA1F83B82}"/>
              </a:ext>
            </a:extLst>
          </p:cNvPr>
          <p:cNvSpPr>
            <a:spLocks noGrp="1"/>
          </p:cNvSpPr>
          <p:nvPr>
            <p:ph type="dt" sz="half" idx="10"/>
          </p:nvPr>
        </p:nvSpPr>
        <p:spPr/>
        <p:txBody>
          <a:bodyPr/>
          <a:lstStyle/>
          <a:p>
            <a:fld id="{0FAB6B49-B434-E04B-8B19-9D0B03FF27E8}" type="datetimeFigureOut">
              <a:rPr lang="en-US" smtClean="0"/>
              <a:t>3/4/21</a:t>
            </a:fld>
            <a:endParaRPr lang="en-US" dirty="0"/>
          </a:p>
        </p:txBody>
      </p:sp>
      <p:sp>
        <p:nvSpPr>
          <p:cNvPr id="5" name="Footer Placeholder 4">
            <a:extLst>
              <a:ext uri="{FF2B5EF4-FFF2-40B4-BE49-F238E27FC236}">
                <a16:creationId xmlns:a16="http://schemas.microsoft.com/office/drawing/2014/main" id="{15910F09-D4A7-E64B-8562-E206C7AEE18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DB8F136-F451-D541-A958-9479555D69B8}"/>
              </a:ext>
            </a:extLst>
          </p:cNvPr>
          <p:cNvSpPr>
            <a:spLocks noGrp="1"/>
          </p:cNvSpPr>
          <p:nvPr>
            <p:ph type="sldNum" sz="quarter" idx="12"/>
          </p:nvPr>
        </p:nvSpPr>
        <p:spPr/>
        <p:txBody>
          <a:bodyPr/>
          <a:lstStyle/>
          <a:p>
            <a:fld id="{ECB73104-7A03-9745-9E8F-D9BF2DA92E49}" type="slidenum">
              <a:rPr lang="en-US" smtClean="0"/>
              <a:t>‹#›</a:t>
            </a:fld>
            <a:endParaRPr lang="en-US" dirty="0"/>
          </a:p>
        </p:txBody>
      </p:sp>
    </p:spTree>
    <p:extLst>
      <p:ext uri="{BB962C8B-B14F-4D97-AF65-F5344CB8AC3E}">
        <p14:creationId xmlns:p14="http://schemas.microsoft.com/office/powerpoint/2010/main" val="2095322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F8AB0-EFD2-9E4C-A9A6-2A8BD82536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8B6416-B69B-3049-81D4-46D8BDEEF2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DB99F68-836F-A74B-89E3-6B0CB564BF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A4161B-7339-CF4C-83F9-02E0BCD3F8B0}"/>
              </a:ext>
            </a:extLst>
          </p:cNvPr>
          <p:cNvSpPr>
            <a:spLocks noGrp="1"/>
          </p:cNvSpPr>
          <p:nvPr>
            <p:ph type="dt" sz="half" idx="10"/>
          </p:nvPr>
        </p:nvSpPr>
        <p:spPr/>
        <p:txBody>
          <a:bodyPr/>
          <a:lstStyle/>
          <a:p>
            <a:fld id="{0FAB6B49-B434-E04B-8B19-9D0B03FF27E8}" type="datetimeFigureOut">
              <a:rPr lang="en-US" smtClean="0"/>
              <a:t>3/4/21</a:t>
            </a:fld>
            <a:endParaRPr lang="en-US" dirty="0"/>
          </a:p>
        </p:txBody>
      </p:sp>
      <p:sp>
        <p:nvSpPr>
          <p:cNvPr id="6" name="Footer Placeholder 5">
            <a:extLst>
              <a:ext uri="{FF2B5EF4-FFF2-40B4-BE49-F238E27FC236}">
                <a16:creationId xmlns:a16="http://schemas.microsoft.com/office/drawing/2014/main" id="{959AC125-4953-0449-B97D-10F335BC893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DA5F4A9-2036-BD4E-8CBB-F278C9B9C44A}"/>
              </a:ext>
            </a:extLst>
          </p:cNvPr>
          <p:cNvSpPr>
            <a:spLocks noGrp="1"/>
          </p:cNvSpPr>
          <p:nvPr>
            <p:ph type="sldNum" sz="quarter" idx="12"/>
          </p:nvPr>
        </p:nvSpPr>
        <p:spPr/>
        <p:txBody>
          <a:bodyPr/>
          <a:lstStyle/>
          <a:p>
            <a:fld id="{ECB73104-7A03-9745-9E8F-D9BF2DA92E49}" type="slidenum">
              <a:rPr lang="en-US" smtClean="0"/>
              <a:t>‹#›</a:t>
            </a:fld>
            <a:endParaRPr lang="en-US" dirty="0"/>
          </a:p>
        </p:txBody>
      </p:sp>
    </p:spTree>
    <p:extLst>
      <p:ext uri="{BB962C8B-B14F-4D97-AF65-F5344CB8AC3E}">
        <p14:creationId xmlns:p14="http://schemas.microsoft.com/office/powerpoint/2010/main" val="2782212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FF051-FF82-404A-A8B9-226DAD3EF2D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BF1694-78E2-AE46-B16D-778353777C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731927-4B0E-D14C-AA40-A453A10692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C938E4-FE21-E844-AB16-6F0DBEE2A4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93D952-CB08-8545-BEC7-AACF5EB975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CD94C72-A9B9-4948-A6F2-BE7118341519}"/>
              </a:ext>
            </a:extLst>
          </p:cNvPr>
          <p:cNvSpPr>
            <a:spLocks noGrp="1"/>
          </p:cNvSpPr>
          <p:nvPr>
            <p:ph type="dt" sz="half" idx="10"/>
          </p:nvPr>
        </p:nvSpPr>
        <p:spPr/>
        <p:txBody>
          <a:bodyPr/>
          <a:lstStyle/>
          <a:p>
            <a:fld id="{0FAB6B49-B434-E04B-8B19-9D0B03FF27E8}" type="datetimeFigureOut">
              <a:rPr lang="en-US" smtClean="0"/>
              <a:t>3/4/21</a:t>
            </a:fld>
            <a:endParaRPr lang="en-US" dirty="0"/>
          </a:p>
        </p:txBody>
      </p:sp>
      <p:sp>
        <p:nvSpPr>
          <p:cNvPr id="8" name="Footer Placeholder 7">
            <a:extLst>
              <a:ext uri="{FF2B5EF4-FFF2-40B4-BE49-F238E27FC236}">
                <a16:creationId xmlns:a16="http://schemas.microsoft.com/office/drawing/2014/main" id="{A8C90EFB-2D37-5F46-91F7-2B13FB2D43F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73DD3AF-9CF7-274D-85C2-C8B842FDA304}"/>
              </a:ext>
            </a:extLst>
          </p:cNvPr>
          <p:cNvSpPr>
            <a:spLocks noGrp="1"/>
          </p:cNvSpPr>
          <p:nvPr>
            <p:ph type="sldNum" sz="quarter" idx="12"/>
          </p:nvPr>
        </p:nvSpPr>
        <p:spPr/>
        <p:txBody>
          <a:bodyPr/>
          <a:lstStyle/>
          <a:p>
            <a:fld id="{ECB73104-7A03-9745-9E8F-D9BF2DA92E49}" type="slidenum">
              <a:rPr lang="en-US" smtClean="0"/>
              <a:t>‹#›</a:t>
            </a:fld>
            <a:endParaRPr lang="en-US" dirty="0"/>
          </a:p>
        </p:txBody>
      </p:sp>
    </p:spTree>
    <p:extLst>
      <p:ext uri="{BB962C8B-B14F-4D97-AF65-F5344CB8AC3E}">
        <p14:creationId xmlns:p14="http://schemas.microsoft.com/office/powerpoint/2010/main" val="1298537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2DAA0-68AE-0847-980A-732C5F21CB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02675E-8EAA-D440-BC31-94113F04E8D1}"/>
              </a:ext>
            </a:extLst>
          </p:cNvPr>
          <p:cNvSpPr>
            <a:spLocks noGrp="1"/>
          </p:cNvSpPr>
          <p:nvPr>
            <p:ph type="dt" sz="half" idx="10"/>
          </p:nvPr>
        </p:nvSpPr>
        <p:spPr/>
        <p:txBody>
          <a:bodyPr/>
          <a:lstStyle/>
          <a:p>
            <a:fld id="{0FAB6B49-B434-E04B-8B19-9D0B03FF27E8}" type="datetimeFigureOut">
              <a:rPr lang="en-US" smtClean="0"/>
              <a:t>3/4/21</a:t>
            </a:fld>
            <a:endParaRPr lang="en-US" dirty="0"/>
          </a:p>
        </p:txBody>
      </p:sp>
      <p:sp>
        <p:nvSpPr>
          <p:cNvPr id="4" name="Footer Placeholder 3">
            <a:extLst>
              <a:ext uri="{FF2B5EF4-FFF2-40B4-BE49-F238E27FC236}">
                <a16:creationId xmlns:a16="http://schemas.microsoft.com/office/drawing/2014/main" id="{8EC25333-39D9-2642-82C0-DEB76227155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D7F030C-F420-BC45-A046-6EAD63EF6589}"/>
              </a:ext>
            </a:extLst>
          </p:cNvPr>
          <p:cNvSpPr>
            <a:spLocks noGrp="1"/>
          </p:cNvSpPr>
          <p:nvPr>
            <p:ph type="sldNum" sz="quarter" idx="12"/>
          </p:nvPr>
        </p:nvSpPr>
        <p:spPr/>
        <p:txBody>
          <a:bodyPr/>
          <a:lstStyle/>
          <a:p>
            <a:fld id="{ECB73104-7A03-9745-9E8F-D9BF2DA92E49}" type="slidenum">
              <a:rPr lang="en-US" smtClean="0"/>
              <a:t>‹#›</a:t>
            </a:fld>
            <a:endParaRPr lang="en-US" dirty="0"/>
          </a:p>
        </p:txBody>
      </p:sp>
    </p:spTree>
    <p:extLst>
      <p:ext uri="{BB962C8B-B14F-4D97-AF65-F5344CB8AC3E}">
        <p14:creationId xmlns:p14="http://schemas.microsoft.com/office/powerpoint/2010/main" val="869038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260347-FBD4-8D4D-B3AB-655A58024FE6}"/>
              </a:ext>
            </a:extLst>
          </p:cNvPr>
          <p:cNvSpPr>
            <a:spLocks noGrp="1"/>
          </p:cNvSpPr>
          <p:nvPr>
            <p:ph type="dt" sz="half" idx="10"/>
          </p:nvPr>
        </p:nvSpPr>
        <p:spPr/>
        <p:txBody>
          <a:bodyPr/>
          <a:lstStyle/>
          <a:p>
            <a:fld id="{0FAB6B49-B434-E04B-8B19-9D0B03FF27E8}" type="datetimeFigureOut">
              <a:rPr lang="en-US" smtClean="0"/>
              <a:t>3/4/21</a:t>
            </a:fld>
            <a:endParaRPr lang="en-US" dirty="0"/>
          </a:p>
        </p:txBody>
      </p:sp>
      <p:sp>
        <p:nvSpPr>
          <p:cNvPr id="3" name="Footer Placeholder 2">
            <a:extLst>
              <a:ext uri="{FF2B5EF4-FFF2-40B4-BE49-F238E27FC236}">
                <a16:creationId xmlns:a16="http://schemas.microsoft.com/office/drawing/2014/main" id="{0A9C617E-44D8-DC4C-81BA-B19F8FF9E7E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18F573B-FCDF-5E4C-8FFC-9E0D7C46C574}"/>
              </a:ext>
            </a:extLst>
          </p:cNvPr>
          <p:cNvSpPr>
            <a:spLocks noGrp="1"/>
          </p:cNvSpPr>
          <p:nvPr>
            <p:ph type="sldNum" sz="quarter" idx="12"/>
          </p:nvPr>
        </p:nvSpPr>
        <p:spPr/>
        <p:txBody>
          <a:bodyPr/>
          <a:lstStyle/>
          <a:p>
            <a:fld id="{ECB73104-7A03-9745-9E8F-D9BF2DA92E49}" type="slidenum">
              <a:rPr lang="en-US" smtClean="0"/>
              <a:t>‹#›</a:t>
            </a:fld>
            <a:endParaRPr lang="en-US" dirty="0"/>
          </a:p>
        </p:txBody>
      </p:sp>
    </p:spTree>
    <p:extLst>
      <p:ext uri="{BB962C8B-B14F-4D97-AF65-F5344CB8AC3E}">
        <p14:creationId xmlns:p14="http://schemas.microsoft.com/office/powerpoint/2010/main" val="819218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1E1A3-E4CC-9E47-B6DB-0FA247360A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DF34A5-1A29-5E45-A505-73041AFBEF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BB48B9-E6D8-C344-BC1F-493BF8D39A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27E3D6-8337-0E4D-85F1-9F9F655A5DDF}"/>
              </a:ext>
            </a:extLst>
          </p:cNvPr>
          <p:cNvSpPr>
            <a:spLocks noGrp="1"/>
          </p:cNvSpPr>
          <p:nvPr>
            <p:ph type="dt" sz="half" idx="10"/>
          </p:nvPr>
        </p:nvSpPr>
        <p:spPr/>
        <p:txBody>
          <a:bodyPr/>
          <a:lstStyle/>
          <a:p>
            <a:fld id="{0FAB6B49-B434-E04B-8B19-9D0B03FF27E8}" type="datetimeFigureOut">
              <a:rPr lang="en-US" smtClean="0"/>
              <a:t>3/4/21</a:t>
            </a:fld>
            <a:endParaRPr lang="en-US" dirty="0"/>
          </a:p>
        </p:txBody>
      </p:sp>
      <p:sp>
        <p:nvSpPr>
          <p:cNvPr id="6" name="Footer Placeholder 5">
            <a:extLst>
              <a:ext uri="{FF2B5EF4-FFF2-40B4-BE49-F238E27FC236}">
                <a16:creationId xmlns:a16="http://schemas.microsoft.com/office/drawing/2014/main" id="{D2B58E00-9260-7645-A047-DCF50B12531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7C4EAA7-BB9B-4A4A-84F5-D07247B8E08F}"/>
              </a:ext>
            </a:extLst>
          </p:cNvPr>
          <p:cNvSpPr>
            <a:spLocks noGrp="1"/>
          </p:cNvSpPr>
          <p:nvPr>
            <p:ph type="sldNum" sz="quarter" idx="12"/>
          </p:nvPr>
        </p:nvSpPr>
        <p:spPr/>
        <p:txBody>
          <a:bodyPr/>
          <a:lstStyle/>
          <a:p>
            <a:fld id="{ECB73104-7A03-9745-9E8F-D9BF2DA92E49}" type="slidenum">
              <a:rPr lang="en-US" smtClean="0"/>
              <a:t>‹#›</a:t>
            </a:fld>
            <a:endParaRPr lang="en-US" dirty="0"/>
          </a:p>
        </p:txBody>
      </p:sp>
    </p:spTree>
    <p:extLst>
      <p:ext uri="{BB962C8B-B14F-4D97-AF65-F5344CB8AC3E}">
        <p14:creationId xmlns:p14="http://schemas.microsoft.com/office/powerpoint/2010/main" val="1302591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DC1B5-A3B1-514D-AF1B-FD4290CD90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446896-FF52-384A-86BA-ED93A48755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2C62D3B-CF95-B042-BB2B-5BB890BCD3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333B1B-80A2-134D-9C55-189395376233}"/>
              </a:ext>
            </a:extLst>
          </p:cNvPr>
          <p:cNvSpPr>
            <a:spLocks noGrp="1"/>
          </p:cNvSpPr>
          <p:nvPr>
            <p:ph type="dt" sz="half" idx="10"/>
          </p:nvPr>
        </p:nvSpPr>
        <p:spPr/>
        <p:txBody>
          <a:bodyPr/>
          <a:lstStyle/>
          <a:p>
            <a:fld id="{0FAB6B49-B434-E04B-8B19-9D0B03FF27E8}" type="datetimeFigureOut">
              <a:rPr lang="en-US" smtClean="0"/>
              <a:t>3/4/21</a:t>
            </a:fld>
            <a:endParaRPr lang="en-US" dirty="0"/>
          </a:p>
        </p:txBody>
      </p:sp>
      <p:sp>
        <p:nvSpPr>
          <p:cNvPr id="6" name="Footer Placeholder 5">
            <a:extLst>
              <a:ext uri="{FF2B5EF4-FFF2-40B4-BE49-F238E27FC236}">
                <a16:creationId xmlns:a16="http://schemas.microsoft.com/office/drawing/2014/main" id="{9DDEDE9A-2733-944F-B916-EB21A256D0B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F0D3D4D-AD01-0A43-A8C0-43B243D1B043}"/>
              </a:ext>
            </a:extLst>
          </p:cNvPr>
          <p:cNvSpPr>
            <a:spLocks noGrp="1"/>
          </p:cNvSpPr>
          <p:nvPr>
            <p:ph type="sldNum" sz="quarter" idx="12"/>
          </p:nvPr>
        </p:nvSpPr>
        <p:spPr/>
        <p:txBody>
          <a:bodyPr/>
          <a:lstStyle/>
          <a:p>
            <a:fld id="{ECB73104-7A03-9745-9E8F-D9BF2DA92E49}" type="slidenum">
              <a:rPr lang="en-US" smtClean="0"/>
              <a:t>‹#›</a:t>
            </a:fld>
            <a:endParaRPr lang="en-US" dirty="0"/>
          </a:p>
        </p:txBody>
      </p:sp>
    </p:spTree>
    <p:extLst>
      <p:ext uri="{BB962C8B-B14F-4D97-AF65-F5344CB8AC3E}">
        <p14:creationId xmlns:p14="http://schemas.microsoft.com/office/powerpoint/2010/main" val="3495871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C5E649-5093-7A4E-82DD-41CB376070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A0197A4-E433-BF48-825A-751CB3D9CF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B4FAAC-9B48-C940-AA96-BC381C0A55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AB6B49-B434-E04B-8B19-9D0B03FF27E8}" type="datetimeFigureOut">
              <a:rPr lang="en-US" smtClean="0"/>
              <a:t>3/4/21</a:t>
            </a:fld>
            <a:endParaRPr lang="en-US" dirty="0"/>
          </a:p>
        </p:txBody>
      </p:sp>
      <p:sp>
        <p:nvSpPr>
          <p:cNvPr id="5" name="Footer Placeholder 4">
            <a:extLst>
              <a:ext uri="{FF2B5EF4-FFF2-40B4-BE49-F238E27FC236}">
                <a16:creationId xmlns:a16="http://schemas.microsoft.com/office/drawing/2014/main" id="{2E53570C-5C1F-994B-A5F9-88754B034D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36C61F82-D814-8E4D-918A-8E4619457F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B73104-7A03-9745-9E8F-D9BF2DA92E49}" type="slidenum">
              <a:rPr lang="en-US" smtClean="0"/>
              <a:t>‹#›</a:t>
            </a:fld>
            <a:endParaRPr lang="en-US" dirty="0"/>
          </a:p>
        </p:txBody>
      </p:sp>
    </p:spTree>
    <p:extLst>
      <p:ext uri="{BB962C8B-B14F-4D97-AF65-F5344CB8AC3E}">
        <p14:creationId xmlns:p14="http://schemas.microsoft.com/office/powerpoint/2010/main" val="713372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3.xml.rels><?xml version="1.0" encoding="UTF-8" standalone="yes"?>
<Relationships xmlns="http://schemas.openxmlformats.org/package/2006/relationships"><Relationship Id="rId8" Type="http://schemas.openxmlformats.org/officeDocument/2006/relationships/hyperlink" Target="http://en.wikipedia.org/wiki/Rational_Unified_Process" TargetMode="External"/><Relationship Id="rId3" Type="http://schemas.openxmlformats.org/officeDocument/2006/relationships/notesSlide" Target="../notesSlides/notesSlide8.xml"/><Relationship Id="rId7" Type="http://schemas.openxmlformats.org/officeDocument/2006/relationships/hyperlink" Target="https://en.wikipedia.org/wiki/DOD-STD-2167A" TargetMode="External"/><Relationship Id="rId12" Type="http://schemas.openxmlformats.org/officeDocument/2006/relationships/hyperlink" Target="http://www.scaledagileframework.com/roadmap/" TargetMode="Externa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hyperlink" Target="https://en.wikipedia.org/wiki/Agile_software_development" TargetMode="External"/><Relationship Id="rId11" Type="http://schemas.openxmlformats.org/officeDocument/2006/relationships/hyperlink" Target="https://en.wikipedia.org/wiki/Kanban_(development)" TargetMode="External"/><Relationship Id="rId5" Type="http://schemas.openxmlformats.org/officeDocument/2006/relationships/hyperlink" Target="https://en.wikipedia.org/wiki/Iterative_and_incremental_development" TargetMode="External"/><Relationship Id="rId10" Type="http://schemas.openxmlformats.org/officeDocument/2006/relationships/hyperlink" Target="http://en.wikipedia.org/wiki/Scrum_(development)" TargetMode="External"/><Relationship Id="rId4" Type="http://schemas.openxmlformats.org/officeDocument/2006/relationships/hyperlink" Target="https://en.wikipedia.org/wiki/Waterfall_model" TargetMode="External"/><Relationship Id="rId9" Type="http://schemas.openxmlformats.org/officeDocument/2006/relationships/hyperlink" Target="http://en.wikipedia.org/wiki/Open_Unified_Process"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junit.org/"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1AB7F5B-4495-498D-9228-FE0FCE273C43}"/>
              </a:ext>
            </a:extLst>
          </p:cNvPr>
          <p:cNvSpPr>
            <a:spLocks noGrp="1"/>
          </p:cNvSpPr>
          <p:nvPr>
            <p:ph type="title"/>
          </p:nvPr>
        </p:nvSpPr>
        <p:spPr>
          <a:xfrm>
            <a:off x="736525" y="674261"/>
            <a:ext cx="7829005" cy="757272"/>
          </a:xfrm>
        </p:spPr>
        <p:txBody>
          <a:bodyPr>
            <a:normAutofit/>
          </a:bodyPr>
          <a:lstStyle/>
          <a:p>
            <a:r>
              <a:rPr lang="en-US" sz="3600" dirty="0"/>
              <a:t>Class Session Check List</a:t>
            </a:r>
            <a:endParaRPr lang="en-US" sz="3600" b="1" i="1" u="sng" dirty="0"/>
          </a:p>
        </p:txBody>
      </p:sp>
      <p:sp>
        <p:nvSpPr>
          <p:cNvPr id="5" name="Content Placeholder 2">
            <a:extLst>
              <a:ext uri="{FF2B5EF4-FFF2-40B4-BE49-F238E27FC236}">
                <a16:creationId xmlns:a16="http://schemas.microsoft.com/office/drawing/2014/main" id="{A3AEDF17-A7EB-42B8-A3CF-77C0E99B49FB}"/>
              </a:ext>
            </a:extLst>
          </p:cNvPr>
          <p:cNvSpPr>
            <a:spLocks noGrp="1"/>
          </p:cNvSpPr>
          <p:nvPr>
            <p:ph idx="1"/>
          </p:nvPr>
        </p:nvSpPr>
        <p:spPr>
          <a:xfrm>
            <a:off x="736525" y="1601733"/>
            <a:ext cx="10718950" cy="4759975"/>
          </a:xfrm>
        </p:spPr>
        <p:txBody>
          <a:bodyPr vert="horz" lIns="91440" tIns="45720" rIns="91440" bIns="45720" rtlCol="0" anchor="t">
            <a:noAutofit/>
          </a:bodyPr>
          <a:lstStyle/>
          <a:p>
            <a:pPr marL="0" indent="0">
              <a:spcBef>
                <a:spcPts val="0"/>
              </a:spcBef>
              <a:buNone/>
            </a:pPr>
            <a:r>
              <a:rPr lang="en-US" sz="2000" u="sng" dirty="0"/>
              <a:t>Everyone:</a:t>
            </a:r>
          </a:p>
          <a:p>
            <a:pPr>
              <a:spcBef>
                <a:spcPts val="600"/>
              </a:spcBef>
              <a:buFont typeface="Wingdings" pitchFamily="2" charset="2"/>
              <a:buChar char="§"/>
            </a:pPr>
            <a:r>
              <a:rPr lang="en-US" sz="2000" dirty="0"/>
              <a:t>Sign into our Zoom meeting through our integrated Blackboard/Zoom link </a:t>
            </a:r>
          </a:p>
          <a:p>
            <a:pPr>
              <a:spcBef>
                <a:spcPts val="600"/>
              </a:spcBef>
              <a:buFont typeface="Wingdings" pitchFamily="2" charset="2"/>
              <a:buChar char="§"/>
            </a:pPr>
            <a:r>
              <a:rPr lang="en-US" sz="2000" dirty="0"/>
              <a:t>Make sure that you can hear the conversation, see shared desktops, and view group chat topics</a:t>
            </a:r>
          </a:p>
          <a:p>
            <a:pPr>
              <a:spcBef>
                <a:spcPts val="600"/>
              </a:spcBef>
              <a:buFont typeface="Wingdings" pitchFamily="2" charset="2"/>
              <a:buChar char="§"/>
            </a:pPr>
            <a:r>
              <a:rPr lang="en-US" sz="2000" dirty="0"/>
              <a:t>You will need a headset with a microphone to be able to effectively listen and speak</a:t>
            </a:r>
          </a:p>
          <a:p>
            <a:pPr>
              <a:spcBef>
                <a:spcPts val="600"/>
              </a:spcBef>
              <a:buFont typeface="Wingdings" pitchFamily="2" charset="2"/>
              <a:buChar char="§"/>
            </a:pPr>
            <a:r>
              <a:rPr lang="en-US" sz="2000" dirty="0"/>
              <a:t>You will need to be able to share your computer screen</a:t>
            </a:r>
          </a:p>
          <a:p>
            <a:pPr>
              <a:spcBef>
                <a:spcPts val="600"/>
              </a:spcBef>
              <a:buFont typeface="Wingdings" pitchFamily="2" charset="2"/>
              <a:buChar char="§"/>
            </a:pPr>
            <a:r>
              <a:rPr lang="en-US" sz="2000" dirty="0"/>
              <a:t>Thank you if you choose to leave your camera on to help make our class more interactive</a:t>
            </a:r>
          </a:p>
          <a:p>
            <a:pPr marL="0" indent="0">
              <a:spcBef>
                <a:spcPts val="0"/>
              </a:spcBef>
              <a:buNone/>
            </a:pPr>
            <a:endParaRPr lang="en-US" sz="2000" dirty="0"/>
          </a:p>
          <a:p>
            <a:pPr marL="0" indent="0">
              <a:spcBef>
                <a:spcPts val="0"/>
              </a:spcBef>
              <a:buNone/>
            </a:pPr>
            <a:r>
              <a:rPr lang="en-US" sz="2000" u="sng" dirty="0"/>
              <a:t>In person participants also:</a:t>
            </a:r>
            <a:endParaRPr lang="en-US" sz="2000" dirty="0"/>
          </a:p>
          <a:p>
            <a:pPr>
              <a:spcBef>
                <a:spcPts val="600"/>
              </a:spcBef>
              <a:buFont typeface="Wingdings" pitchFamily="2" charset="2"/>
              <a:buChar char="§"/>
            </a:pPr>
            <a:r>
              <a:rPr lang="en-US" sz="2000" dirty="0"/>
              <a:t>Make sure that your microphone and speakers are muted/off so that we don’t get an echo</a:t>
            </a:r>
          </a:p>
          <a:p>
            <a:pPr>
              <a:spcBef>
                <a:spcPts val="600"/>
              </a:spcBef>
              <a:buFont typeface="Wingdings" pitchFamily="2" charset="2"/>
              <a:buChar char="§"/>
            </a:pPr>
            <a:r>
              <a:rPr lang="en-US" sz="2000" dirty="0"/>
              <a:t>Sit in a good spot near the classroom ceiling microphones if possible</a:t>
            </a:r>
            <a:endParaRPr lang="en-US" sz="2000" dirty="0">
              <a:cs typeface="Calibri"/>
            </a:endParaRPr>
          </a:p>
        </p:txBody>
      </p:sp>
      <p:pic>
        <p:nvPicPr>
          <p:cNvPr id="6" name="Content Placeholder 4">
            <a:extLst>
              <a:ext uri="{FF2B5EF4-FFF2-40B4-BE49-F238E27FC236}">
                <a16:creationId xmlns:a16="http://schemas.microsoft.com/office/drawing/2014/main" id="{99072103-9DA3-B44B-A344-193F81F141B5}"/>
              </a:ext>
            </a:extLst>
          </p:cNvPr>
          <p:cNvPicPr>
            <a:picLocks noChangeAspect="1"/>
          </p:cNvPicPr>
          <p:nvPr/>
        </p:nvPicPr>
        <p:blipFill>
          <a:blip r:embed="rId3"/>
          <a:stretch>
            <a:fillRect/>
          </a:stretch>
        </p:blipFill>
        <p:spPr>
          <a:xfrm>
            <a:off x="8942905" y="156030"/>
            <a:ext cx="2656367" cy="1366321"/>
          </a:xfrm>
          <a:prstGeom prst="rect">
            <a:avLst/>
          </a:prstGeom>
        </p:spPr>
      </p:pic>
    </p:spTree>
    <p:extLst>
      <p:ext uri="{BB962C8B-B14F-4D97-AF65-F5344CB8AC3E}">
        <p14:creationId xmlns:p14="http://schemas.microsoft.com/office/powerpoint/2010/main" val="791884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a:t>Models</a:t>
            </a:r>
            <a:endParaRPr lang="en-US" sz="3600" dirty="0"/>
          </a:p>
        </p:txBody>
      </p:sp>
      <p:pic>
        <p:nvPicPr>
          <p:cNvPr id="1026" name="Picture 2" descr="Related image">
            <a:extLst>
              <a:ext uri="{FF2B5EF4-FFF2-40B4-BE49-F238E27FC236}">
                <a16:creationId xmlns:a16="http://schemas.microsoft.com/office/drawing/2014/main" id="{2E4672DE-A420-A446-BDBE-26563AA948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1468" y="1382251"/>
            <a:ext cx="9549064" cy="4499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765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329" name="Content Placeholder 7" descr="GoldenTriangle2.pdf"/>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92667" y="963877"/>
            <a:ext cx="6092757" cy="4706654"/>
          </a:xfrm>
          <a:prstGeom prst="rect">
            <a:avLst/>
          </a:prstGeom>
        </p:spPr>
      </p:pic>
      <p:sp>
        <p:nvSpPr>
          <p:cNvPr id="5" name="Title 1">
            <a:extLst>
              <a:ext uri="{FF2B5EF4-FFF2-40B4-BE49-F238E27FC236}">
                <a16:creationId xmlns:a16="http://schemas.microsoft.com/office/drawing/2014/main" id="{EA6F46BC-AE3F-784F-9C93-17B4DFDD96D3}"/>
              </a:ext>
            </a:extLst>
          </p:cNvPr>
          <p:cNvSpPr txBox="1">
            <a:spLocks/>
          </p:cNvSpPr>
          <p:nvPr/>
        </p:nvSpPr>
        <p:spPr>
          <a:xfrm>
            <a:off x="473723" y="963877"/>
            <a:ext cx="3722573" cy="49302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dirty="0">
                <a:solidFill>
                  <a:schemeClr val="accent1"/>
                </a:solidFill>
              </a:rPr>
              <a:t>The </a:t>
            </a:r>
          </a:p>
          <a:p>
            <a:pPr algn="r"/>
            <a:r>
              <a:rPr lang="en-US" dirty="0">
                <a:solidFill>
                  <a:schemeClr val="accent1"/>
                </a:solidFill>
              </a:rPr>
              <a:t>Virtuous Triangle </a:t>
            </a:r>
          </a:p>
        </p:txBody>
      </p:sp>
      <p:sp>
        <p:nvSpPr>
          <p:cNvPr id="6" name="Rectangle 5">
            <a:extLst>
              <a:ext uri="{FF2B5EF4-FFF2-40B4-BE49-F238E27FC236}">
                <a16:creationId xmlns:a16="http://schemas.microsoft.com/office/drawing/2014/main" id="{1568F7F3-8165-8845-94F0-E7224098072E}"/>
              </a:ext>
            </a:extLst>
          </p:cNvPr>
          <p:cNvSpPr/>
          <p:nvPr/>
        </p:nvSpPr>
        <p:spPr>
          <a:xfrm>
            <a:off x="6315048" y="317546"/>
            <a:ext cx="3047993" cy="646331"/>
          </a:xfrm>
          <a:prstGeom prst="rect">
            <a:avLst/>
          </a:prstGeom>
        </p:spPr>
        <p:txBody>
          <a:bodyPr wrap="square">
            <a:spAutoFit/>
          </a:bodyPr>
          <a:lstStyle/>
          <a:p>
            <a:r>
              <a:rPr lang="en-US" u="sng" dirty="0"/>
              <a:t>Hosting Technology</a:t>
            </a:r>
            <a:r>
              <a:rPr lang="en-US" dirty="0"/>
              <a:t>: Cloud &amp; Software as a Service (SaaS)…</a:t>
            </a:r>
            <a:endParaRPr lang="en-US" b="1" dirty="0"/>
          </a:p>
        </p:txBody>
      </p:sp>
      <p:sp>
        <p:nvSpPr>
          <p:cNvPr id="7" name="Rectangle 6">
            <a:extLst>
              <a:ext uri="{FF2B5EF4-FFF2-40B4-BE49-F238E27FC236}">
                <a16:creationId xmlns:a16="http://schemas.microsoft.com/office/drawing/2014/main" id="{7BA0105A-E63C-C942-AC45-E7D5BF335CC9}"/>
              </a:ext>
            </a:extLst>
          </p:cNvPr>
          <p:cNvSpPr/>
          <p:nvPr/>
        </p:nvSpPr>
        <p:spPr>
          <a:xfrm rot="3044438">
            <a:off x="3511113" y="5237115"/>
            <a:ext cx="3151754" cy="1200329"/>
          </a:xfrm>
          <a:prstGeom prst="rect">
            <a:avLst/>
          </a:prstGeom>
        </p:spPr>
        <p:txBody>
          <a:bodyPr wrap="square">
            <a:spAutoFit/>
          </a:bodyPr>
          <a:lstStyle/>
          <a:p>
            <a:r>
              <a:rPr lang="en-US" u="sng" dirty="0"/>
              <a:t>Productivity Technology</a:t>
            </a:r>
            <a:r>
              <a:rPr lang="en-US" dirty="0"/>
              <a:t>: Configuration Management, Source Code Management, Automated Testing…</a:t>
            </a:r>
            <a:endParaRPr lang="en-US" b="1" dirty="0"/>
          </a:p>
        </p:txBody>
      </p:sp>
      <p:sp>
        <p:nvSpPr>
          <p:cNvPr id="8" name="Rectangle 7">
            <a:extLst>
              <a:ext uri="{FF2B5EF4-FFF2-40B4-BE49-F238E27FC236}">
                <a16:creationId xmlns:a16="http://schemas.microsoft.com/office/drawing/2014/main" id="{54DBCF59-8C97-6F47-BDBD-79ADF7A4DA67}"/>
              </a:ext>
            </a:extLst>
          </p:cNvPr>
          <p:cNvSpPr/>
          <p:nvPr/>
        </p:nvSpPr>
        <p:spPr>
          <a:xfrm rot="18320691">
            <a:off x="8942816" y="4664559"/>
            <a:ext cx="3780744" cy="923330"/>
          </a:xfrm>
          <a:prstGeom prst="rect">
            <a:avLst/>
          </a:prstGeom>
        </p:spPr>
        <p:txBody>
          <a:bodyPr wrap="square">
            <a:spAutoFit/>
          </a:bodyPr>
          <a:lstStyle/>
          <a:p>
            <a:r>
              <a:rPr lang="en-US" u="sng" dirty="0"/>
              <a:t>Process</a:t>
            </a:r>
            <a:r>
              <a:rPr lang="en-US" dirty="0"/>
              <a:t>: Agile, Requirements, Project Management, Prioritization, Portfolio Management, Metrics…</a:t>
            </a:r>
          </a:p>
        </p:txBody>
      </p:sp>
      <p:sp>
        <p:nvSpPr>
          <p:cNvPr id="9" name="Rectangle 8">
            <a:extLst>
              <a:ext uri="{FF2B5EF4-FFF2-40B4-BE49-F238E27FC236}">
                <a16:creationId xmlns:a16="http://schemas.microsoft.com/office/drawing/2014/main" id="{A4F62373-A087-8B48-993E-F58F53D066CF}"/>
              </a:ext>
            </a:extLst>
          </p:cNvPr>
          <p:cNvSpPr/>
          <p:nvPr/>
        </p:nvSpPr>
        <p:spPr>
          <a:xfrm>
            <a:off x="577031" y="516835"/>
            <a:ext cx="3047993" cy="923330"/>
          </a:xfrm>
          <a:prstGeom prst="rect">
            <a:avLst/>
          </a:prstGeom>
        </p:spPr>
        <p:txBody>
          <a:bodyPr wrap="square">
            <a:spAutoFit/>
          </a:bodyPr>
          <a:lstStyle/>
          <a:p>
            <a:r>
              <a:rPr lang="en-US" u="sng" dirty="0"/>
              <a:t>People</a:t>
            </a:r>
            <a:r>
              <a:rPr lang="en-US" dirty="0"/>
              <a:t>: Organizations,  Domain Knowledge, Customers, Business Process…</a:t>
            </a:r>
          </a:p>
        </p:txBody>
      </p:sp>
    </p:spTree>
    <p:extLst>
      <p:ext uri="{BB962C8B-B14F-4D97-AF65-F5344CB8AC3E}">
        <p14:creationId xmlns:p14="http://schemas.microsoft.com/office/powerpoint/2010/main" val="1830114464"/>
      </p:ext>
    </p:extLst>
  </p:cSld>
  <p:clrMapOvr>
    <a:masterClrMapping/>
  </p:clrMapOvr>
  <mc:AlternateContent xmlns:mc="http://schemas.openxmlformats.org/markup-compatibility/2006" xmlns:p14="http://schemas.microsoft.com/office/powerpoint/2010/main">
    <mc:Choice Requires="p14">
      <p:transition spd="slow" p14:dur="2000" advTm="190463"/>
    </mc:Choice>
    <mc:Fallback xmlns="">
      <p:transition spd="slow" advTm="1904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84014-FD4F-6C47-8CD5-8DD7EFD14571}"/>
              </a:ext>
            </a:extLst>
          </p:cNvPr>
          <p:cNvSpPr>
            <a:spLocks noGrp="1"/>
          </p:cNvSpPr>
          <p:nvPr>
            <p:ph type="title"/>
          </p:nvPr>
        </p:nvSpPr>
        <p:spPr/>
        <p:txBody>
          <a:bodyPr>
            <a:normAutofit/>
          </a:bodyPr>
          <a:lstStyle/>
          <a:p>
            <a:r>
              <a:rPr lang="en-US" sz="3600" dirty="0"/>
              <a:t>The </a:t>
            </a:r>
            <a:r>
              <a:rPr lang="en-US" sz="3600" b="1" dirty="0"/>
              <a:t>Righteous</a:t>
            </a:r>
            <a:r>
              <a:rPr lang="en-US" sz="3600" dirty="0"/>
              <a:t> Triangle of Software Development</a:t>
            </a:r>
          </a:p>
        </p:txBody>
      </p:sp>
      <p:sp>
        <p:nvSpPr>
          <p:cNvPr id="5" name="Right Triangle 4">
            <a:extLst>
              <a:ext uri="{FF2B5EF4-FFF2-40B4-BE49-F238E27FC236}">
                <a16:creationId xmlns:a16="http://schemas.microsoft.com/office/drawing/2014/main" id="{D4480575-BA4E-FE47-9265-2138A88FE490}"/>
              </a:ext>
            </a:extLst>
          </p:cNvPr>
          <p:cNvSpPr/>
          <p:nvPr/>
        </p:nvSpPr>
        <p:spPr>
          <a:xfrm>
            <a:off x="2392326" y="1871329"/>
            <a:ext cx="7416209" cy="3588489"/>
          </a:xfrm>
          <a:prstGeom prst="rtTriangle">
            <a:avLst/>
          </a:prstGeom>
          <a:no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2E49790-FF97-B34D-9A78-48CE4EA98779}"/>
              </a:ext>
            </a:extLst>
          </p:cNvPr>
          <p:cNvSpPr txBox="1"/>
          <p:nvPr/>
        </p:nvSpPr>
        <p:spPr>
          <a:xfrm>
            <a:off x="5773479" y="2875002"/>
            <a:ext cx="2721935" cy="369332"/>
          </a:xfrm>
          <a:prstGeom prst="rect">
            <a:avLst/>
          </a:prstGeom>
          <a:noFill/>
        </p:spPr>
        <p:txBody>
          <a:bodyPr wrap="square" rtlCol="0">
            <a:spAutoFit/>
          </a:bodyPr>
          <a:lstStyle/>
          <a:p>
            <a:r>
              <a:rPr lang="en-US" b="1" dirty="0"/>
              <a:t>People</a:t>
            </a:r>
            <a:r>
              <a:rPr lang="en-US" dirty="0"/>
              <a:t> &amp; Organizations</a:t>
            </a:r>
          </a:p>
        </p:txBody>
      </p:sp>
      <p:sp>
        <p:nvSpPr>
          <p:cNvPr id="7" name="TextBox 6">
            <a:extLst>
              <a:ext uri="{FF2B5EF4-FFF2-40B4-BE49-F238E27FC236}">
                <a16:creationId xmlns:a16="http://schemas.microsoft.com/office/drawing/2014/main" id="{54F65038-2E83-FB4C-B978-8952D50D98FC}"/>
              </a:ext>
            </a:extLst>
          </p:cNvPr>
          <p:cNvSpPr txBox="1"/>
          <p:nvPr/>
        </p:nvSpPr>
        <p:spPr>
          <a:xfrm>
            <a:off x="4735032" y="5704368"/>
            <a:ext cx="2721935" cy="369332"/>
          </a:xfrm>
          <a:prstGeom prst="rect">
            <a:avLst/>
          </a:prstGeom>
          <a:noFill/>
        </p:spPr>
        <p:txBody>
          <a:bodyPr wrap="square" rtlCol="0">
            <a:spAutoFit/>
          </a:bodyPr>
          <a:lstStyle/>
          <a:p>
            <a:r>
              <a:rPr lang="en-US" b="1" dirty="0"/>
              <a:t>Process</a:t>
            </a:r>
            <a:r>
              <a:rPr lang="en-US" dirty="0"/>
              <a:t> &amp; Roles</a:t>
            </a:r>
          </a:p>
        </p:txBody>
      </p:sp>
      <p:sp>
        <p:nvSpPr>
          <p:cNvPr id="8" name="TextBox 7">
            <a:extLst>
              <a:ext uri="{FF2B5EF4-FFF2-40B4-BE49-F238E27FC236}">
                <a16:creationId xmlns:a16="http://schemas.microsoft.com/office/drawing/2014/main" id="{8B5CA776-A117-CD4C-863D-70938182ECC8}"/>
              </a:ext>
            </a:extLst>
          </p:cNvPr>
          <p:cNvSpPr txBox="1"/>
          <p:nvPr/>
        </p:nvSpPr>
        <p:spPr>
          <a:xfrm>
            <a:off x="241004" y="3480907"/>
            <a:ext cx="2721935" cy="369332"/>
          </a:xfrm>
          <a:prstGeom prst="rect">
            <a:avLst/>
          </a:prstGeom>
          <a:noFill/>
        </p:spPr>
        <p:txBody>
          <a:bodyPr wrap="square" rtlCol="0">
            <a:spAutoFit/>
          </a:bodyPr>
          <a:lstStyle/>
          <a:p>
            <a:r>
              <a:rPr lang="en-US" b="1" dirty="0"/>
              <a:t>Technology</a:t>
            </a:r>
            <a:r>
              <a:rPr lang="en-US" dirty="0"/>
              <a:t> &amp; Tools</a:t>
            </a:r>
          </a:p>
        </p:txBody>
      </p:sp>
      <p:sp>
        <p:nvSpPr>
          <p:cNvPr id="23" name="Circular Arrow 22">
            <a:extLst>
              <a:ext uri="{FF2B5EF4-FFF2-40B4-BE49-F238E27FC236}">
                <a16:creationId xmlns:a16="http://schemas.microsoft.com/office/drawing/2014/main" id="{63903416-7BE2-2742-B494-508C336F8098}"/>
              </a:ext>
            </a:extLst>
          </p:cNvPr>
          <p:cNvSpPr/>
          <p:nvPr/>
        </p:nvSpPr>
        <p:spPr>
          <a:xfrm rot="5400000">
            <a:off x="4447067" y="3627162"/>
            <a:ext cx="1238693" cy="1414130"/>
          </a:xfrm>
          <a:prstGeom prst="circularArrow">
            <a:avLst/>
          </a:prstGeom>
          <a:solidFill>
            <a:schemeClr val="accent6">
              <a:lumMod val="75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Circular Arrow 23">
            <a:extLst>
              <a:ext uri="{FF2B5EF4-FFF2-40B4-BE49-F238E27FC236}">
                <a16:creationId xmlns:a16="http://schemas.microsoft.com/office/drawing/2014/main" id="{238ADF2E-D3C4-6245-9E78-5AA5E5078D35}"/>
              </a:ext>
            </a:extLst>
          </p:cNvPr>
          <p:cNvSpPr/>
          <p:nvPr/>
        </p:nvSpPr>
        <p:spPr>
          <a:xfrm rot="16200000">
            <a:off x="4259227" y="3662861"/>
            <a:ext cx="1238693" cy="1414130"/>
          </a:xfrm>
          <a:prstGeom prst="circularArrow">
            <a:avLst/>
          </a:prstGeom>
          <a:solidFill>
            <a:schemeClr val="accent6">
              <a:lumMod val="75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Oval 10">
            <a:extLst>
              <a:ext uri="{FF2B5EF4-FFF2-40B4-BE49-F238E27FC236}">
                <a16:creationId xmlns:a16="http://schemas.microsoft.com/office/drawing/2014/main" id="{2F6CD40F-436D-0348-AE05-BAD1DF80C954}"/>
              </a:ext>
            </a:extLst>
          </p:cNvPr>
          <p:cNvSpPr/>
          <p:nvPr/>
        </p:nvSpPr>
        <p:spPr>
          <a:xfrm>
            <a:off x="4370183" y="5495517"/>
            <a:ext cx="2430912" cy="787296"/>
          </a:xfrm>
          <a:prstGeom prst="ellipse">
            <a:avLst/>
          </a:prstGeom>
          <a:solidFill>
            <a:schemeClr val="tx1">
              <a:alpha val="0"/>
            </a:schemeClr>
          </a:solidFill>
          <a:ln w="3810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3342C00-4232-0B44-B7D7-FB52252B95DA}"/>
              </a:ext>
            </a:extLst>
          </p:cNvPr>
          <p:cNvSpPr/>
          <p:nvPr/>
        </p:nvSpPr>
        <p:spPr>
          <a:xfrm>
            <a:off x="-38586" y="3271925"/>
            <a:ext cx="2430912" cy="787296"/>
          </a:xfrm>
          <a:prstGeom prst="ellipse">
            <a:avLst/>
          </a:prstGeom>
          <a:solidFill>
            <a:schemeClr val="tx1">
              <a:alpha val="0"/>
            </a:schemeClr>
          </a:solidFill>
          <a:ln w="3810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583389714"/>
      </p:ext>
    </p:extLst>
  </p:cSld>
  <p:clrMapOvr>
    <a:masterClrMapping/>
  </p:clrMapOvr>
  <mc:AlternateContent xmlns:mc="http://schemas.openxmlformats.org/markup-compatibility/2006" xmlns:p14="http://schemas.microsoft.com/office/powerpoint/2010/main">
    <mc:Choice Requires="p14">
      <p:transition spd="slow" p14:dur="2000" advTm="129005"/>
    </mc:Choice>
    <mc:Fallback xmlns="">
      <p:transition spd="slow" advTm="12900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221" y="443731"/>
            <a:ext cx="7886700" cy="519299"/>
          </a:xfrm>
        </p:spPr>
        <p:txBody>
          <a:bodyPr anchor="ctr">
            <a:normAutofit/>
          </a:bodyPr>
          <a:lstStyle/>
          <a:p>
            <a:r>
              <a:rPr lang="en-US" sz="2400" dirty="0">
                <a:hlinkClick r:id="rId4"/>
              </a:rPr>
              <a:t>Waterfall</a:t>
            </a:r>
            <a:r>
              <a:rPr lang="en-US" sz="2400" dirty="0"/>
              <a:t> vs </a:t>
            </a:r>
            <a:r>
              <a:rPr lang="en-US" sz="2400" dirty="0">
                <a:hlinkClick r:id="rId5"/>
              </a:rPr>
              <a:t>Iterative</a:t>
            </a:r>
            <a:r>
              <a:rPr lang="en-US" sz="2400" dirty="0"/>
              <a:t> vs </a:t>
            </a:r>
            <a:r>
              <a:rPr lang="en-US" sz="2400" dirty="0">
                <a:hlinkClick r:id="rId6"/>
              </a:rPr>
              <a:t>Agile</a:t>
            </a:r>
            <a:r>
              <a:rPr lang="en-US" sz="2400" dirty="0"/>
              <a:t> Requirements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89246717"/>
              </p:ext>
            </p:extLst>
          </p:nvPr>
        </p:nvGraphicFramePr>
        <p:xfrm>
          <a:off x="567042" y="963030"/>
          <a:ext cx="11135738" cy="5451239"/>
        </p:xfrm>
        <a:graphic>
          <a:graphicData uri="http://schemas.openxmlformats.org/drawingml/2006/table">
            <a:tbl>
              <a:tblPr firstRow="1" bandRow="1">
                <a:tableStyleId>{5C22544A-7EE6-4342-B048-85BDC9FD1C3A}</a:tableStyleId>
              </a:tblPr>
              <a:tblGrid>
                <a:gridCol w="1438345">
                  <a:extLst>
                    <a:ext uri="{9D8B030D-6E8A-4147-A177-3AD203B41FA5}">
                      <a16:colId xmlns:a16="http://schemas.microsoft.com/office/drawing/2014/main" val="20000"/>
                    </a:ext>
                  </a:extLst>
                </a:gridCol>
                <a:gridCol w="3224423">
                  <a:extLst>
                    <a:ext uri="{9D8B030D-6E8A-4147-A177-3AD203B41FA5}">
                      <a16:colId xmlns:a16="http://schemas.microsoft.com/office/drawing/2014/main" val="20001"/>
                    </a:ext>
                  </a:extLst>
                </a:gridCol>
                <a:gridCol w="3244387">
                  <a:extLst>
                    <a:ext uri="{9D8B030D-6E8A-4147-A177-3AD203B41FA5}">
                      <a16:colId xmlns:a16="http://schemas.microsoft.com/office/drawing/2014/main" val="20002"/>
                    </a:ext>
                  </a:extLst>
                </a:gridCol>
                <a:gridCol w="3228583">
                  <a:extLst>
                    <a:ext uri="{9D8B030D-6E8A-4147-A177-3AD203B41FA5}">
                      <a16:colId xmlns:a16="http://schemas.microsoft.com/office/drawing/2014/main" val="20003"/>
                    </a:ext>
                  </a:extLst>
                </a:gridCol>
              </a:tblGrid>
              <a:tr h="348403">
                <a:tc>
                  <a:txBody>
                    <a:bodyPr/>
                    <a:lstStyle/>
                    <a:p>
                      <a:pPr algn="ctr"/>
                      <a:endParaRPr lang="en-US" sz="1000" dirty="0"/>
                    </a:p>
                  </a:txBody>
                  <a:tcPr marL="68580" marR="68580" marT="34290" marB="34290"/>
                </a:tc>
                <a:tc>
                  <a:txBody>
                    <a:bodyPr/>
                    <a:lstStyle/>
                    <a:p>
                      <a:pPr algn="ctr"/>
                      <a:r>
                        <a:rPr lang="en-US" sz="1600" dirty="0"/>
                        <a:t>Waterfall</a:t>
                      </a:r>
                    </a:p>
                  </a:txBody>
                  <a:tcPr marL="68580" marR="68580" marT="34290" marB="34290"/>
                </a:tc>
                <a:tc>
                  <a:txBody>
                    <a:bodyPr/>
                    <a:lstStyle/>
                    <a:p>
                      <a:pPr algn="ctr"/>
                      <a:r>
                        <a:rPr lang="en-US" sz="1600" dirty="0"/>
                        <a:t>Iterative</a:t>
                      </a:r>
                    </a:p>
                  </a:txBody>
                  <a:tcPr marL="68580" marR="68580" marT="34290" marB="34290"/>
                </a:tc>
                <a:tc>
                  <a:txBody>
                    <a:bodyPr/>
                    <a:lstStyle/>
                    <a:p>
                      <a:pPr algn="ctr"/>
                      <a:r>
                        <a:rPr lang="en-US" sz="1600" dirty="0"/>
                        <a:t>Agile</a:t>
                      </a:r>
                    </a:p>
                  </a:txBody>
                  <a:tcPr marL="68580" marR="68580" marT="34290" marB="34290"/>
                </a:tc>
                <a:extLst>
                  <a:ext uri="{0D108BD9-81ED-4DB2-BD59-A6C34878D82A}">
                    <a16:rowId xmlns:a16="http://schemas.microsoft.com/office/drawing/2014/main" val="10000"/>
                  </a:ext>
                </a:extLst>
              </a:tr>
              <a:tr h="773169">
                <a:tc>
                  <a:txBody>
                    <a:bodyPr/>
                    <a:lstStyle/>
                    <a:p>
                      <a:r>
                        <a:rPr lang="en-US" sz="1200" dirty="0">
                          <a:latin typeface="+mn-lt"/>
                        </a:rPr>
                        <a:t>References</a:t>
                      </a:r>
                    </a:p>
                  </a:txBody>
                  <a:tcPr marL="68580" marR="68580" marT="34290" marB="34290"/>
                </a:tc>
                <a:tc>
                  <a:txBody>
                    <a:bodyPr/>
                    <a:lstStyle/>
                    <a:p>
                      <a:r>
                        <a:rPr lang="en-US" sz="1200" kern="1200" dirty="0">
                          <a:solidFill>
                            <a:schemeClr val="dk1"/>
                          </a:solidFill>
                          <a:effectLst/>
                          <a:latin typeface="+mn-lt"/>
                          <a:ea typeface="+mn-ea"/>
                          <a:cs typeface="+mn-cs"/>
                        </a:rPr>
                        <a:t>United States Department of Defense: </a:t>
                      </a:r>
                      <a:r>
                        <a:rPr lang="en-US" sz="1200" u="sng" kern="1200" dirty="0">
                          <a:solidFill>
                            <a:schemeClr val="dk1"/>
                          </a:solidFill>
                          <a:effectLst/>
                          <a:latin typeface="+mn-lt"/>
                          <a:ea typeface="+mn-ea"/>
                          <a:cs typeface="+mn-cs"/>
                          <a:hlinkClick r:id="rId7"/>
                        </a:rPr>
                        <a:t>DOD-STD-2167A</a:t>
                      </a:r>
                      <a:r>
                        <a:rPr lang="en-US" sz="1200" kern="1200" dirty="0">
                          <a:solidFill>
                            <a:schemeClr val="dk1"/>
                          </a:solidFill>
                          <a:effectLst/>
                          <a:latin typeface="+mn-lt"/>
                          <a:ea typeface="+mn-ea"/>
                          <a:cs typeface="+mn-cs"/>
                        </a:rPr>
                        <a:t> (1985)</a:t>
                      </a:r>
                      <a:endParaRPr lang="en-US" sz="1200" dirty="0">
                        <a:latin typeface="+mn-lt"/>
                      </a:endParaRPr>
                    </a:p>
                  </a:txBody>
                  <a:tcPr marL="68580" marR="68580" marT="34290" marB="34290"/>
                </a:tc>
                <a:tc>
                  <a:txBody>
                    <a:bodyPr/>
                    <a:lstStyle/>
                    <a:p>
                      <a:r>
                        <a:rPr lang="en-US" sz="1200" u="sng" kern="1200" dirty="0">
                          <a:solidFill>
                            <a:schemeClr val="dk1"/>
                          </a:solidFill>
                          <a:effectLst/>
                          <a:latin typeface="+mn-lt"/>
                          <a:ea typeface="+mn-ea"/>
                          <a:cs typeface="+mn-cs"/>
                          <a:hlinkClick r:id="rId8" tooltip="Rational Unified Process"/>
                        </a:rPr>
                        <a:t>Rational Unified Process</a:t>
                      </a:r>
                      <a:r>
                        <a:rPr lang="en-US" sz="1200" kern="1200" dirty="0">
                          <a:solidFill>
                            <a:schemeClr val="dk1"/>
                          </a:solidFill>
                          <a:effectLst/>
                          <a:latin typeface="+mn-lt"/>
                          <a:ea typeface="+mn-ea"/>
                          <a:cs typeface="+mn-cs"/>
                        </a:rPr>
                        <a:t> (RUP) </a:t>
                      </a:r>
                    </a:p>
                    <a:p>
                      <a:r>
                        <a:rPr lang="en-US" sz="1200" u="sng" kern="1200" dirty="0">
                          <a:solidFill>
                            <a:schemeClr val="dk1"/>
                          </a:solidFill>
                          <a:effectLst/>
                          <a:latin typeface="+mn-lt"/>
                          <a:ea typeface="+mn-ea"/>
                          <a:cs typeface="+mn-cs"/>
                          <a:hlinkClick r:id="rId9" tooltip="Open Unified Process"/>
                        </a:rPr>
                        <a:t>Open Unified Process</a:t>
                      </a:r>
                      <a:r>
                        <a:rPr lang="en-US" sz="1200" kern="1200" dirty="0">
                          <a:solidFill>
                            <a:schemeClr val="dk1"/>
                          </a:solidFill>
                          <a:effectLst/>
                          <a:latin typeface="+mn-lt"/>
                          <a:ea typeface="+mn-ea"/>
                          <a:cs typeface="+mn-cs"/>
                        </a:rPr>
                        <a:t> </a:t>
                      </a:r>
                      <a:endParaRPr lang="en-US" sz="1200" dirty="0">
                        <a:latin typeface="+mn-lt"/>
                      </a:endParaRPr>
                    </a:p>
                  </a:txBody>
                  <a:tcPr marL="68580" marR="68580" marT="34290" marB="34290"/>
                </a:tc>
                <a:tc>
                  <a:txBody>
                    <a:bodyPr/>
                    <a:lstStyle/>
                    <a:p>
                      <a:r>
                        <a:rPr lang="en-US" sz="1200" u="sng" kern="1200" dirty="0">
                          <a:solidFill>
                            <a:schemeClr val="dk1"/>
                          </a:solidFill>
                          <a:effectLst/>
                          <a:latin typeface="+mn-lt"/>
                          <a:ea typeface="+mn-ea"/>
                          <a:cs typeface="+mn-cs"/>
                          <a:hlinkClick r:id="rId10" tooltip="Scrum (development)"/>
                        </a:rPr>
                        <a:t>Scrum</a:t>
                      </a:r>
                      <a:endParaRPr lang="en-US" sz="1200" u="sng" kern="1200" dirty="0">
                        <a:solidFill>
                          <a:schemeClr val="dk1"/>
                        </a:solidFill>
                        <a:effectLst/>
                        <a:latin typeface="+mn-lt"/>
                        <a:ea typeface="+mn-ea"/>
                        <a:cs typeface="+mn-cs"/>
                      </a:endParaRPr>
                    </a:p>
                    <a:p>
                      <a:r>
                        <a:rPr lang="en-US" sz="1200" kern="1200" dirty="0">
                          <a:solidFill>
                            <a:schemeClr val="dk1"/>
                          </a:solidFill>
                          <a:effectLst/>
                          <a:latin typeface="+mn-lt"/>
                          <a:ea typeface="+mn-ea"/>
                          <a:cs typeface="+mn-cs"/>
                          <a:hlinkClick r:id="rId11"/>
                        </a:rPr>
                        <a:t>Kanban</a:t>
                      </a:r>
                      <a:endParaRPr lang="en-US" sz="1200" kern="1200" dirty="0">
                        <a:solidFill>
                          <a:schemeClr val="dk1"/>
                        </a:solidFill>
                        <a:effectLst/>
                        <a:latin typeface="+mn-lt"/>
                        <a:ea typeface="+mn-ea"/>
                        <a:cs typeface="+mn-cs"/>
                      </a:endParaRPr>
                    </a:p>
                    <a:p>
                      <a:r>
                        <a:rPr lang="en-US" sz="1200" u="sng" kern="1200" dirty="0">
                          <a:solidFill>
                            <a:schemeClr val="dk1"/>
                          </a:solidFill>
                          <a:effectLst/>
                          <a:latin typeface="+mn-lt"/>
                          <a:ea typeface="+mn-ea"/>
                          <a:cs typeface="+mn-cs"/>
                          <a:hlinkClick r:id="rId12"/>
                        </a:rPr>
                        <a:t>Scaled Agile Framework (SAFe)</a:t>
                      </a:r>
                      <a:endParaRPr lang="en-US" sz="1200" dirty="0">
                        <a:latin typeface="+mn-lt"/>
                      </a:endParaRPr>
                    </a:p>
                  </a:txBody>
                  <a:tcPr marL="68580" marR="68580" marT="34290" marB="34290"/>
                </a:tc>
                <a:extLst>
                  <a:ext uri="{0D108BD9-81ED-4DB2-BD59-A6C34878D82A}">
                    <a16:rowId xmlns:a16="http://schemas.microsoft.com/office/drawing/2014/main" val="10001"/>
                  </a:ext>
                </a:extLst>
              </a:tr>
              <a:tr h="969723">
                <a:tc>
                  <a:txBody>
                    <a:bodyPr/>
                    <a:lstStyle/>
                    <a:p>
                      <a:pPr marL="0" marR="0">
                        <a:lnSpc>
                          <a:spcPct val="107000"/>
                        </a:lnSpc>
                        <a:spcBef>
                          <a:spcPts val="0"/>
                        </a:spcBef>
                        <a:spcAft>
                          <a:spcPts val="0"/>
                        </a:spcAft>
                      </a:pPr>
                      <a:r>
                        <a:rPr lang="en-US" sz="1200" dirty="0">
                          <a:effectLst/>
                          <a:latin typeface="+mn-lt"/>
                          <a:ea typeface="Calibri" panose="020F0502020204030204" pitchFamily="34" charset="0"/>
                          <a:cs typeface="Times New Roman" panose="02020603050405020304" pitchFamily="18" charset="0"/>
                        </a:rPr>
                        <a:t>Priorities</a:t>
                      </a:r>
                    </a:p>
                  </a:txBody>
                  <a:tcPr marL="51435" marR="51435" marT="0" marB="0"/>
                </a:tc>
                <a:tc>
                  <a:txBody>
                    <a:bodyPr/>
                    <a:lstStyle/>
                    <a:p>
                      <a:pPr marL="0" marR="0">
                        <a:lnSpc>
                          <a:spcPct val="107000"/>
                        </a:lnSpc>
                        <a:spcBef>
                          <a:spcPts val="0"/>
                        </a:spcBef>
                        <a:spcAft>
                          <a:spcPts val="0"/>
                        </a:spcAft>
                      </a:pPr>
                      <a:r>
                        <a:rPr lang="en-US" sz="1200" dirty="0">
                          <a:effectLst/>
                          <a:latin typeface="+mn-lt"/>
                          <a:ea typeface="Calibri" panose="020F0502020204030204" pitchFamily="34" charset="0"/>
                          <a:cs typeface="Times New Roman" panose="02020603050405020304" pitchFamily="18" charset="0"/>
                        </a:rPr>
                        <a:t>Planning and predictability</a:t>
                      </a:r>
                    </a:p>
                  </a:txBody>
                  <a:tcPr marL="51435" marR="51435" marT="0" marB="0"/>
                </a:tc>
                <a:tc>
                  <a:txBody>
                    <a:bodyPr/>
                    <a:lstStyle/>
                    <a:p>
                      <a:pPr marL="0" marR="0">
                        <a:lnSpc>
                          <a:spcPct val="107000"/>
                        </a:lnSpc>
                        <a:spcBef>
                          <a:spcPts val="0"/>
                        </a:spcBef>
                        <a:spcAft>
                          <a:spcPts val="0"/>
                        </a:spcAft>
                      </a:pPr>
                      <a:r>
                        <a:rPr lang="en-US" sz="1200" dirty="0">
                          <a:effectLst/>
                          <a:latin typeface="+mn-lt"/>
                          <a:ea typeface="Calibri" panose="020F0502020204030204" pitchFamily="34" charset="0"/>
                          <a:cs typeface="Times New Roman" panose="02020603050405020304" pitchFamily="18" charset="0"/>
                        </a:rPr>
                        <a:t>Architecture, modeling, and efficiency</a:t>
                      </a:r>
                      <a:r>
                        <a:rPr lang="en-US" sz="1200" baseline="0" dirty="0">
                          <a:effectLst/>
                          <a:latin typeface="+mn-lt"/>
                          <a:ea typeface="Calibri" panose="020F0502020204030204" pitchFamily="34" charset="0"/>
                          <a:cs typeface="Times New Roman" panose="02020603050405020304" pitchFamily="18" charset="0"/>
                        </a:rPr>
                        <a:t> through </a:t>
                      </a:r>
                      <a:r>
                        <a:rPr lang="en-US" sz="1200" dirty="0">
                          <a:effectLst/>
                          <a:latin typeface="+mn-lt"/>
                          <a:ea typeface="Calibri" panose="020F0502020204030204" pitchFamily="34" charset="0"/>
                          <a:cs typeface="Times New Roman" panose="02020603050405020304" pitchFamily="18" charset="0"/>
                        </a:rPr>
                        <a:t>early detection &amp; fixing of issues (verification)</a:t>
                      </a:r>
                    </a:p>
                  </a:txBody>
                  <a:tcPr marL="51435" marR="51435" marT="0" marB="0"/>
                </a:tc>
                <a:tc>
                  <a:txBody>
                    <a:bodyPr/>
                    <a:lstStyle/>
                    <a:p>
                      <a:pPr marL="0" marR="0">
                        <a:lnSpc>
                          <a:spcPct val="107000"/>
                        </a:lnSpc>
                        <a:spcBef>
                          <a:spcPts val="0"/>
                        </a:spcBef>
                        <a:spcAft>
                          <a:spcPts val="0"/>
                        </a:spcAft>
                      </a:pPr>
                      <a:r>
                        <a:rPr lang="en-US" sz="1200" dirty="0">
                          <a:effectLst/>
                          <a:latin typeface="+mn-lt"/>
                          <a:ea typeface="Calibri" panose="020F0502020204030204" pitchFamily="34" charset="0"/>
                          <a:cs typeface="Times New Roman" panose="02020603050405020304" pitchFamily="18" charset="0"/>
                        </a:rPr>
                        <a:t>Responsiveness</a:t>
                      </a:r>
                      <a:r>
                        <a:rPr lang="en-US" sz="1200" baseline="0" dirty="0">
                          <a:effectLst/>
                          <a:latin typeface="+mn-lt"/>
                          <a:ea typeface="Calibri" panose="020F0502020204030204" pitchFamily="34" charset="0"/>
                          <a:cs typeface="Times New Roman" panose="02020603050405020304" pitchFamily="18" charset="0"/>
                        </a:rPr>
                        <a:t> to feedback, e</a:t>
                      </a:r>
                      <a:r>
                        <a:rPr lang="en-US" sz="1200" dirty="0">
                          <a:effectLst/>
                          <a:latin typeface="+mn-lt"/>
                          <a:ea typeface="Calibri" panose="020F0502020204030204" pitchFamily="34" charset="0"/>
                          <a:cs typeface="Times New Roman" panose="02020603050405020304" pitchFamily="18" charset="0"/>
                        </a:rPr>
                        <a:t>fficiency through engineering practices, early detection &amp; fixing of</a:t>
                      </a:r>
                      <a:r>
                        <a:rPr lang="en-US" sz="1200" baseline="0" dirty="0">
                          <a:effectLst/>
                          <a:latin typeface="+mn-lt"/>
                          <a:ea typeface="Calibri" panose="020F0502020204030204" pitchFamily="34" charset="0"/>
                          <a:cs typeface="Times New Roman" panose="02020603050405020304" pitchFamily="18" charset="0"/>
                        </a:rPr>
                        <a:t> issues, and validation</a:t>
                      </a:r>
                      <a:endParaRPr lang="en-US" sz="1200" dirty="0">
                        <a:effectLst/>
                        <a:latin typeface="+mn-lt"/>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10002"/>
                  </a:ext>
                </a:extLst>
              </a:tr>
              <a:tr h="3359944">
                <a:tc>
                  <a:txBody>
                    <a:bodyPr/>
                    <a:lstStyle/>
                    <a:p>
                      <a:r>
                        <a:rPr lang="en-US" sz="1200" dirty="0"/>
                        <a:t>Principles</a:t>
                      </a:r>
                    </a:p>
                  </a:txBody>
                  <a:tcPr marL="51435" marR="51435" marT="0" marB="0"/>
                </a:tc>
                <a:tc>
                  <a:txBody>
                    <a:bodyPr/>
                    <a:lstStyle/>
                    <a:p>
                      <a:r>
                        <a:rPr lang="en-US" sz="1200" kern="1200" dirty="0">
                          <a:solidFill>
                            <a:schemeClr val="dk1"/>
                          </a:solidFill>
                          <a:effectLst/>
                          <a:latin typeface="+mn-lt"/>
                          <a:ea typeface="+mn-ea"/>
                          <a:cs typeface="+mn-cs"/>
                        </a:rPr>
                        <a:t>Execute phases sequentially: </a:t>
                      </a:r>
                    </a:p>
                    <a:p>
                      <a:pPr marL="342900" indent="-342900">
                        <a:buFont typeface="+mj-lt"/>
                        <a:buAutoNum type="arabicPeriod"/>
                      </a:pPr>
                      <a:r>
                        <a:rPr lang="en-US" sz="1200" kern="1200" dirty="0">
                          <a:solidFill>
                            <a:schemeClr val="dk1"/>
                          </a:solidFill>
                          <a:effectLst/>
                          <a:latin typeface="+mn-lt"/>
                          <a:ea typeface="+mn-ea"/>
                          <a:cs typeface="+mn-cs"/>
                        </a:rPr>
                        <a:t>Requirements </a:t>
                      </a:r>
                    </a:p>
                    <a:p>
                      <a:pPr marL="342900" indent="-342900">
                        <a:buFont typeface="+mj-lt"/>
                        <a:buAutoNum type="arabicPeriod"/>
                      </a:pPr>
                      <a:r>
                        <a:rPr lang="en-US" sz="1200" kern="1200" dirty="0">
                          <a:solidFill>
                            <a:schemeClr val="dk1"/>
                          </a:solidFill>
                          <a:effectLst/>
                          <a:latin typeface="+mn-lt"/>
                          <a:ea typeface="+mn-ea"/>
                          <a:cs typeface="+mn-cs"/>
                        </a:rPr>
                        <a:t>Analysis </a:t>
                      </a:r>
                    </a:p>
                    <a:p>
                      <a:pPr marL="342900" indent="-342900">
                        <a:buFont typeface="+mj-lt"/>
                        <a:buAutoNum type="arabicPeriod"/>
                      </a:pPr>
                      <a:r>
                        <a:rPr lang="en-US" sz="1200" kern="1200" dirty="0">
                          <a:solidFill>
                            <a:schemeClr val="dk1"/>
                          </a:solidFill>
                          <a:effectLst/>
                          <a:latin typeface="+mn-lt"/>
                          <a:ea typeface="+mn-ea"/>
                          <a:cs typeface="+mn-cs"/>
                        </a:rPr>
                        <a:t>Design </a:t>
                      </a:r>
                    </a:p>
                    <a:p>
                      <a:pPr marL="342900" indent="-342900">
                        <a:buFont typeface="+mj-lt"/>
                        <a:buAutoNum type="arabicPeriod"/>
                      </a:pPr>
                      <a:r>
                        <a:rPr lang="en-US" sz="1200" kern="1200" dirty="0">
                          <a:solidFill>
                            <a:schemeClr val="dk1"/>
                          </a:solidFill>
                          <a:effectLst/>
                          <a:latin typeface="+mn-lt"/>
                          <a:ea typeface="+mn-ea"/>
                          <a:cs typeface="+mn-cs"/>
                        </a:rPr>
                        <a:t>Coding </a:t>
                      </a:r>
                    </a:p>
                    <a:p>
                      <a:pPr marL="342900" indent="-342900">
                        <a:buFont typeface="+mj-lt"/>
                        <a:buAutoNum type="arabicPeriod"/>
                      </a:pPr>
                      <a:r>
                        <a:rPr lang="en-US" sz="1200" kern="1200" dirty="0">
                          <a:solidFill>
                            <a:schemeClr val="dk1"/>
                          </a:solidFill>
                          <a:effectLst/>
                          <a:latin typeface="+mn-lt"/>
                          <a:ea typeface="+mn-ea"/>
                          <a:cs typeface="+mn-cs"/>
                        </a:rPr>
                        <a:t>Testing / Validation</a:t>
                      </a:r>
                    </a:p>
                    <a:p>
                      <a:pPr marL="342900" indent="-342900">
                        <a:buFont typeface="+mj-lt"/>
                        <a:buAutoNum type="arabicPeriod"/>
                      </a:pPr>
                      <a:r>
                        <a:rPr lang="en-US" sz="1200" kern="1200" dirty="0">
                          <a:solidFill>
                            <a:schemeClr val="dk1"/>
                          </a:solidFill>
                          <a:effectLst/>
                          <a:latin typeface="+mn-lt"/>
                          <a:ea typeface="+mn-ea"/>
                          <a:cs typeface="+mn-cs"/>
                        </a:rPr>
                        <a:t>and Operations </a:t>
                      </a:r>
                    </a:p>
                    <a:p>
                      <a:pPr>
                        <a:spcBef>
                          <a:spcPts val="600"/>
                        </a:spcBef>
                      </a:pPr>
                      <a:r>
                        <a:rPr lang="en-US" sz="1200" kern="1200" dirty="0">
                          <a:solidFill>
                            <a:schemeClr val="dk1"/>
                          </a:solidFill>
                          <a:effectLst/>
                          <a:latin typeface="+mn-lt"/>
                          <a:ea typeface="+mn-ea"/>
                          <a:cs typeface="+mn-cs"/>
                        </a:rPr>
                        <a:t>Define and commit to Scope, Cost, and Timeline “early” </a:t>
                      </a:r>
                    </a:p>
                    <a:p>
                      <a:pPr>
                        <a:spcBef>
                          <a:spcPts val="600"/>
                        </a:spcBef>
                      </a:pPr>
                      <a:r>
                        <a:rPr lang="en-US" sz="1200" kern="1200" dirty="0">
                          <a:solidFill>
                            <a:schemeClr val="dk1"/>
                          </a:solidFill>
                          <a:effectLst/>
                          <a:latin typeface="+mn-lt"/>
                          <a:ea typeface="+mn-ea"/>
                          <a:cs typeface="+mn-cs"/>
                        </a:rPr>
                        <a:t>Implement strict Change Control</a:t>
                      </a:r>
                    </a:p>
                  </a:txBody>
                  <a:tcPr marL="51435" marR="51435" marT="0" marB="0"/>
                </a:tc>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1200" dirty="0"/>
                        <a:t>Manage requirements</a:t>
                      </a:r>
                    </a:p>
                    <a:p>
                      <a:pPr>
                        <a:spcBef>
                          <a:spcPts val="600"/>
                        </a:spcBef>
                      </a:pPr>
                      <a:r>
                        <a:rPr lang="en-US" sz="1200" dirty="0"/>
                        <a:t>Develop and test iteratively</a:t>
                      </a:r>
                    </a:p>
                    <a:p>
                      <a:pPr marL="0" marR="0" lvl="0" indent="0" algn="l" defTabSz="914400" rtl="0" eaLnBrk="1" fontAlgn="auto" latinLnBrk="0" hangingPunct="1">
                        <a:lnSpc>
                          <a:spcPct val="100000"/>
                        </a:lnSpc>
                        <a:spcBef>
                          <a:spcPts val="600"/>
                        </a:spcBef>
                        <a:spcAft>
                          <a:spcPts val="0"/>
                        </a:spcAft>
                        <a:buClrTx/>
                        <a:buSzTx/>
                        <a:buFontTx/>
                        <a:buNone/>
                        <a:tabLst/>
                        <a:defRPr/>
                      </a:pPr>
                      <a:r>
                        <a:rPr lang="en-US" sz="1200" dirty="0"/>
                        <a:t>Validate quality iteratively</a:t>
                      </a:r>
                    </a:p>
                    <a:p>
                      <a:pPr>
                        <a:spcBef>
                          <a:spcPts val="600"/>
                        </a:spcBef>
                      </a:pPr>
                      <a:r>
                        <a:rPr lang="en-US" sz="1200" dirty="0"/>
                        <a:t>Use components</a:t>
                      </a:r>
                    </a:p>
                    <a:p>
                      <a:pPr>
                        <a:spcBef>
                          <a:spcPts val="600"/>
                        </a:spcBef>
                      </a:pPr>
                      <a:r>
                        <a:rPr lang="en-US" sz="1200" dirty="0"/>
                        <a:t>Model visually</a:t>
                      </a:r>
                    </a:p>
                    <a:p>
                      <a:pPr>
                        <a:spcBef>
                          <a:spcPts val="600"/>
                        </a:spcBef>
                      </a:pPr>
                      <a:r>
                        <a:rPr lang="en-US" sz="1200" dirty="0"/>
                        <a:t>Control changes</a:t>
                      </a:r>
                    </a:p>
                    <a:p>
                      <a:endParaRPr lang="en-US" sz="1200" dirty="0"/>
                    </a:p>
                  </a:txBody>
                  <a:tcPr marL="51435" marR="51435" marT="0" marB="0"/>
                </a:tc>
                <a:tc>
                  <a:txBody>
                    <a:bodyPr/>
                    <a:lstStyle/>
                    <a:p>
                      <a:pPr marL="0" marR="0" lvl="0" indent="0" algn="l" defTabSz="914400" rtl="0" eaLnBrk="1" fontAlgn="auto" latinLnBrk="0" hangingPunct="1">
                        <a:lnSpc>
                          <a:spcPct val="100000"/>
                        </a:lnSpc>
                        <a:spcBef>
                          <a:spcPts val="400"/>
                        </a:spcBef>
                        <a:spcAft>
                          <a:spcPts val="0"/>
                        </a:spcAft>
                        <a:buClrTx/>
                        <a:buSzTx/>
                        <a:buFontTx/>
                        <a:buNone/>
                        <a:tabLst/>
                        <a:defRPr/>
                      </a:pPr>
                      <a:r>
                        <a:rPr lang="en-US" sz="1200" dirty="0"/>
                        <a:t>Capture lightweight near</a:t>
                      </a:r>
                      <a:r>
                        <a:rPr lang="en-US" sz="1200" baseline="0" dirty="0"/>
                        <a:t> term</a:t>
                      </a:r>
                      <a:r>
                        <a:rPr lang="en-US" sz="1200" dirty="0"/>
                        <a:t> requirements </a:t>
                      </a:r>
                    </a:p>
                    <a:p>
                      <a:pPr marL="0" marR="0" lvl="0" indent="0" algn="l" defTabSz="914400" rtl="0" eaLnBrk="1" fontAlgn="auto" latinLnBrk="0" hangingPunct="1">
                        <a:lnSpc>
                          <a:spcPct val="100000"/>
                        </a:lnSpc>
                        <a:spcBef>
                          <a:spcPts val="400"/>
                        </a:spcBef>
                        <a:spcAft>
                          <a:spcPts val="0"/>
                        </a:spcAft>
                        <a:buClrTx/>
                        <a:buSzTx/>
                        <a:buFontTx/>
                        <a:buNone/>
                        <a:tabLst/>
                        <a:defRPr/>
                      </a:pPr>
                      <a:r>
                        <a:rPr lang="en-US" sz="1200" dirty="0"/>
                        <a:t>Allow requirements to evolve but maintain fixed timelines</a:t>
                      </a:r>
                    </a:p>
                    <a:p>
                      <a:pPr>
                        <a:spcBef>
                          <a:spcPts val="400"/>
                        </a:spcBef>
                      </a:pPr>
                      <a:r>
                        <a:rPr lang="en-US" sz="1200" dirty="0"/>
                        <a:t>Develop, test, deploy, and release iteratively</a:t>
                      </a:r>
                    </a:p>
                    <a:p>
                      <a:pPr marL="0" marR="0" lvl="0" indent="0" algn="l" defTabSz="914400" rtl="0" eaLnBrk="1" fontAlgn="auto" latinLnBrk="0" hangingPunct="1">
                        <a:lnSpc>
                          <a:spcPct val="100000"/>
                        </a:lnSpc>
                        <a:spcBef>
                          <a:spcPts val="400"/>
                        </a:spcBef>
                        <a:spcAft>
                          <a:spcPts val="0"/>
                        </a:spcAft>
                        <a:buClrTx/>
                        <a:buSzTx/>
                        <a:buFontTx/>
                        <a:buNone/>
                        <a:tabLst/>
                        <a:defRPr/>
                      </a:pPr>
                      <a:r>
                        <a:rPr lang="en-US" sz="1200" dirty="0"/>
                        <a:t>Validate and Verify quality iteratively</a:t>
                      </a:r>
                    </a:p>
                    <a:p>
                      <a:pPr marL="0" marR="0" indent="0" algn="l" defTabSz="914400" rtl="0" eaLnBrk="1" fontAlgn="auto" latinLnBrk="0" hangingPunct="1">
                        <a:lnSpc>
                          <a:spcPct val="100000"/>
                        </a:lnSpc>
                        <a:spcBef>
                          <a:spcPts val="400"/>
                        </a:spcBef>
                        <a:spcAft>
                          <a:spcPts val="0"/>
                        </a:spcAft>
                        <a:buClrTx/>
                        <a:buSzTx/>
                        <a:buFontTx/>
                        <a:buNone/>
                        <a:tabLst/>
                        <a:defRPr/>
                      </a:pPr>
                      <a:r>
                        <a:rPr lang="en-US" sz="1200" dirty="0"/>
                        <a:t>Empower teams</a:t>
                      </a:r>
                    </a:p>
                    <a:p>
                      <a:pPr>
                        <a:spcBef>
                          <a:spcPts val="400"/>
                        </a:spcBef>
                      </a:pPr>
                      <a:r>
                        <a:rPr lang="en-US" sz="1200" dirty="0"/>
                        <a:t>Apply engineering</a:t>
                      </a:r>
                      <a:r>
                        <a:rPr lang="en-US" sz="1200" baseline="0" dirty="0"/>
                        <a:t> practices and </a:t>
                      </a:r>
                      <a:r>
                        <a:rPr lang="en-US" sz="1200" dirty="0"/>
                        <a:t>systems thinking</a:t>
                      </a:r>
                    </a:p>
                    <a:p>
                      <a:pPr>
                        <a:spcBef>
                          <a:spcPts val="400"/>
                        </a:spcBef>
                      </a:pPr>
                      <a:r>
                        <a:rPr lang="en-US" sz="1200" dirty="0"/>
                        <a:t>Integrate early user feedback into remaining plan </a:t>
                      </a:r>
                    </a:p>
                    <a:p>
                      <a:pPr>
                        <a:spcBef>
                          <a:spcPts val="400"/>
                        </a:spcBef>
                      </a:pPr>
                      <a:r>
                        <a:rPr lang="en-US" sz="1200" dirty="0"/>
                        <a:t>Maintain a collaborative approach between all stakeholders</a:t>
                      </a:r>
                    </a:p>
                  </a:txBody>
                  <a:tcPr marL="51435" marR="51435" marT="0" marB="0"/>
                </a:tc>
                <a:extLst>
                  <a:ext uri="{0D108BD9-81ED-4DB2-BD59-A6C34878D82A}">
                    <a16:rowId xmlns:a16="http://schemas.microsoft.com/office/drawing/2014/main" val="10003"/>
                  </a:ext>
                </a:extLst>
              </a:tr>
            </a:tbl>
          </a:graphicData>
        </a:graphic>
      </p:graphicFrame>
      <p:sp>
        <p:nvSpPr>
          <p:cNvPr id="3" name="Rectangle 2"/>
          <p:cNvSpPr/>
          <p:nvPr/>
        </p:nvSpPr>
        <p:spPr>
          <a:xfrm>
            <a:off x="1999470" y="3970808"/>
            <a:ext cx="3037223" cy="18739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5" name="Rectangle 4"/>
          <p:cNvSpPr/>
          <p:nvPr/>
        </p:nvSpPr>
        <p:spPr>
          <a:xfrm>
            <a:off x="5237661" y="3312911"/>
            <a:ext cx="3035310" cy="18739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6" name="Rectangle 5"/>
          <p:cNvSpPr/>
          <p:nvPr/>
        </p:nvSpPr>
        <p:spPr>
          <a:xfrm>
            <a:off x="8481702" y="3688650"/>
            <a:ext cx="3221078" cy="208794"/>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7" name="Rectangle 6"/>
          <p:cNvSpPr/>
          <p:nvPr/>
        </p:nvSpPr>
        <p:spPr>
          <a:xfrm>
            <a:off x="1999471" y="4865558"/>
            <a:ext cx="3037222" cy="187399"/>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8" name="Rectangle 7"/>
          <p:cNvSpPr/>
          <p:nvPr/>
        </p:nvSpPr>
        <p:spPr>
          <a:xfrm>
            <a:off x="5237662" y="4347127"/>
            <a:ext cx="3035309" cy="206139"/>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Calibri" panose="020F0502020204030204"/>
            </a:endParaRPr>
          </a:p>
        </p:txBody>
      </p:sp>
      <p:sp>
        <p:nvSpPr>
          <p:cNvPr id="9" name="Rectangle 8"/>
          <p:cNvSpPr/>
          <p:nvPr/>
        </p:nvSpPr>
        <p:spPr>
          <a:xfrm>
            <a:off x="8481702" y="4631349"/>
            <a:ext cx="3221078" cy="655816"/>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12" name="Rectangle 11">
            <a:extLst>
              <a:ext uri="{FF2B5EF4-FFF2-40B4-BE49-F238E27FC236}">
                <a16:creationId xmlns:a16="http://schemas.microsoft.com/office/drawing/2014/main" id="{6F53752A-494D-C848-9F99-A3817503E796}"/>
              </a:ext>
            </a:extLst>
          </p:cNvPr>
          <p:cNvSpPr/>
          <p:nvPr/>
        </p:nvSpPr>
        <p:spPr>
          <a:xfrm>
            <a:off x="1999471" y="3241601"/>
            <a:ext cx="3037224" cy="187399"/>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13" name="Rectangle 12">
            <a:extLst>
              <a:ext uri="{FF2B5EF4-FFF2-40B4-BE49-F238E27FC236}">
                <a16:creationId xmlns:a16="http://schemas.microsoft.com/office/drawing/2014/main" id="{0E586C83-47F9-7D46-89D0-3C9B6F983230}"/>
              </a:ext>
            </a:extLst>
          </p:cNvPr>
          <p:cNvSpPr/>
          <p:nvPr/>
        </p:nvSpPr>
        <p:spPr>
          <a:xfrm>
            <a:off x="5235748" y="3071370"/>
            <a:ext cx="3037223" cy="187399"/>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Calibri" panose="020F0502020204030204"/>
            </a:endParaRPr>
          </a:p>
        </p:txBody>
      </p:sp>
      <p:sp>
        <p:nvSpPr>
          <p:cNvPr id="14" name="Rectangle 13">
            <a:extLst>
              <a:ext uri="{FF2B5EF4-FFF2-40B4-BE49-F238E27FC236}">
                <a16:creationId xmlns:a16="http://schemas.microsoft.com/office/drawing/2014/main" id="{7EA3FCF9-9DAA-FA49-99D3-AA06FF569EB6}"/>
              </a:ext>
            </a:extLst>
          </p:cNvPr>
          <p:cNvSpPr/>
          <p:nvPr/>
        </p:nvSpPr>
        <p:spPr>
          <a:xfrm>
            <a:off x="8481702" y="3080673"/>
            <a:ext cx="3221078" cy="576927"/>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Tree>
    <p:custDataLst>
      <p:tags r:id="rId1"/>
    </p:custDataLst>
    <p:extLst>
      <p:ext uri="{BB962C8B-B14F-4D97-AF65-F5344CB8AC3E}">
        <p14:creationId xmlns:p14="http://schemas.microsoft.com/office/powerpoint/2010/main" val="828819598"/>
      </p:ext>
    </p:extLst>
  </p:cSld>
  <p:clrMapOvr>
    <a:masterClrMapping/>
  </p:clrMapOvr>
  <mc:AlternateContent xmlns:mc="http://schemas.openxmlformats.org/markup-compatibility/2006" xmlns:p14="http://schemas.microsoft.com/office/powerpoint/2010/main">
    <mc:Choice Requires="p14">
      <p:transition spd="slow" p14:dur="2000" advTm="292801"/>
    </mc:Choice>
    <mc:Fallback xmlns="">
      <p:transition spd="slow" advTm="29280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dissolv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500"/>
                                        <p:tgtEl>
                                          <p:spTgt spid="7"/>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dissolve">
                                      <p:cBhvr>
                                        <p:cTn id="25" dur="500"/>
                                        <p:tgtEl>
                                          <p:spTgt spid="8"/>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dissolv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dissolve">
                                      <p:cBhvr>
                                        <p:cTn id="33" dur="500"/>
                                        <p:tgtEl>
                                          <p:spTgt spid="3"/>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dissolve">
                                      <p:cBhvr>
                                        <p:cTn id="36" dur="500"/>
                                        <p:tgtEl>
                                          <p:spTgt spid="5"/>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dissolve">
                                      <p:cBhvr>
                                        <p:cTn id="3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animBg="1"/>
      <p:bldP spid="9" grpId="0" animBg="1"/>
      <p:bldP spid="12" grpId="0" animBg="1"/>
      <p:bldP spid="13" grpId="0" animBg="1"/>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Recall Requirements – Waterfall</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2152650" y="1419727"/>
            <a:ext cx="7886700" cy="3391889"/>
          </a:xfrm>
        </p:spPr>
        <p:txBody>
          <a:bodyPr>
            <a:normAutofit/>
          </a:bodyPr>
          <a:lstStyle/>
          <a:p>
            <a:pPr marL="0" indent="0">
              <a:buNone/>
            </a:pPr>
            <a:r>
              <a:rPr lang="en-US" sz="1500" dirty="0"/>
              <a:t>When working in a Waterfall SDLC Requirements are generally:</a:t>
            </a:r>
          </a:p>
          <a:p>
            <a:r>
              <a:rPr lang="en-US" sz="1500" dirty="0"/>
              <a:t>Captured up front (before any design or development)</a:t>
            </a:r>
          </a:p>
          <a:p>
            <a:r>
              <a:rPr lang="en-US" sz="1500" dirty="0"/>
              <a:t>Documented in a variety of formats</a:t>
            </a:r>
          </a:p>
          <a:p>
            <a:r>
              <a:rPr lang="en-US" sz="1500" dirty="0"/>
              <a:t>Verbose</a:t>
            </a:r>
          </a:p>
          <a:p>
            <a:r>
              <a:rPr lang="en-US" sz="1500" dirty="0"/>
              <a:t>Estimated in detail using bottom-up estimating techniques (sometime Function Points)</a:t>
            </a:r>
          </a:p>
          <a:p>
            <a:r>
              <a:rPr lang="en-US" sz="1500" dirty="0"/>
              <a:t>Risk Analysis &amp; Mitigation</a:t>
            </a:r>
          </a:p>
          <a:p>
            <a:r>
              <a:rPr lang="en-US" sz="1500" dirty="0"/>
              <a:t>Signed off on </a:t>
            </a:r>
          </a:p>
          <a:p>
            <a:r>
              <a:rPr lang="en-US" sz="1500" dirty="0"/>
              <a:t>Managed with change requests</a:t>
            </a:r>
          </a:p>
          <a:p>
            <a:pPr marL="0" indent="0">
              <a:buNone/>
            </a:pPr>
            <a:endParaRPr lang="en-US" sz="1500" dirty="0"/>
          </a:p>
          <a:p>
            <a:pPr marL="0" indent="0">
              <a:buNone/>
            </a:pPr>
            <a:endParaRPr lang="en-US" sz="1500" dirty="0"/>
          </a:p>
          <a:p>
            <a:pPr marL="0" indent="0">
              <a:buNone/>
            </a:pPr>
            <a:endParaRPr lang="en-US" sz="1350" dirty="0"/>
          </a:p>
          <a:p>
            <a:endParaRPr lang="en-US" dirty="0"/>
          </a:p>
        </p:txBody>
      </p:sp>
    </p:spTree>
    <p:extLst>
      <p:ext uri="{BB962C8B-B14F-4D97-AF65-F5344CB8AC3E}">
        <p14:creationId xmlns:p14="http://schemas.microsoft.com/office/powerpoint/2010/main" val="1027656377"/>
      </p:ext>
    </p:extLst>
  </p:cSld>
  <p:clrMapOvr>
    <a:masterClrMapping/>
  </p:clrMapOvr>
  <mc:AlternateContent xmlns:mc="http://schemas.openxmlformats.org/markup-compatibility/2006" xmlns:p14="http://schemas.microsoft.com/office/powerpoint/2010/main">
    <mc:Choice Requires="p14">
      <p:transition spd="slow" p14:dur="2000" advTm="38380"/>
    </mc:Choice>
    <mc:Fallback xmlns="">
      <p:transition spd="slow" advTm="3838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Recall Requirements – Iterative (RUP)</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2152650" y="1447801"/>
            <a:ext cx="7886700" cy="3391889"/>
          </a:xfrm>
        </p:spPr>
        <p:txBody>
          <a:bodyPr>
            <a:normAutofit/>
          </a:bodyPr>
          <a:lstStyle/>
          <a:p>
            <a:pPr marL="0" indent="0">
              <a:buNone/>
            </a:pPr>
            <a:r>
              <a:rPr lang="en-US" sz="1500" dirty="0"/>
              <a:t>When working in an Iterative (RUP) SDLC Requirements are generally:</a:t>
            </a:r>
          </a:p>
          <a:p>
            <a:r>
              <a:rPr lang="en-US" sz="1500" dirty="0"/>
              <a:t>Captured primarily up front but updated during design </a:t>
            </a:r>
          </a:p>
          <a:p>
            <a:r>
              <a:rPr lang="en-US" sz="1500" dirty="0"/>
              <a:t>Documented in Use Cases</a:t>
            </a:r>
          </a:p>
          <a:p>
            <a:r>
              <a:rPr lang="en-US" sz="1500" dirty="0"/>
              <a:t>Moderately verbose</a:t>
            </a:r>
          </a:p>
          <a:p>
            <a:r>
              <a:rPr lang="en-US" sz="1500" dirty="0"/>
              <a:t>Estimated using Use Case points </a:t>
            </a:r>
          </a:p>
          <a:p>
            <a:r>
              <a:rPr lang="en-US" sz="1500" dirty="0"/>
              <a:t>Signed off on with an understanding that minor changes are likely</a:t>
            </a:r>
          </a:p>
          <a:p>
            <a:r>
              <a:rPr lang="en-US" sz="1500" dirty="0"/>
              <a:t>Managed with change requests</a:t>
            </a:r>
          </a:p>
          <a:p>
            <a:pPr marL="0" indent="0">
              <a:buNone/>
            </a:pPr>
            <a:endParaRPr lang="en-US" sz="1500" dirty="0"/>
          </a:p>
          <a:p>
            <a:pPr marL="0" indent="0">
              <a:buNone/>
            </a:pPr>
            <a:endParaRPr lang="en-US" sz="1500" dirty="0"/>
          </a:p>
          <a:p>
            <a:pPr marL="0" indent="0">
              <a:buNone/>
            </a:pPr>
            <a:endParaRPr lang="en-US" sz="1350" dirty="0"/>
          </a:p>
          <a:p>
            <a:endParaRPr lang="en-US" dirty="0"/>
          </a:p>
        </p:txBody>
      </p:sp>
    </p:spTree>
    <p:extLst>
      <p:ext uri="{BB962C8B-B14F-4D97-AF65-F5344CB8AC3E}">
        <p14:creationId xmlns:p14="http://schemas.microsoft.com/office/powerpoint/2010/main" val="3562745266"/>
      </p:ext>
    </p:extLst>
  </p:cSld>
  <p:clrMapOvr>
    <a:masterClrMapping/>
  </p:clrMapOvr>
  <mc:AlternateContent xmlns:mc="http://schemas.openxmlformats.org/markup-compatibility/2006" xmlns:p14="http://schemas.microsoft.com/office/powerpoint/2010/main">
    <mc:Choice Requires="p14">
      <p:transition spd="slow" p14:dur="2000" advTm="47797"/>
    </mc:Choice>
    <mc:Fallback xmlns="">
      <p:transition spd="slow" advTm="47797"/>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19732"/>
            <a:ext cx="9144000" cy="818536"/>
          </a:xfrm>
        </p:spPr>
        <p:txBody>
          <a:bodyPr anchor="ctr">
            <a:normAutofit fontScale="90000"/>
          </a:bodyPr>
          <a:lstStyle/>
          <a:p>
            <a:r>
              <a:rPr lang="en-US" sz="4800" dirty="0"/>
              <a:t>Recall Scaled Agile Framework </a:t>
            </a:r>
            <a:br>
              <a:rPr lang="en-US" sz="4800" dirty="0"/>
            </a:br>
            <a:r>
              <a:rPr lang="en-US" sz="4800" dirty="0"/>
              <a:t>is an Agile Model</a:t>
            </a:r>
          </a:p>
        </p:txBody>
      </p:sp>
    </p:spTree>
    <p:extLst>
      <p:ext uri="{BB962C8B-B14F-4D97-AF65-F5344CB8AC3E}">
        <p14:creationId xmlns:p14="http://schemas.microsoft.com/office/powerpoint/2010/main" val="3184729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Recall Requirements – Agile (Scrum)</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2194147" y="1447801"/>
            <a:ext cx="7886700" cy="3391889"/>
          </a:xfrm>
        </p:spPr>
        <p:txBody>
          <a:bodyPr>
            <a:normAutofit/>
          </a:bodyPr>
          <a:lstStyle/>
          <a:p>
            <a:pPr marL="0" indent="0">
              <a:buNone/>
            </a:pPr>
            <a:r>
              <a:rPr lang="en-US" sz="1500" dirty="0"/>
              <a:t>When working in an Agile (Scrum) SDLC Requirements are generally:</a:t>
            </a:r>
          </a:p>
          <a:p>
            <a:r>
              <a:rPr lang="en-US" sz="1500" dirty="0"/>
              <a:t>Captured before each sprint </a:t>
            </a:r>
          </a:p>
          <a:p>
            <a:r>
              <a:rPr lang="en-US" sz="1500" dirty="0"/>
              <a:t>Documented using Stories (light weight)</a:t>
            </a:r>
          </a:p>
          <a:p>
            <a:r>
              <a:rPr lang="en-US" sz="1500" dirty="0"/>
              <a:t>In Scaled Agile Epics &amp; Features are also used  </a:t>
            </a:r>
          </a:p>
          <a:p>
            <a:r>
              <a:rPr lang="en-US" sz="1500" dirty="0"/>
              <a:t>Only detailed as needed</a:t>
            </a:r>
          </a:p>
          <a:p>
            <a:r>
              <a:rPr lang="en-US" sz="1500" dirty="0"/>
              <a:t>Estimated using Story Points (very light weight)</a:t>
            </a:r>
          </a:p>
          <a:p>
            <a:r>
              <a:rPr lang="en-US" sz="1500" dirty="0"/>
              <a:t>Immutable for current sprint</a:t>
            </a:r>
          </a:p>
          <a:p>
            <a:r>
              <a:rPr lang="en-US" sz="1500" dirty="0"/>
              <a:t>Change is encouraged for future sprints</a:t>
            </a:r>
          </a:p>
          <a:p>
            <a:pPr marL="0" indent="0">
              <a:buNone/>
            </a:pPr>
            <a:endParaRPr lang="en-US" sz="1500" dirty="0"/>
          </a:p>
          <a:p>
            <a:pPr marL="0" indent="0">
              <a:buNone/>
            </a:pPr>
            <a:endParaRPr lang="en-US" sz="1500" dirty="0"/>
          </a:p>
          <a:p>
            <a:pPr marL="0" indent="0">
              <a:buNone/>
            </a:pPr>
            <a:endParaRPr lang="en-US" sz="1350" dirty="0"/>
          </a:p>
          <a:p>
            <a:endParaRPr lang="en-US" dirty="0"/>
          </a:p>
        </p:txBody>
      </p:sp>
    </p:spTree>
    <p:extLst>
      <p:ext uri="{BB962C8B-B14F-4D97-AF65-F5344CB8AC3E}">
        <p14:creationId xmlns:p14="http://schemas.microsoft.com/office/powerpoint/2010/main" val="2382150191"/>
      </p:ext>
    </p:extLst>
  </p:cSld>
  <p:clrMapOvr>
    <a:masterClrMapping/>
  </p:clrMapOvr>
  <mc:AlternateContent xmlns:mc="http://schemas.openxmlformats.org/markup-compatibility/2006" xmlns:p14="http://schemas.microsoft.com/office/powerpoint/2010/main">
    <mc:Choice Requires="p14">
      <p:transition spd="slow" p14:dur="2000" advTm="146181"/>
    </mc:Choice>
    <mc:Fallback xmlns="">
      <p:transition spd="slow" advTm="146181"/>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19732"/>
            <a:ext cx="9144000" cy="818536"/>
          </a:xfrm>
        </p:spPr>
        <p:txBody>
          <a:bodyPr anchor="ctr">
            <a:normAutofit fontScale="90000"/>
          </a:bodyPr>
          <a:lstStyle/>
          <a:p>
            <a:r>
              <a:rPr lang="en-US" sz="4800" dirty="0"/>
              <a:t>Testing, Testing, Testing </a:t>
            </a:r>
            <a:br>
              <a:rPr lang="en-US" sz="4800" dirty="0"/>
            </a:br>
            <a:r>
              <a:rPr lang="en-US" sz="4800" dirty="0"/>
              <a:t>and More Testing!!!</a:t>
            </a:r>
          </a:p>
        </p:txBody>
      </p:sp>
    </p:spTree>
    <p:extLst>
      <p:ext uri="{BB962C8B-B14F-4D97-AF65-F5344CB8AC3E}">
        <p14:creationId xmlns:p14="http://schemas.microsoft.com/office/powerpoint/2010/main" val="3720897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Software Testing “Truths”</a:t>
            </a:r>
          </a:p>
        </p:txBody>
      </p:sp>
      <p:sp>
        <p:nvSpPr>
          <p:cNvPr id="3" name="Content Placeholder 2"/>
          <p:cNvSpPr>
            <a:spLocks noGrp="1"/>
          </p:cNvSpPr>
          <p:nvPr>
            <p:ph idx="1"/>
          </p:nvPr>
        </p:nvSpPr>
        <p:spPr>
          <a:xfrm>
            <a:off x="838198" y="1525772"/>
            <a:ext cx="10515601" cy="4651191"/>
          </a:xfrm>
        </p:spPr>
        <p:txBody>
          <a:bodyPr>
            <a:noAutofit/>
          </a:bodyPr>
          <a:lstStyle/>
          <a:p>
            <a:r>
              <a:rPr lang="en-US" sz="2000" dirty="0"/>
              <a:t>Never underestimate the value of good design and implementation (for testability, encapsulation, etc.) on the economics of testing… You can’t afford to test in quality!</a:t>
            </a:r>
          </a:p>
          <a:p>
            <a:r>
              <a:rPr lang="en-US" sz="2000" dirty="0"/>
              <a:t>Defects are exponentially more expensive to fix the longer the exist.</a:t>
            </a:r>
          </a:p>
          <a:p>
            <a:pPr lvl="1">
              <a:buFont typeface="Wingdings" panose="05000000000000000000" pitchFamily="2" charset="2"/>
              <a:buChar char="§"/>
            </a:pPr>
            <a:r>
              <a:rPr lang="en-US" sz="2000" dirty="0"/>
              <a:t>Unit - $200</a:t>
            </a:r>
          </a:p>
          <a:p>
            <a:pPr lvl="1">
              <a:buFont typeface="Wingdings" panose="05000000000000000000" pitchFamily="2" charset="2"/>
              <a:buChar char="§"/>
            </a:pPr>
            <a:r>
              <a:rPr lang="en-US" sz="2000" dirty="0"/>
              <a:t>Integration - $600</a:t>
            </a:r>
          </a:p>
          <a:p>
            <a:pPr lvl="1">
              <a:buFont typeface="Wingdings" panose="05000000000000000000" pitchFamily="2" charset="2"/>
              <a:buChar char="§"/>
            </a:pPr>
            <a:r>
              <a:rPr lang="en-US" sz="2000" dirty="0"/>
              <a:t>User Acceptance - $6,000</a:t>
            </a:r>
          </a:p>
          <a:p>
            <a:pPr lvl="1">
              <a:buFont typeface="Wingdings" panose="05000000000000000000" pitchFamily="2" charset="2"/>
              <a:buChar char="§"/>
            </a:pPr>
            <a:r>
              <a:rPr lang="en-US" sz="2000" dirty="0"/>
              <a:t>Production - $100,000+</a:t>
            </a:r>
          </a:p>
          <a:p>
            <a:r>
              <a:rPr lang="en-US" sz="2000" dirty="0"/>
              <a:t>Performance issues are often the most difficult and expensive defects to fix. They are often not found until the application if running under production load… which is often only when it is in production.</a:t>
            </a:r>
          </a:p>
          <a:p>
            <a:r>
              <a:rPr lang="en-US" sz="2000" dirty="0"/>
              <a:t>The permutations of modern software features, data, tools, environments, etc. quickly becomes unmanageable. Testability needs to be goal of nearly all non-trivial applications. </a:t>
            </a:r>
          </a:p>
        </p:txBody>
      </p:sp>
    </p:spTree>
    <p:extLst>
      <p:ext uri="{BB962C8B-B14F-4D97-AF65-F5344CB8AC3E}">
        <p14:creationId xmlns:p14="http://schemas.microsoft.com/office/powerpoint/2010/main" val="4074922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Class Session Check List</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Review that recordings are:</a:t>
            </a:r>
          </a:p>
          <a:p>
            <a:pPr>
              <a:buFont typeface="Wingdings" pitchFamily="2" charset="2"/>
              <a:buChar char="§"/>
            </a:pPr>
            <a:r>
              <a:rPr lang="en-US" sz="2000" dirty="0"/>
              <a:t>Opportunistic </a:t>
            </a:r>
          </a:p>
          <a:p>
            <a:pPr>
              <a:buFont typeface="Wingdings" pitchFamily="2" charset="2"/>
              <a:buChar char="§"/>
            </a:pPr>
            <a:r>
              <a:rPr lang="en-US" sz="2000" dirty="0"/>
              <a:t>Automatically available within Blackboard/Zoom</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 Now make sure that the classroom microphone, speakers, and camera are being used in Zoom, move to the next slide, AND </a:t>
            </a:r>
            <a:r>
              <a:rPr lang="en-US" sz="2000" u="sng" dirty="0"/>
              <a:t>verify</a:t>
            </a:r>
            <a:r>
              <a:rPr lang="en-US" sz="2000" dirty="0"/>
              <a:t> that recording is started.</a:t>
            </a:r>
          </a:p>
          <a:p>
            <a:pPr marL="0" indent="0">
              <a:buNone/>
            </a:pPr>
            <a:endParaRPr lang="en-US" sz="2000" dirty="0"/>
          </a:p>
          <a:p>
            <a:pPr marL="0" indent="0">
              <a:buNone/>
            </a:pPr>
            <a:r>
              <a:rPr lang="en-US" sz="2000" dirty="0"/>
              <a:t>… Also make sure that slides are visible to attendees</a:t>
            </a:r>
          </a:p>
        </p:txBody>
      </p:sp>
    </p:spTree>
    <p:extLst>
      <p:ext uri="{BB962C8B-B14F-4D97-AF65-F5344CB8AC3E}">
        <p14:creationId xmlns:p14="http://schemas.microsoft.com/office/powerpoint/2010/main" val="24700400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Software Testing “Truths” (continued)</a:t>
            </a:r>
          </a:p>
        </p:txBody>
      </p:sp>
      <p:sp>
        <p:nvSpPr>
          <p:cNvPr id="3" name="Content Placeholder 2"/>
          <p:cNvSpPr>
            <a:spLocks noGrp="1"/>
          </p:cNvSpPr>
          <p:nvPr>
            <p:ph idx="1"/>
          </p:nvPr>
        </p:nvSpPr>
        <p:spPr>
          <a:xfrm>
            <a:off x="838198" y="1525772"/>
            <a:ext cx="10515601" cy="4651191"/>
          </a:xfrm>
        </p:spPr>
        <p:txBody>
          <a:bodyPr>
            <a:noAutofit/>
          </a:bodyPr>
          <a:lstStyle/>
          <a:p>
            <a:r>
              <a:rPr lang="en-US" sz="2000" dirty="0"/>
              <a:t>Developers need to be responsible for product quality. Tester should be able to minimize that chance that a defect makes it to production. </a:t>
            </a:r>
          </a:p>
          <a:p>
            <a:r>
              <a:rPr lang="en-US" sz="2000" dirty="0"/>
              <a:t>Dave Cutler of Windows NT fame had a quote. I wish I could remember the exact words, but it went something like:</a:t>
            </a:r>
          </a:p>
          <a:p>
            <a:endParaRPr lang="en-US" sz="2000" dirty="0"/>
          </a:p>
          <a:p>
            <a:pPr marL="0" indent="0" algn="ctr">
              <a:buNone/>
            </a:pPr>
            <a:r>
              <a:rPr lang="en-US" dirty="0"/>
              <a:t>“I hate having testers because they give developers the false </a:t>
            </a:r>
          </a:p>
          <a:p>
            <a:pPr marL="0" indent="0" algn="ctr">
              <a:buNone/>
            </a:pPr>
            <a:r>
              <a:rPr lang="en-US" dirty="0"/>
              <a:t>hope that someone else can save them from their sins.”</a:t>
            </a:r>
          </a:p>
        </p:txBody>
      </p:sp>
    </p:spTree>
    <p:extLst>
      <p:ext uri="{BB962C8B-B14F-4D97-AF65-F5344CB8AC3E}">
        <p14:creationId xmlns:p14="http://schemas.microsoft.com/office/powerpoint/2010/main" val="38949403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84014-FD4F-6C47-8CD5-8DD7EFD14571}"/>
              </a:ext>
            </a:extLst>
          </p:cNvPr>
          <p:cNvSpPr>
            <a:spLocks noGrp="1"/>
          </p:cNvSpPr>
          <p:nvPr>
            <p:ph type="title"/>
          </p:nvPr>
        </p:nvSpPr>
        <p:spPr/>
        <p:txBody>
          <a:bodyPr>
            <a:normAutofit/>
          </a:bodyPr>
          <a:lstStyle/>
          <a:p>
            <a:r>
              <a:rPr lang="en-US" sz="2700" dirty="0"/>
              <a:t>The Cost of Fixing a Defect Increases Exponentially</a:t>
            </a:r>
          </a:p>
        </p:txBody>
      </p:sp>
      <p:pic>
        <p:nvPicPr>
          <p:cNvPr id="4" name="Picture 3">
            <a:extLst>
              <a:ext uri="{FF2B5EF4-FFF2-40B4-BE49-F238E27FC236}">
                <a16:creationId xmlns:a16="http://schemas.microsoft.com/office/drawing/2014/main" id="{EBF00971-8E20-BF42-94B3-A0C9B2F4F510}"/>
              </a:ext>
            </a:extLst>
          </p:cNvPr>
          <p:cNvPicPr>
            <a:picLocks noChangeAspect="1"/>
          </p:cNvPicPr>
          <p:nvPr/>
        </p:nvPicPr>
        <p:blipFill>
          <a:blip r:embed="rId4"/>
          <a:stretch>
            <a:fillRect/>
          </a:stretch>
        </p:blipFill>
        <p:spPr>
          <a:xfrm>
            <a:off x="2971800" y="1905000"/>
            <a:ext cx="6477000" cy="4238916"/>
          </a:xfrm>
          <a:prstGeom prst="rect">
            <a:avLst/>
          </a:prstGeom>
        </p:spPr>
      </p:pic>
    </p:spTree>
    <p:custDataLst>
      <p:tags r:id="rId1"/>
    </p:custDataLst>
    <p:extLst>
      <p:ext uri="{BB962C8B-B14F-4D97-AF65-F5344CB8AC3E}">
        <p14:creationId xmlns:p14="http://schemas.microsoft.com/office/powerpoint/2010/main" val="1263493802"/>
      </p:ext>
    </p:extLst>
  </p:cSld>
  <p:clrMapOvr>
    <a:masterClrMapping/>
  </p:clrMapOvr>
  <mc:AlternateContent xmlns:mc="http://schemas.openxmlformats.org/markup-compatibility/2006" xmlns:p14="http://schemas.microsoft.com/office/powerpoint/2010/main">
    <mc:Choice Requires="p14">
      <p:transition spd="slow" p14:dur="2000" advTm="344867"/>
    </mc:Choice>
    <mc:Fallback xmlns="">
      <p:transition spd="slow" advTm="344867"/>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Testing Terms</a:t>
            </a:r>
          </a:p>
        </p:txBody>
      </p:sp>
      <p:sp>
        <p:nvSpPr>
          <p:cNvPr id="7" name="Content Placeholder 2"/>
          <p:cNvSpPr>
            <a:spLocks noGrp="1"/>
          </p:cNvSpPr>
          <p:nvPr>
            <p:ph idx="1"/>
          </p:nvPr>
        </p:nvSpPr>
        <p:spPr>
          <a:xfrm>
            <a:off x="838198" y="1525772"/>
            <a:ext cx="10515601" cy="4917558"/>
          </a:xfrm>
        </p:spPr>
        <p:txBody>
          <a:bodyPr>
            <a:normAutofit/>
          </a:bodyPr>
          <a:lstStyle/>
          <a:p>
            <a:pPr marL="0" indent="0">
              <a:buNone/>
            </a:pPr>
            <a:r>
              <a:rPr lang="en-US" sz="2000" dirty="0"/>
              <a:t>Important testing terms include:</a:t>
            </a:r>
          </a:p>
          <a:p>
            <a:r>
              <a:rPr lang="en-US" sz="2000" u="sng" dirty="0"/>
              <a:t>Unit Testing</a:t>
            </a:r>
            <a:r>
              <a:rPr lang="en-US" sz="2000" dirty="0"/>
              <a:t>: developer testing  their own code</a:t>
            </a:r>
          </a:p>
          <a:p>
            <a:r>
              <a:rPr lang="en-US" sz="2000" u="sng" dirty="0"/>
              <a:t>Integration Testing:</a:t>
            </a:r>
            <a:r>
              <a:rPr lang="en-US" sz="2000" dirty="0"/>
              <a:t> development team testing their full code</a:t>
            </a:r>
          </a:p>
          <a:p>
            <a:r>
              <a:rPr lang="en-US" sz="2000" u="sng" dirty="0"/>
              <a:t>System Testing</a:t>
            </a:r>
            <a:r>
              <a:rPr lang="en-US" sz="2000" dirty="0"/>
              <a:t>: multiple development teams testing a full system or systems</a:t>
            </a:r>
          </a:p>
          <a:p>
            <a:r>
              <a:rPr lang="en-US" sz="2000" u="sng" dirty="0"/>
              <a:t>Performance Testing</a:t>
            </a:r>
            <a:r>
              <a:rPr lang="en-US" sz="2000" dirty="0"/>
              <a:t>: testing performance at the Unit, Integration, and/or System level</a:t>
            </a:r>
          </a:p>
          <a:p>
            <a:pPr marL="0" indent="0">
              <a:buNone/>
            </a:pPr>
            <a:endParaRPr lang="en-US" sz="2000" dirty="0"/>
          </a:p>
          <a:p>
            <a:r>
              <a:rPr lang="en-US" sz="2000" u="sng" dirty="0"/>
              <a:t>Manual Testing</a:t>
            </a:r>
            <a:r>
              <a:rPr lang="en-US" sz="2000" dirty="0"/>
              <a:t>: a person using the application often running test scenarios</a:t>
            </a:r>
          </a:p>
          <a:p>
            <a:r>
              <a:rPr lang="en-US" sz="2000" u="sng" dirty="0"/>
              <a:t>Automated Testing</a:t>
            </a:r>
            <a:r>
              <a:rPr lang="en-US" sz="2000" dirty="0"/>
              <a:t>: a group of automated tests that run on the application in the Unit, Integration, System, or Performance testing areas</a:t>
            </a:r>
          </a:p>
          <a:p>
            <a:pPr lvl="1"/>
            <a:r>
              <a:rPr lang="en-US" sz="1600" dirty="0"/>
              <a:t>UI Automated Testing attempts to exercise the application be reproducing user events (key &amp; mouse events)</a:t>
            </a:r>
          </a:p>
          <a:p>
            <a:pPr lvl="1"/>
            <a:r>
              <a:rPr lang="en-US" sz="1600" dirty="0"/>
              <a:t>API Automated Testing occurs at the function/method API level (JUnit for example)</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35460321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Testing Terms</a:t>
            </a:r>
          </a:p>
        </p:txBody>
      </p:sp>
      <p:sp>
        <p:nvSpPr>
          <p:cNvPr id="7" name="Content Placeholder 2"/>
          <p:cNvSpPr>
            <a:spLocks noGrp="1"/>
          </p:cNvSpPr>
          <p:nvPr>
            <p:ph idx="1"/>
          </p:nvPr>
        </p:nvSpPr>
        <p:spPr>
          <a:xfrm>
            <a:off x="838198" y="1525772"/>
            <a:ext cx="10515601" cy="4917558"/>
          </a:xfrm>
        </p:spPr>
        <p:txBody>
          <a:bodyPr>
            <a:normAutofit/>
          </a:bodyPr>
          <a:lstStyle/>
          <a:p>
            <a:pPr marL="0" indent="0">
              <a:buNone/>
            </a:pPr>
            <a:r>
              <a:rPr lang="en-US" sz="2000" dirty="0"/>
              <a:t>Important testing terms (continued):</a:t>
            </a:r>
          </a:p>
          <a:p>
            <a:r>
              <a:rPr lang="en-US" sz="2000" u="sng" dirty="0"/>
              <a:t>Verification</a:t>
            </a:r>
            <a:r>
              <a:rPr lang="en-US" sz="2000" dirty="0"/>
              <a:t>: does the application perform as expected</a:t>
            </a:r>
          </a:p>
          <a:p>
            <a:r>
              <a:rPr lang="en-US" sz="2000" u="sng" dirty="0"/>
              <a:t>Validation</a:t>
            </a:r>
            <a:r>
              <a:rPr lang="en-US" sz="2000" dirty="0"/>
              <a:t>: does the application provide the business benefit that was expected</a:t>
            </a:r>
          </a:p>
          <a:p>
            <a:r>
              <a:rPr lang="en-US" sz="2000" u="sng" dirty="0"/>
              <a:t>Behavioral Testing</a:t>
            </a:r>
            <a:r>
              <a:rPr lang="en-US" sz="2000" dirty="0"/>
              <a:t>: verifying that the correct functions were called with the correct parameters</a:t>
            </a:r>
          </a:p>
          <a:p>
            <a:r>
              <a:rPr lang="en-US" sz="2000" u="sng" dirty="0"/>
              <a:t>State Testing</a:t>
            </a:r>
            <a:r>
              <a:rPr lang="en-US" sz="2000" dirty="0"/>
              <a:t>: focuses on the results of those calls </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39818858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Testing</a:t>
            </a:r>
          </a:p>
        </p:txBody>
      </p:sp>
      <p:sp>
        <p:nvSpPr>
          <p:cNvPr id="5" name="Rectangle 1"/>
          <p:cNvSpPr>
            <a:spLocks noChangeArrowheads="1"/>
          </p:cNvSpPr>
          <p:nvPr/>
        </p:nvSpPr>
        <p:spPr bwMode="auto">
          <a:xfrm>
            <a:off x="1888642" y="-1026823"/>
            <a:ext cx="1350795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Verdana" panose="020B0604030504040204" pitchFamily="34" charset="0"/>
              </a:rPr>
              <a:t>Unit testing can be done in two ways − manual testing and automated testing.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Content Placeholder 2"/>
          <p:cNvSpPr txBox="1">
            <a:spLocks/>
          </p:cNvSpPr>
          <p:nvPr/>
        </p:nvSpPr>
        <p:spPr>
          <a:xfrm>
            <a:off x="838198" y="1525772"/>
            <a:ext cx="10346873" cy="49175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Automated testing has become a more important part of  effective software testing. The pros of Automated Testing include:</a:t>
            </a:r>
          </a:p>
          <a:p>
            <a:r>
              <a:rPr lang="en-US" sz="2000" dirty="0"/>
              <a:t>Repeatable tests that are quick to run and can support Iterative and Agile development</a:t>
            </a:r>
          </a:p>
          <a:p>
            <a:r>
              <a:rPr lang="en-US" sz="2000" dirty="0"/>
              <a:t>Very effective in validating environments and doing “smoke tests” to make sure a new build meets a minimal set of requirements</a:t>
            </a:r>
          </a:p>
          <a:p>
            <a:r>
              <a:rPr lang="en-US" sz="2000" dirty="0"/>
              <a:t>Supports Performance Testing very effectively</a:t>
            </a:r>
          </a:p>
          <a:p>
            <a:r>
              <a:rPr lang="en-US" sz="2000" dirty="0"/>
              <a:t>Very inexpensive and quick to repeat testing and validate fixes</a:t>
            </a:r>
          </a:p>
          <a:p>
            <a:r>
              <a:rPr lang="en-US" sz="2000" dirty="0"/>
              <a:t>Various implications include UI, API, and Unit automation tests… each has a very different set of pros and cons</a:t>
            </a:r>
          </a:p>
          <a:p>
            <a:endParaRPr lang="en-US" sz="2000" dirty="0"/>
          </a:p>
          <a:p>
            <a:endParaRPr lang="en-US" sz="2000" dirty="0"/>
          </a:p>
          <a:p>
            <a:endParaRPr lang="en-US" sz="2000" dirty="0"/>
          </a:p>
          <a:p>
            <a:endParaRPr lang="en-US" sz="2000" dirty="0"/>
          </a:p>
          <a:p>
            <a:pPr marL="0" indent="0">
              <a:buNone/>
            </a:pPr>
            <a:endParaRPr lang="en-US" sz="2000" dirty="0"/>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p:txBody>
      </p:sp>
    </p:spTree>
    <p:extLst>
      <p:ext uri="{BB962C8B-B14F-4D97-AF65-F5344CB8AC3E}">
        <p14:creationId xmlns:p14="http://schemas.microsoft.com/office/powerpoint/2010/main" val="22333858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Testing</a:t>
            </a:r>
          </a:p>
        </p:txBody>
      </p:sp>
      <p:sp>
        <p:nvSpPr>
          <p:cNvPr id="5" name="Rectangle 1"/>
          <p:cNvSpPr>
            <a:spLocks noChangeArrowheads="1"/>
          </p:cNvSpPr>
          <p:nvPr/>
        </p:nvSpPr>
        <p:spPr bwMode="auto">
          <a:xfrm>
            <a:off x="1888642" y="-1026823"/>
            <a:ext cx="1350795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Verdana" panose="020B0604030504040204" pitchFamily="34" charset="0"/>
              </a:rPr>
              <a:t>Unit testing can be done in two ways − manual testing and automated testing.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Content Placeholder 2"/>
          <p:cNvSpPr txBox="1">
            <a:spLocks/>
          </p:cNvSpPr>
          <p:nvPr/>
        </p:nvSpPr>
        <p:spPr>
          <a:xfrm>
            <a:off x="838198" y="1525772"/>
            <a:ext cx="10749645" cy="49175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Some of  the benefits of Automated Testing have been oversold. Some of the challenges include:</a:t>
            </a:r>
          </a:p>
          <a:p>
            <a:r>
              <a:rPr lang="en-US" sz="2000" dirty="0"/>
              <a:t>Developers rarely can come up with scenarios in scripts that they would not already have tested in their normal unit testing… they often don’t know what they don’t know </a:t>
            </a:r>
          </a:p>
          <a:p>
            <a:r>
              <a:rPr lang="en-US" sz="2000" dirty="0"/>
              <a:t>UI focused Automated Testing (key &amp; mouse events) are often challenging and create/</a:t>
            </a:r>
            <a:r>
              <a:rPr lang="en-US" sz="2000" u="sng" dirty="0"/>
              <a:t>maintain</a:t>
            </a:r>
            <a:r>
              <a:rPr lang="en-US" sz="2000" dirty="0"/>
              <a:t> a great number of false-positives</a:t>
            </a:r>
          </a:p>
          <a:p>
            <a:r>
              <a:rPr lang="en-US" sz="2000" dirty="0"/>
              <a:t>API Level Automated Testing (i.e. REST) scripts are often more useful and easier to maintain</a:t>
            </a:r>
          </a:p>
          <a:p>
            <a:r>
              <a:rPr lang="en-US" sz="2000" dirty="0"/>
              <a:t>Environmental verification, API, and finally UI Automated testing is generally the best order to show value quickly with Automated Testing</a:t>
            </a:r>
          </a:p>
          <a:p>
            <a:r>
              <a:rPr lang="en-US" sz="2000" dirty="0"/>
              <a:t>Automated Testing investment is often not prioritized or tracked so it is difficult to know its effectiveness</a:t>
            </a:r>
          </a:p>
          <a:p>
            <a:r>
              <a:rPr lang="en-US" sz="2000" dirty="0"/>
              <a:t>Scripts can be expensive to develop and maintain</a:t>
            </a:r>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p:txBody>
      </p:sp>
    </p:spTree>
    <p:extLst>
      <p:ext uri="{BB962C8B-B14F-4D97-AF65-F5344CB8AC3E}">
        <p14:creationId xmlns:p14="http://schemas.microsoft.com/office/powerpoint/2010/main" val="36267628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Unit Testing Example: JUnit</a:t>
            </a:r>
          </a:p>
        </p:txBody>
      </p:sp>
      <p:sp>
        <p:nvSpPr>
          <p:cNvPr id="5" name="Rectangle 1"/>
          <p:cNvSpPr>
            <a:spLocks noChangeArrowheads="1"/>
          </p:cNvSpPr>
          <p:nvPr/>
        </p:nvSpPr>
        <p:spPr bwMode="auto">
          <a:xfrm>
            <a:off x="1888642" y="-1026823"/>
            <a:ext cx="1350795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Verdana" panose="020B0604030504040204" pitchFamily="34" charset="0"/>
              </a:rPr>
              <a:t>Unit testing can be done in two ways − manual testing and automated testing.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Content Placeholder 2"/>
          <p:cNvSpPr txBox="1">
            <a:spLocks/>
          </p:cNvSpPr>
          <p:nvPr/>
        </p:nvSpPr>
        <p:spPr>
          <a:xfrm>
            <a:off x="838198" y="1525772"/>
            <a:ext cx="6558645" cy="49175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JUnit </a:t>
            </a:r>
            <a:r>
              <a:rPr lang="en-US" sz="2000" dirty="0">
                <a:hlinkClick r:id="rId3"/>
              </a:rPr>
              <a:t>[link]</a:t>
            </a:r>
            <a:r>
              <a:rPr lang="en-US" sz="2000" dirty="0"/>
              <a:t> is a Automated Testing framework focused on developing and running Unit test for Java applications. JUnit:</a:t>
            </a:r>
          </a:p>
          <a:p>
            <a:r>
              <a:rPr lang="en-US" sz="2000" dirty="0"/>
              <a:t>Is a Java opensource extension</a:t>
            </a:r>
          </a:p>
          <a:p>
            <a:r>
              <a:rPr lang="en-US" sz="2000" dirty="0"/>
              <a:t>Provides annotations to identify test methods.</a:t>
            </a:r>
          </a:p>
          <a:p>
            <a:r>
              <a:rPr lang="en-US" sz="2000" dirty="0"/>
              <a:t>Provides assertions for testing expected results.</a:t>
            </a:r>
          </a:p>
          <a:p>
            <a:r>
              <a:rPr lang="en-US" sz="2000" dirty="0"/>
              <a:t>Provides test runners for running tests.</a:t>
            </a:r>
          </a:p>
          <a:p>
            <a:r>
              <a:rPr lang="en-US" sz="2000" dirty="0"/>
              <a:t>JUnit tests allow you to write codes faster, which increases quality.</a:t>
            </a:r>
          </a:p>
          <a:p>
            <a:r>
              <a:rPr lang="en-US" sz="2000" dirty="0"/>
              <a:t>JUnit is elegantly simple. It is less complex and takes less time.</a:t>
            </a:r>
          </a:p>
          <a:p>
            <a:r>
              <a:rPr lang="en-US" sz="2000" dirty="0"/>
              <a:t>JUnit tests can be run automatically and they check their own results and provide immediate feedback. There's no need to manually comb through a report of test results</a:t>
            </a:r>
          </a:p>
        </p:txBody>
      </p:sp>
      <p:pic>
        <p:nvPicPr>
          <p:cNvPr id="8" name="Picture 7"/>
          <p:cNvPicPr>
            <a:picLocks noChangeAspect="1"/>
          </p:cNvPicPr>
          <p:nvPr/>
        </p:nvPicPr>
        <p:blipFill>
          <a:blip r:embed="rId4"/>
          <a:stretch>
            <a:fillRect/>
          </a:stretch>
        </p:blipFill>
        <p:spPr>
          <a:xfrm>
            <a:off x="7814582" y="1525772"/>
            <a:ext cx="4114800" cy="2482445"/>
          </a:xfrm>
          <a:prstGeom prst="rect">
            <a:avLst/>
          </a:prstGeom>
        </p:spPr>
      </p:pic>
    </p:spTree>
    <p:extLst>
      <p:ext uri="{BB962C8B-B14F-4D97-AF65-F5344CB8AC3E}">
        <p14:creationId xmlns:p14="http://schemas.microsoft.com/office/powerpoint/2010/main" val="19084173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Software Testing </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2346325" y="2098085"/>
            <a:ext cx="7693025" cy="3391889"/>
          </a:xfrm>
        </p:spPr>
        <p:txBody>
          <a:bodyPr>
            <a:normAutofit/>
          </a:bodyPr>
          <a:lstStyle/>
          <a:p>
            <a:pPr marL="0" indent="0">
              <a:buNone/>
            </a:pPr>
            <a:r>
              <a:rPr lang="en-US" sz="1500" dirty="0"/>
              <a:t>Final Thoughts:</a:t>
            </a:r>
          </a:p>
          <a:p>
            <a:pPr marL="342900" indent="-342900">
              <a:buFont typeface="+mj-lt"/>
              <a:buAutoNum type="arabicPeriod"/>
            </a:pPr>
            <a:r>
              <a:rPr lang="en-US" sz="1500" dirty="0"/>
              <a:t>Web Services and APIs</a:t>
            </a:r>
          </a:p>
          <a:p>
            <a:pPr marL="342900" indent="-342900">
              <a:buFont typeface="+mj-lt"/>
              <a:buAutoNum type="arabicPeriod"/>
            </a:pPr>
            <a:r>
              <a:rPr lang="en-US" sz="1500" dirty="0"/>
              <a:t>Test Data</a:t>
            </a:r>
          </a:p>
          <a:p>
            <a:pPr marL="342900" indent="-342900">
              <a:buFont typeface="+mj-lt"/>
              <a:buAutoNum type="arabicPeriod"/>
            </a:pPr>
            <a:r>
              <a:rPr lang="en-US" sz="1500" dirty="0"/>
              <a:t>Automated Testing &amp; False Positives</a:t>
            </a:r>
          </a:p>
          <a:p>
            <a:pPr marL="342900" indent="-342900">
              <a:buFont typeface="+mj-lt"/>
              <a:buAutoNum type="arabicPeriod"/>
            </a:pPr>
            <a:r>
              <a:rPr lang="en-US" sz="1500" dirty="0"/>
              <a:t>Logging</a:t>
            </a:r>
          </a:p>
          <a:p>
            <a:pPr marL="342900" indent="-342900">
              <a:buFont typeface="+mj-lt"/>
              <a:buAutoNum type="arabicPeriod"/>
            </a:pPr>
            <a:r>
              <a:rPr lang="en-US" sz="1500" dirty="0"/>
              <a:t>Internal Testing and Test Cases as Product Documentation</a:t>
            </a:r>
          </a:p>
          <a:p>
            <a:pPr marL="342900" indent="-342900">
              <a:buFont typeface="+mj-lt"/>
              <a:buAutoNum type="arabicPeriod"/>
            </a:pPr>
            <a:r>
              <a:rPr lang="en-US" sz="1500" dirty="0"/>
              <a:t>Maybe Test-Driven Development is more of a spectrum and evolution</a:t>
            </a:r>
          </a:p>
          <a:p>
            <a:pPr marL="342900" indent="-342900">
              <a:buFont typeface="+mj-lt"/>
              <a:buAutoNum type="arabicPeriod"/>
            </a:pPr>
            <a:endParaRPr lang="en-US" sz="1500" dirty="0"/>
          </a:p>
          <a:p>
            <a:pPr marL="0" indent="0">
              <a:buNone/>
            </a:pPr>
            <a:endParaRPr lang="en-US" sz="1500" dirty="0"/>
          </a:p>
          <a:p>
            <a:pPr marL="0" indent="0">
              <a:buNone/>
            </a:pPr>
            <a:endParaRPr lang="en-US" sz="1500" dirty="0"/>
          </a:p>
          <a:p>
            <a:pPr marL="0" indent="0">
              <a:buNone/>
            </a:pPr>
            <a:endParaRPr lang="en-US" sz="1500" dirty="0"/>
          </a:p>
          <a:p>
            <a:pPr marL="0" indent="0">
              <a:buNone/>
            </a:pPr>
            <a:endParaRPr lang="en-US" sz="1350" dirty="0"/>
          </a:p>
          <a:p>
            <a:endParaRPr lang="en-US" dirty="0"/>
          </a:p>
        </p:txBody>
      </p:sp>
    </p:spTree>
    <p:extLst>
      <p:ext uri="{BB962C8B-B14F-4D97-AF65-F5344CB8AC3E}">
        <p14:creationId xmlns:p14="http://schemas.microsoft.com/office/powerpoint/2010/main" val="508831614"/>
      </p:ext>
    </p:extLst>
  </p:cSld>
  <p:clrMapOvr>
    <a:masterClrMapping/>
  </p:clrMapOvr>
  <mc:AlternateContent xmlns:mc="http://schemas.openxmlformats.org/markup-compatibility/2006" xmlns:p14="http://schemas.microsoft.com/office/powerpoint/2010/main">
    <mc:Choice Requires="p14">
      <p:transition spd="slow" p14:dur="2000" advTm="419892"/>
    </mc:Choice>
    <mc:Fallback xmlns="">
      <p:transition spd="slow" advTm="419892"/>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540304"/>
            <a:ext cx="10515600" cy="757272"/>
          </a:xfrm>
        </p:spPr>
        <p:txBody>
          <a:bodyPr>
            <a:normAutofit/>
          </a:bodyPr>
          <a:lstStyle/>
          <a:p>
            <a:r>
              <a:rPr lang="en-US" sz="3600" dirty="0"/>
              <a:t>Scrum Team Discussion Board 4</a:t>
            </a:r>
          </a:p>
        </p:txBody>
      </p:sp>
      <p:sp>
        <p:nvSpPr>
          <p:cNvPr id="3" name="Content Placeholder 2"/>
          <p:cNvSpPr>
            <a:spLocks noGrp="1"/>
          </p:cNvSpPr>
          <p:nvPr>
            <p:ph idx="1"/>
          </p:nvPr>
        </p:nvSpPr>
        <p:spPr>
          <a:xfrm>
            <a:off x="838199" y="1358536"/>
            <a:ext cx="10848703" cy="5091031"/>
          </a:xfrm>
        </p:spPr>
        <p:txBody>
          <a:bodyPr>
            <a:normAutofit/>
          </a:bodyPr>
          <a:lstStyle/>
          <a:p>
            <a:pPr marL="342900" indent="-342900">
              <a:buFont typeface="+mj-lt"/>
              <a:buAutoNum type="arabicPeriod"/>
            </a:pPr>
            <a:r>
              <a:rPr lang="en-US" sz="2000" dirty="0"/>
              <a:t>Assign note taker and presenter roles to team members</a:t>
            </a:r>
          </a:p>
          <a:p>
            <a:pPr marL="342900" indent="-342900">
              <a:buFont typeface="+mj-lt"/>
              <a:buAutoNum type="arabicPeriod"/>
            </a:pPr>
            <a:r>
              <a:rPr lang="en-US" sz="2000" dirty="0"/>
              <a:t>Review and discuss the discussion topic for this sprint for approximately 10 minutes</a:t>
            </a:r>
          </a:p>
          <a:p>
            <a:pPr marL="342900" indent="-342900">
              <a:buFont typeface="+mj-lt"/>
              <a:buAutoNum type="arabicPeriod"/>
            </a:pPr>
            <a:r>
              <a:rPr lang="en-US" sz="2000" dirty="0"/>
              <a:t>Note taker takes notes and presenter prepares a report out summary</a:t>
            </a:r>
          </a:p>
          <a:p>
            <a:pPr marL="342900" indent="-342900">
              <a:buFont typeface="+mj-lt"/>
              <a:buAutoNum type="arabicPeriod"/>
            </a:pPr>
            <a:r>
              <a:rPr lang="en-US" sz="2000" dirty="0"/>
              <a:t>Note taker share notes with all participating team members </a:t>
            </a:r>
          </a:p>
          <a:p>
            <a:pPr marL="342900" indent="-342900">
              <a:buFont typeface="+mj-lt"/>
              <a:buAutoNum type="arabicPeriod"/>
            </a:pPr>
            <a:r>
              <a:rPr lang="en-US" sz="2000" dirty="0"/>
              <a:t>Each team member pastes and submits exact copy of the notes into their discussion board</a:t>
            </a:r>
          </a:p>
          <a:p>
            <a:pPr marL="342900" indent="-342900">
              <a:buFont typeface="+mj-lt"/>
              <a:buAutoNum type="arabicPeriod"/>
            </a:pPr>
            <a:r>
              <a:rPr lang="en-US" sz="2000" dirty="0"/>
              <a:t>Sit back, relax, and tell the note taker and presenter what I wonderful job the did</a:t>
            </a:r>
          </a:p>
          <a:p>
            <a:pPr marL="0" indent="0">
              <a:buNone/>
            </a:pPr>
            <a:endParaRPr lang="en-US" sz="2000" dirty="0"/>
          </a:p>
          <a:p>
            <a:pPr marL="0" indent="0">
              <a:buNone/>
            </a:pPr>
            <a:endParaRPr lang="en-US" sz="2000" dirty="0"/>
          </a:p>
          <a:p>
            <a:pPr marL="0" indent="0">
              <a:buNone/>
            </a:pPr>
            <a:endParaRPr lang="en-US" sz="2000" dirty="0"/>
          </a:p>
        </p:txBody>
      </p:sp>
      <p:pic>
        <p:nvPicPr>
          <p:cNvPr id="4" name="Picture 3">
            <a:extLst>
              <a:ext uri="{FF2B5EF4-FFF2-40B4-BE49-F238E27FC236}">
                <a16:creationId xmlns:a16="http://schemas.microsoft.com/office/drawing/2014/main" id="{973EB585-CCDF-9848-911B-FD530461A23C}"/>
              </a:ext>
            </a:extLst>
          </p:cNvPr>
          <p:cNvPicPr>
            <a:picLocks noChangeAspect="1"/>
          </p:cNvPicPr>
          <p:nvPr/>
        </p:nvPicPr>
        <p:blipFill>
          <a:blip r:embed="rId3"/>
          <a:stretch>
            <a:fillRect/>
          </a:stretch>
        </p:blipFill>
        <p:spPr>
          <a:xfrm>
            <a:off x="1371123" y="3965927"/>
            <a:ext cx="9130666" cy="2056737"/>
          </a:xfrm>
          <a:prstGeom prst="rect">
            <a:avLst/>
          </a:prstGeom>
          <a:ln w="25400">
            <a:solidFill>
              <a:schemeClr val="tx1"/>
            </a:solidFill>
          </a:ln>
        </p:spPr>
      </p:pic>
      <p:pic>
        <p:nvPicPr>
          <p:cNvPr id="6" name="Picture 5">
            <a:extLst>
              <a:ext uri="{FF2B5EF4-FFF2-40B4-BE49-F238E27FC236}">
                <a16:creationId xmlns:a16="http://schemas.microsoft.com/office/drawing/2014/main" id="{DAA96EBF-902F-704F-B388-C49D995112A8}"/>
              </a:ext>
            </a:extLst>
          </p:cNvPr>
          <p:cNvPicPr>
            <a:picLocks noChangeAspect="1"/>
          </p:cNvPicPr>
          <p:nvPr/>
        </p:nvPicPr>
        <p:blipFill>
          <a:blip r:embed="rId4"/>
          <a:stretch>
            <a:fillRect/>
          </a:stretch>
        </p:blipFill>
        <p:spPr>
          <a:xfrm>
            <a:off x="1371123" y="3965927"/>
            <a:ext cx="9525470" cy="2157555"/>
          </a:xfrm>
          <a:prstGeom prst="rect">
            <a:avLst/>
          </a:prstGeom>
          <a:ln w="25400">
            <a:solidFill>
              <a:schemeClr val="tx1"/>
            </a:solidFill>
          </a:ln>
        </p:spPr>
      </p:pic>
    </p:spTree>
    <p:extLst>
      <p:ext uri="{BB962C8B-B14F-4D97-AF65-F5344CB8AC3E}">
        <p14:creationId xmlns:p14="http://schemas.microsoft.com/office/powerpoint/2010/main" val="821251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6"/>
                                        </p:tgtEl>
                                        <p:attrNameLst>
                                          <p:attrName>ppt_x</p:attrName>
                                        </p:attrNameLst>
                                      </p:cBhvr>
                                      <p:tavLst>
                                        <p:tav tm="0">
                                          <p:val>
                                            <p:strVal val="ppt_x"/>
                                          </p:val>
                                        </p:tav>
                                        <p:tav tm="100000">
                                          <p:val>
                                            <p:strVal val="ppt_x"/>
                                          </p:val>
                                        </p:tav>
                                      </p:tavLst>
                                    </p:anim>
                                    <p:anim calcmode="lin" valueType="num">
                                      <p:cBhvr additive="base">
                                        <p:cTn id="7" dur="500"/>
                                        <p:tgtEl>
                                          <p:spTgt spid="6"/>
                                        </p:tgtEl>
                                        <p:attrNameLst>
                                          <p:attrName>ppt_y</p:attrName>
                                        </p:attrNameLst>
                                      </p:cBhvr>
                                      <p:tavLst>
                                        <p:tav tm="0">
                                          <p:val>
                                            <p:strVal val="ppt_y"/>
                                          </p:val>
                                        </p:tav>
                                        <p:tav tm="100000">
                                          <p:val>
                                            <p:strVal val="1+ppt_h/2"/>
                                          </p:val>
                                        </p:tav>
                                      </p:tavLst>
                                    </p:anim>
                                    <p:set>
                                      <p:cBhvr>
                                        <p:cTn id="8" dur="1" fill="hold">
                                          <p:stCondLst>
                                            <p:cond delay="499"/>
                                          </p:stCondLst>
                                        </p:cTn>
                                        <p:tgtEl>
                                          <p:spTgt spid="6"/>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540304"/>
            <a:ext cx="10515600" cy="757272"/>
          </a:xfrm>
        </p:spPr>
        <p:txBody>
          <a:bodyPr>
            <a:normAutofit/>
          </a:bodyPr>
          <a:lstStyle/>
          <a:p>
            <a:r>
              <a:rPr lang="en-US" sz="3600" dirty="0"/>
              <a:t>Scrum Team Discussion Board 4</a:t>
            </a:r>
          </a:p>
        </p:txBody>
      </p:sp>
      <p:sp>
        <p:nvSpPr>
          <p:cNvPr id="3" name="Content Placeholder 2"/>
          <p:cNvSpPr>
            <a:spLocks noGrp="1"/>
          </p:cNvSpPr>
          <p:nvPr>
            <p:ph idx="1"/>
          </p:nvPr>
        </p:nvSpPr>
        <p:spPr>
          <a:xfrm>
            <a:off x="838199" y="1358536"/>
            <a:ext cx="10848703" cy="5091031"/>
          </a:xfrm>
        </p:spPr>
        <p:txBody>
          <a:bodyPr>
            <a:normAutofit/>
          </a:bodyPr>
          <a:lstStyle/>
          <a:p>
            <a:pPr marL="342900" indent="-342900">
              <a:buFont typeface="+mj-lt"/>
              <a:buAutoNum type="arabicPeriod"/>
            </a:pPr>
            <a:r>
              <a:rPr lang="en-US" sz="2000" dirty="0"/>
              <a:t>Assign note taker and presenter roles to team members</a:t>
            </a:r>
          </a:p>
          <a:p>
            <a:pPr marL="342900" indent="-342900">
              <a:buFont typeface="+mj-lt"/>
              <a:buAutoNum type="arabicPeriod"/>
            </a:pPr>
            <a:r>
              <a:rPr lang="en-US" sz="2000" dirty="0"/>
              <a:t>Review and discuss the discussion topic for this sprint for approximately 10 minutes</a:t>
            </a:r>
          </a:p>
          <a:p>
            <a:pPr marL="342900" indent="-342900">
              <a:buFont typeface="+mj-lt"/>
              <a:buAutoNum type="arabicPeriod"/>
            </a:pPr>
            <a:r>
              <a:rPr lang="en-US" sz="2000" dirty="0"/>
              <a:t>Note taker takes notes and presenter prepares a report out summary</a:t>
            </a:r>
          </a:p>
          <a:p>
            <a:pPr marL="342900" indent="-342900">
              <a:buFont typeface="+mj-lt"/>
              <a:buAutoNum type="arabicPeriod"/>
            </a:pPr>
            <a:r>
              <a:rPr lang="en-US" sz="2000" dirty="0"/>
              <a:t>Note taker share notes with all participating team members </a:t>
            </a:r>
          </a:p>
          <a:p>
            <a:pPr marL="342900" indent="-342900">
              <a:buFont typeface="+mj-lt"/>
              <a:buAutoNum type="arabicPeriod"/>
            </a:pPr>
            <a:r>
              <a:rPr lang="en-US" sz="2000" dirty="0"/>
              <a:t>Each team member pastes and submits exact copy of the notes into their discussion board</a:t>
            </a:r>
          </a:p>
          <a:p>
            <a:pPr marL="342900" indent="-342900">
              <a:buFont typeface="+mj-lt"/>
              <a:buAutoNum type="arabicPeriod"/>
            </a:pPr>
            <a:r>
              <a:rPr lang="en-US" sz="2000" dirty="0"/>
              <a:t>Sit back, relax, and tell the note taker and presenter what I wonderful job the did</a:t>
            </a:r>
          </a:p>
          <a:p>
            <a:pPr marL="0" indent="0">
              <a:buNone/>
            </a:pPr>
            <a:endParaRPr lang="en-US" sz="2000" dirty="0"/>
          </a:p>
          <a:p>
            <a:pPr marL="0" indent="0">
              <a:buNone/>
            </a:pPr>
            <a:endParaRPr lang="en-US" sz="2000" dirty="0"/>
          </a:p>
          <a:p>
            <a:pPr marL="0" indent="0">
              <a:buNone/>
            </a:pPr>
            <a:endParaRPr lang="en-US" sz="2000" dirty="0"/>
          </a:p>
        </p:txBody>
      </p:sp>
      <p:pic>
        <p:nvPicPr>
          <p:cNvPr id="4" name="Picture 3">
            <a:extLst>
              <a:ext uri="{FF2B5EF4-FFF2-40B4-BE49-F238E27FC236}">
                <a16:creationId xmlns:a16="http://schemas.microsoft.com/office/drawing/2014/main" id="{973EB585-CCDF-9848-911B-FD530461A23C}"/>
              </a:ext>
            </a:extLst>
          </p:cNvPr>
          <p:cNvPicPr>
            <a:picLocks noChangeAspect="1"/>
          </p:cNvPicPr>
          <p:nvPr/>
        </p:nvPicPr>
        <p:blipFill>
          <a:blip r:embed="rId3"/>
          <a:stretch>
            <a:fillRect/>
          </a:stretch>
        </p:blipFill>
        <p:spPr>
          <a:xfrm>
            <a:off x="1371123" y="3965927"/>
            <a:ext cx="9130666" cy="2056737"/>
          </a:xfrm>
          <a:prstGeom prst="rect">
            <a:avLst/>
          </a:prstGeom>
          <a:ln w="25400">
            <a:solidFill>
              <a:schemeClr val="tx1"/>
            </a:solidFill>
          </a:ln>
        </p:spPr>
      </p:pic>
      <p:pic>
        <p:nvPicPr>
          <p:cNvPr id="6" name="Picture 5">
            <a:extLst>
              <a:ext uri="{FF2B5EF4-FFF2-40B4-BE49-F238E27FC236}">
                <a16:creationId xmlns:a16="http://schemas.microsoft.com/office/drawing/2014/main" id="{DAA96EBF-902F-704F-B388-C49D995112A8}"/>
              </a:ext>
            </a:extLst>
          </p:cNvPr>
          <p:cNvPicPr>
            <a:picLocks noChangeAspect="1"/>
          </p:cNvPicPr>
          <p:nvPr/>
        </p:nvPicPr>
        <p:blipFill>
          <a:blip r:embed="rId4"/>
          <a:stretch>
            <a:fillRect/>
          </a:stretch>
        </p:blipFill>
        <p:spPr>
          <a:xfrm>
            <a:off x="1371123" y="3965927"/>
            <a:ext cx="9525470" cy="2157555"/>
          </a:xfrm>
          <a:prstGeom prst="rect">
            <a:avLst/>
          </a:prstGeom>
          <a:ln w="25400">
            <a:solidFill>
              <a:schemeClr val="tx1"/>
            </a:solidFill>
          </a:ln>
        </p:spPr>
      </p:pic>
      <p:pic>
        <p:nvPicPr>
          <p:cNvPr id="5" name="Picture 4">
            <a:extLst>
              <a:ext uri="{FF2B5EF4-FFF2-40B4-BE49-F238E27FC236}">
                <a16:creationId xmlns:a16="http://schemas.microsoft.com/office/drawing/2014/main" id="{B86F2F25-27D5-EC4D-A4AE-4FADC9359D9D}"/>
              </a:ext>
            </a:extLst>
          </p:cNvPr>
          <p:cNvPicPr>
            <a:picLocks noChangeAspect="1"/>
          </p:cNvPicPr>
          <p:nvPr/>
        </p:nvPicPr>
        <p:blipFill>
          <a:blip r:embed="rId5"/>
          <a:stretch>
            <a:fillRect/>
          </a:stretch>
        </p:blipFill>
        <p:spPr>
          <a:xfrm>
            <a:off x="85940" y="2283303"/>
            <a:ext cx="12020120" cy="1356539"/>
          </a:xfrm>
          <a:prstGeom prst="rect">
            <a:avLst/>
          </a:prstGeom>
          <a:ln w="50800">
            <a:solidFill>
              <a:schemeClr val="accent1"/>
            </a:solidFill>
          </a:ln>
        </p:spPr>
      </p:pic>
    </p:spTree>
    <p:extLst>
      <p:ext uri="{BB962C8B-B14F-4D97-AF65-F5344CB8AC3E}">
        <p14:creationId xmlns:p14="http://schemas.microsoft.com/office/powerpoint/2010/main" val="3767049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6"/>
                                        </p:tgtEl>
                                        <p:attrNameLst>
                                          <p:attrName>ppt_x</p:attrName>
                                        </p:attrNameLst>
                                      </p:cBhvr>
                                      <p:tavLst>
                                        <p:tav tm="0">
                                          <p:val>
                                            <p:strVal val="ppt_x"/>
                                          </p:val>
                                        </p:tav>
                                        <p:tav tm="100000">
                                          <p:val>
                                            <p:strVal val="ppt_x"/>
                                          </p:val>
                                        </p:tav>
                                      </p:tavLst>
                                    </p:anim>
                                    <p:anim calcmode="lin" valueType="num">
                                      <p:cBhvr additive="base">
                                        <p:cTn id="7" dur="500"/>
                                        <p:tgtEl>
                                          <p:spTgt spid="6"/>
                                        </p:tgtEl>
                                        <p:attrNameLst>
                                          <p:attrName>ppt_y</p:attrName>
                                        </p:attrNameLst>
                                      </p:cBhvr>
                                      <p:tavLst>
                                        <p:tav tm="0">
                                          <p:val>
                                            <p:strVal val="ppt_y"/>
                                          </p:val>
                                        </p:tav>
                                        <p:tav tm="100000">
                                          <p:val>
                                            <p:strVal val="1+ppt_h/2"/>
                                          </p:val>
                                        </p:tav>
                                      </p:tavLst>
                                    </p:anim>
                                    <p:set>
                                      <p:cBhvr>
                                        <p:cTn id="8" dur="1" fill="hold">
                                          <p:stCondLst>
                                            <p:cond delay="499"/>
                                          </p:stCondLst>
                                        </p:cTn>
                                        <p:tgtEl>
                                          <p:spTgt spid="6"/>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8"/>
            <a:ext cx="10515600" cy="3444544"/>
          </a:xfrm>
        </p:spPr>
        <p:txBody>
          <a:bodyPr vert="horz" lIns="91440" tIns="45720" rIns="91440" bIns="45720" rtlCol="0" anchor="t">
            <a:normAutofit/>
          </a:bodyPr>
          <a:lstStyle/>
          <a:p>
            <a:pPr marL="0" indent="0">
              <a:buNone/>
            </a:pPr>
            <a:r>
              <a:rPr lang="en-US" dirty="0"/>
              <a:t>Agenda:</a:t>
            </a:r>
          </a:p>
          <a:p>
            <a:pPr marL="457200" indent="-457200">
              <a:buFont typeface="+mj-lt"/>
              <a:buAutoNum type="arabicPeriod"/>
            </a:pPr>
            <a:r>
              <a:rPr lang="en-US" sz="2000" dirty="0"/>
              <a:t>Prework and Announcements</a:t>
            </a:r>
          </a:p>
          <a:p>
            <a:pPr marL="457200" indent="-457200">
              <a:buFont typeface="+mj-lt"/>
              <a:buAutoNum type="arabicPeriod"/>
            </a:pPr>
            <a:r>
              <a:rPr lang="en-US" sz="2000" dirty="0"/>
              <a:t>Scrum Team Review of Testing and Testing-Driven Development</a:t>
            </a:r>
          </a:p>
          <a:p>
            <a:pPr marL="457200" indent="-457200">
              <a:buFont typeface="+mj-lt"/>
              <a:buAutoNum type="arabicPeriod"/>
            </a:pPr>
            <a:r>
              <a:rPr lang="en-US" sz="2000" dirty="0"/>
              <a:t>Software Development Models and Testing</a:t>
            </a:r>
          </a:p>
          <a:p>
            <a:pPr marL="457200" indent="-457200">
              <a:buFont typeface="+mj-lt"/>
              <a:buAutoNum type="arabicPeriod"/>
            </a:pPr>
            <a:r>
              <a:rPr lang="en-US" sz="2000" dirty="0"/>
              <a:t>Discussion Board 4</a:t>
            </a:r>
          </a:p>
          <a:p>
            <a:pPr marL="457200" indent="-457200">
              <a:buFont typeface="+mj-lt"/>
              <a:buAutoNum type="arabicPeriod"/>
            </a:pPr>
            <a:r>
              <a:rPr lang="en-US" sz="2000" dirty="0"/>
              <a:t>Prework for Next Class</a:t>
            </a:r>
          </a:p>
          <a:p>
            <a:pPr marL="0" indent="0">
              <a:buNone/>
            </a:pPr>
            <a:endParaRPr lang="en-US" sz="2000" dirty="0"/>
          </a:p>
        </p:txBody>
      </p:sp>
      <p:pic>
        <p:nvPicPr>
          <p:cNvPr id="4" name="Content Placeholder 4">
            <a:extLst>
              <a:ext uri="{FF2B5EF4-FFF2-40B4-BE49-F238E27FC236}">
                <a16:creationId xmlns:a16="http://schemas.microsoft.com/office/drawing/2014/main" id="{4F742B6E-B171-6A46-B579-4EFBC662609F}"/>
              </a:ext>
            </a:extLst>
          </p:cNvPr>
          <p:cNvPicPr>
            <a:picLocks noChangeAspect="1"/>
          </p:cNvPicPr>
          <p:nvPr/>
        </p:nvPicPr>
        <p:blipFill>
          <a:blip r:embed="rId3"/>
          <a:stretch>
            <a:fillRect/>
          </a:stretch>
        </p:blipFill>
        <p:spPr>
          <a:xfrm>
            <a:off x="8942905" y="156030"/>
            <a:ext cx="2656367" cy="1366321"/>
          </a:xfrm>
          <a:prstGeom prst="rect">
            <a:avLst/>
          </a:prstGeom>
        </p:spPr>
      </p:pic>
      <p:sp>
        <p:nvSpPr>
          <p:cNvPr id="5" name="Content Placeholder 2">
            <a:extLst>
              <a:ext uri="{FF2B5EF4-FFF2-40B4-BE49-F238E27FC236}">
                <a16:creationId xmlns:a16="http://schemas.microsoft.com/office/drawing/2014/main" id="{4B70FB51-60F2-4745-ACDF-CBD96ADDEFB7}"/>
              </a:ext>
            </a:extLst>
          </p:cNvPr>
          <p:cNvSpPr txBox="1">
            <a:spLocks/>
          </p:cNvSpPr>
          <p:nvPr/>
        </p:nvSpPr>
        <p:spPr>
          <a:xfrm>
            <a:off x="838200" y="5460422"/>
            <a:ext cx="10515600" cy="71654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Discussion &amp; Questions welcome at any time but please be present with no phones or email during our time together</a:t>
            </a:r>
          </a:p>
        </p:txBody>
      </p:sp>
    </p:spTree>
    <p:extLst>
      <p:ext uri="{BB962C8B-B14F-4D97-AF65-F5344CB8AC3E}">
        <p14:creationId xmlns:p14="http://schemas.microsoft.com/office/powerpoint/2010/main" val="42395204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5490"/>
            <a:ext cx="9144000" cy="807019"/>
          </a:xfrm>
        </p:spPr>
        <p:txBody>
          <a:bodyPr anchor="ctr">
            <a:normAutofit/>
          </a:bodyPr>
          <a:lstStyle/>
          <a:p>
            <a:r>
              <a:rPr lang="en-US" sz="4800" dirty="0"/>
              <a:t>End of Session</a:t>
            </a:r>
          </a:p>
        </p:txBody>
      </p:sp>
    </p:spTree>
    <p:extLst>
      <p:ext uri="{BB962C8B-B14F-4D97-AF65-F5344CB8AC3E}">
        <p14:creationId xmlns:p14="http://schemas.microsoft.com/office/powerpoint/2010/main" val="3142803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Prework For Next Class</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Complete through activity 5 prior to next class</a:t>
            </a:r>
          </a:p>
          <a:p>
            <a:pPr marL="0" indent="0">
              <a:buNone/>
            </a:pPr>
            <a:r>
              <a:rPr lang="en-US" sz="2000" dirty="0"/>
              <a:t>Be prepared for a scrum team chapter 8 on Test-Driven Development</a:t>
            </a:r>
          </a:p>
        </p:txBody>
      </p:sp>
    </p:spTree>
    <p:extLst>
      <p:ext uri="{BB962C8B-B14F-4D97-AF65-F5344CB8AC3E}">
        <p14:creationId xmlns:p14="http://schemas.microsoft.com/office/powerpoint/2010/main" val="812528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2532" y="3019732"/>
            <a:ext cx="9826935" cy="818536"/>
          </a:xfrm>
        </p:spPr>
        <p:txBody>
          <a:bodyPr anchor="ctr">
            <a:normAutofit fontScale="90000"/>
          </a:bodyPr>
          <a:lstStyle/>
          <a:p>
            <a:r>
              <a:rPr lang="en-US" sz="4800" dirty="0"/>
              <a:t>Testing, Testing, Testing,</a:t>
            </a:r>
            <a:br>
              <a:rPr lang="en-US" sz="4800" dirty="0"/>
            </a:br>
            <a:r>
              <a:rPr lang="en-US" sz="4800" dirty="0"/>
              <a:t> and More Testing!!!</a:t>
            </a:r>
          </a:p>
        </p:txBody>
      </p:sp>
    </p:spTree>
    <p:extLst>
      <p:ext uri="{BB962C8B-B14F-4D97-AF65-F5344CB8AC3E}">
        <p14:creationId xmlns:p14="http://schemas.microsoft.com/office/powerpoint/2010/main" val="1523318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fontScale="90000"/>
          </a:bodyPr>
          <a:lstStyle/>
          <a:p>
            <a:r>
              <a:rPr lang="en-US" sz="3600" dirty="0"/>
              <a:t>Scrum Team Review – Chapter 8 Test-Driven Development </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342900" indent="-342900">
              <a:buFont typeface="+mj-lt"/>
              <a:buAutoNum type="arabicPeriod"/>
            </a:pPr>
            <a:r>
              <a:rPr lang="en-US" sz="2000" dirty="0"/>
              <a:t>Assign presenter</a:t>
            </a:r>
          </a:p>
          <a:p>
            <a:pPr marL="342900" indent="-342900">
              <a:buFont typeface="+mj-lt"/>
              <a:buAutoNum type="arabicPeriod"/>
            </a:pPr>
            <a:r>
              <a:rPr lang="en-US" sz="2000" dirty="0"/>
              <a:t>Team reviews key topics including percent of chapter and percent of lecture</a:t>
            </a:r>
          </a:p>
          <a:p>
            <a:pPr marL="342900" indent="-342900">
              <a:buFont typeface="+mj-lt"/>
              <a:buAutoNum type="arabicPeriod"/>
            </a:pPr>
            <a:r>
              <a:rPr lang="en-US" sz="2000" dirty="0"/>
              <a:t>Team sits back, relaxes, and acknowledges the bravery and dedication of the presenter</a:t>
            </a:r>
          </a:p>
          <a:p>
            <a:pPr marL="342900" indent="-342900">
              <a:buFont typeface="+mj-lt"/>
              <a:buAutoNum type="arabicPeriod"/>
            </a:pPr>
            <a:r>
              <a:rPr lang="en-US" sz="2000" dirty="0"/>
              <a:t>Oh yes, and finalize your sprint 4 research paper topic </a:t>
            </a:r>
          </a:p>
          <a:p>
            <a:pPr marL="0" indent="0">
              <a:buNone/>
            </a:pPr>
            <a:r>
              <a:rPr lang="en-US" sz="2000" dirty="0"/>
              <a:t>		</a:t>
            </a:r>
          </a:p>
          <a:p>
            <a:pPr marL="0" indent="0">
              <a:buNone/>
            </a:pPr>
            <a:endParaRPr lang="en-US" sz="2000" dirty="0"/>
          </a:p>
        </p:txBody>
      </p:sp>
    </p:spTree>
    <p:extLst>
      <p:ext uri="{BB962C8B-B14F-4D97-AF65-F5344CB8AC3E}">
        <p14:creationId xmlns:p14="http://schemas.microsoft.com/office/powerpoint/2010/main" val="3582299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19732"/>
            <a:ext cx="9144000" cy="818536"/>
          </a:xfrm>
        </p:spPr>
        <p:txBody>
          <a:bodyPr anchor="ctr">
            <a:normAutofit fontScale="90000"/>
          </a:bodyPr>
          <a:lstStyle/>
          <a:p>
            <a:r>
              <a:rPr lang="en-US" sz="4800" dirty="0"/>
              <a:t>Testing, Testing, Testing </a:t>
            </a:r>
            <a:br>
              <a:rPr lang="en-US" sz="4800" dirty="0"/>
            </a:br>
            <a:r>
              <a:rPr lang="en-US" sz="4800" dirty="0"/>
              <a:t>and More Testing!!!</a:t>
            </a:r>
          </a:p>
        </p:txBody>
      </p:sp>
    </p:spTree>
    <p:extLst>
      <p:ext uri="{BB962C8B-B14F-4D97-AF65-F5344CB8AC3E}">
        <p14:creationId xmlns:p14="http://schemas.microsoft.com/office/powerpoint/2010/main" val="3180309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Prework</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Complete through activity 7 prior to next class</a:t>
            </a:r>
          </a:p>
          <a:p>
            <a:pPr marL="0" indent="0">
              <a:buNone/>
            </a:pPr>
            <a:r>
              <a:rPr lang="en-US" sz="2000" dirty="0"/>
              <a:t>Plus do an Internet search on Software Testing and review the results</a:t>
            </a:r>
          </a:p>
          <a:p>
            <a:pPr marL="0" indent="0">
              <a:buNone/>
            </a:pPr>
            <a:r>
              <a:rPr lang="en-US" sz="2000" dirty="0"/>
              <a:t>Be prepared for a scrum team discussion of Testing</a:t>
            </a:r>
          </a:p>
        </p:txBody>
      </p:sp>
    </p:spTree>
    <p:extLst>
      <p:ext uri="{BB962C8B-B14F-4D97-AF65-F5344CB8AC3E}">
        <p14:creationId xmlns:p14="http://schemas.microsoft.com/office/powerpoint/2010/main" val="2085267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Scrum Team Review – Test-Driven Development</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342900" indent="-342900">
              <a:buFont typeface="+mj-lt"/>
              <a:buAutoNum type="arabicPeriod"/>
            </a:pPr>
            <a:r>
              <a:rPr lang="en-US" sz="2000" dirty="0"/>
              <a:t>Assign presenter</a:t>
            </a:r>
          </a:p>
          <a:p>
            <a:pPr marL="342900" indent="-342900">
              <a:buFont typeface="+mj-lt"/>
              <a:buAutoNum type="arabicPeriod"/>
            </a:pPr>
            <a:r>
              <a:rPr lang="en-US" sz="2000" dirty="0"/>
              <a:t>Team reviews key topics using “team number percent of chapter” focus</a:t>
            </a:r>
          </a:p>
          <a:p>
            <a:pPr marL="342900" indent="-342900">
              <a:buFont typeface="+mj-lt"/>
              <a:buAutoNum type="arabicPeriod"/>
            </a:pPr>
            <a:r>
              <a:rPr lang="en-US" sz="2000" dirty="0"/>
              <a:t>Team sits back, relaxes, and acknowledges the bravery and dedication of the presenter</a:t>
            </a:r>
          </a:p>
          <a:p>
            <a:pPr marL="0" indent="0">
              <a:buNone/>
            </a:pPr>
            <a:r>
              <a:rPr lang="en-US" sz="2000" dirty="0"/>
              <a:t>		</a:t>
            </a:r>
          </a:p>
          <a:p>
            <a:pPr marL="0" indent="0">
              <a:buNone/>
            </a:pPr>
            <a:endParaRPr lang="en-US" sz="2000" dirty="0"/>
          </a:p>
        </p:txBody>
      </p:sp>
    </p:spTree>
    <p:extLst>
      <p:ext uri="{BB962C8B-B14F-4D97-AF65-F5344CB8AC3E}">
        <p14:creationId xmlns:p14="http://schemas.microsoft.com/office/powerpoint/2010/main" val="2280760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2"/>
</p:tagLst>
</file>

<file path=ppt/tags/tag2.xml><?xml version="1.0" encoding="utf-8"?>
<p:tagLst xmlns:a="http://schemas.openxmlformats.org/drawingml/2006/main" xmlns:r="http://schemas.openxmlformats.org/officeDocument/2006/relationships" xmlns:p="http://schemas.openxmlformats.org/presentationml/2006/main">
  <p:tag name="TIMING" val="|32.7|33.9|26.9|28.1|79.3"/>
</p:tagLst>
</file>

<file path=ppt/tags/tag3.xml><?xml version="1.0" encoding="utf-8"?>
<p:tagLst xmlns:a="http://schemas.openxmlformats.org/drawingml/2006/main" xmlns:r="http://schemas.openxmlformats.org/officeDocument/2006/relationships" xmlns:p="http://schemas.openxmlformats.org/presentationml/2006/main">
  <p:tag name="TIMING" val="|47.7|10.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8937</TotalTime>
  <Words>2205</Words>
  <Application>Microsoft Macintosh PowerPoint</Application>
  <PresentationFormat>Widescreen</PresentationFormat>
  <Paragraphs>307</Paragraphs>
  <Slides>30</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Verdana</vt:lpstr>
      <vt:lpstr>Wingdings</vt:lpstr>
      <vt:lpstr>Office Theme</vt:lpstr>
      <vt:lpstr>Class Session Check List</vt:lpstr>
      <vt:lpstr>Class Session Check List</vt:lpstr>
      <vt:lpstr>PowerPoint Presentation</vt:lpstr>
      <vt:lpstr>Prework For Next Class</vt:lpstr>
      <vt:lpstr>Testing, Testing, Testing,  and More Testing!!!</vt:lpstr>
      <vt:lpstr>Scrum Team Review – Chapter 8 Test-Driven Development </vt:lpstr>
      <vt:lpstr>Testing, Testing, Testing  and More Testing!!!</vt:lpstr>
      <vt:lpstr>Prework</vt:lpstr>
      <vt:lpstr>Scrum Team Review – Test-Driven Development</vt:lpstr>
      <vt:lpstr>Models</vt:lpstr>
      <vt:lpstr>PowerPoint Presentation</vt:lpstr>
      <vt:lpstr>The Righteous Triangle of Software Development</vt:lpstr>
      <vt:lpstr>Waterfall vs Iterative vs Agile Requirements</vt:lpstr>
      <vt:lpstr>Recall Requirements – Waterfall</vt:lpstr>
      <vt:lpstr>Recall Requirements – Iterative (RUP)</vt:lpstr>
      <vt:lpstr>Recall Scaled Agile Framework  is an Agile Model</vt:lpstr>
      <vt:lpstr>Recall Requirements – Agile (Scrum)</vt:lpstr>
      <vt:lpstr>Testing, Testing, Testing  and More Testing!!!</vt:lpstr>
      <vt:lpstr>Software Testing “Truths”</vt:lpstr>
      <vt:lpstr>Software Testing “Truths” (continued)</vt:lpstr>
      <vt:lpstr>The Cost of Fixing a Defect Increases Exponentially</vt:lpstr>
      <vt:lpstr>Testing Terms</vt:lpstr>
      <vt:lpstr>Testing Terms</vt:lpstr>
      <vt:lpstr>Automated Testing</vt:lpstr>
      <vt:lpstr>Automated Testing</vt:lpstr>
      <vt:lpstr>Automated Unit Testing Example: JUnit</vt:lpstr>
      <vt:lpstr>Software Testing </vt:lpstr>
      <vt:lpstr>Scrum Team Discussion Board 4</vt:lpstr>
      <vt:lpstr>Scrum Team Discussion Board 4</vt:lpstr>
      <vt:lpstr>End of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Discussion &amp; Lecture Session Sound &amp; Recording Check</dc:title>
  <dc:creator>Pogue, Eric</dc:creator>
  <cp:lastModifiedBy>Pogue, Eric</cp:lastModifiedBy>
  <cp:revision>454</cp:revision>
  <dcterms:created xsi:type="dcterms:W3CDTF">2020-08-26T19:34:34Z</dcterms:created>
  <dcterms:modified xsi:type="dcterms:W3CDTF">2021-03-04T18:27:30Z</dcterms:modified>
</cp:coreProperties>
</file>