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1354" r:id="rId2"/>
    <p:sldId id="1357" r:id="rId3"/>
    <p:sldId id="1360" r:id="rId4"/>
    <p:sldId id="1268" r:id="rId5"/>
    <p:sldId id="1362" r:id="rId6"/>
    <p:sldId id="980" r:id="rId7"/>
    <p:sldId id="1363" r:id="rId8"/>
    <p:sldId id="1361" r:id="rId9"/>
    <p:sldId id="923" r:id="rId10"/>
    <p:sldId id="919" r:id="rId11"/>
    <p:sldId id="920" r:id="rId12"/>
    <p:sldId id="1358" r:id="rId13"/>
    <p:sldId id="1359" r:id="rId14"/>
    <p:sldId id="1174" r:id="rId15"/>
    <p:sldId id="1337" r:id="rId16"/>
    <p:sldId id="1338" r:id="rId17"/>
    <p:sldId id="1339" r:id="rId18"/>
    <p:sldId id="1371" r:id="rId19"/>
    <p:sldId id="1211" r:id="rId20"/>
    <p:sldId id="1364" r:id="rId21"/>
    <p:sldId id="1365" r:id="rId22"/>
    <p:sldId id="1367" r:id="rId23"/>
    <p:sldId id="1366" r:id="rId24"/>
    <p:sldId id="1369" r:id="rId25"/>
    <p:sldId id="1368" r:id="rId26"/>
    <p:sldId id="1376" r:id="rId27"/>
    <p:sldId id="1377" r:id="rId28"/>
    <p:sldId id="1370" r:id="rId29"/>
    <p:sldId id="1375" r:id="rId30"/>
    <p:sldId id="1378" r:id="rId31"/>
    <p:sldId id="1373" r:id="rId32"/>
    <p:sldId id="1374" r:id="rId33"/>
    <p:sldId id="105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/>
    <p:restoredTop sz="82610"/>
  </p:normalViewPr>
  <p:slideViewPr>
    <p:cSldViewPr snapToGrid="0" snapToObjects="1">
      <p:cViewPr varScale="1">
        <p:scale>
          <a:sx n="186" d="100"/>
          <a:sy n="186" d="100"/>
        </p:scale>
        <p:origin x="2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49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72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before what.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43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61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1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9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1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4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9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7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04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agile101/agile-glossary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agile101/agile-glossary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Common Metrics for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r>
              <a:rPr lang="en-US" sz="2000" dirty="0"/>
              <a:t>Line of code per time-period</a:t>
            </a:r>
          </a:p>
          <a:p>
            <a:r>
              <a:rPr lang="en-US" sz="2000" dirty="0"/>
              <a:t>On-time</a:t>
            </a:r>
          </a:p>
          <a:p>
            <a:r>
              <a:rPr lang="en-US" sz="2000" dirty="0"/>
              <a:t>On-budget</a:t>
            </a:r>
          </a:p>
          <a:p>
            <a:r>
              <a:rPr lang="en-US" sz="2000" dirty="0"/>
              <a:t>… Scope delivered</a:t>
            </a:r>
          </a:p>
          <a:p>
            <a:r>
              <a:rPr lang="en-US" sz="2000" dirty="0"/>
              <a:t>Defects</a:t>
            </a:r>
          </a:p>
          <a:p>
            <a:r>
              <a:rPr lang="en-US" sz="2000" dirty="0"/>
              <a:t>Weighted Defects</a:t>
            </a:r>
          </a:p>
          <a:p>
            <a:r>
              <a:rPr lang="en-US" sz="2000" dirty="0"/>
              <a:t>Weighted Defects per unit delivered</a:t>
            </a:r>
          </a:p>
          <a:p>
            <a:r>
              <a:rPr lang="en-US" sz="2000" dirty="0"/>
              <a:t>Unit delivered per hour/day/month… per person</a:t>
            </a:r>
          </a:p>
          <a:p>
            <a:r>
              <a:rPr lang="en-US" sz="2000" dirty="0"/>
              <a:t>Unit delivered per hour/day/month… per dollar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144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493"/>
    </mc:Choice>
    <mc:Fallback xmlns="">
      <p:transition spd="slow" advTm="25849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Common Metrics for Agile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r>
              <a:rPr lang="en-US" sz="2000" dirty="0"/>
              <a:t>Story Points per Sprint per person</a:t>
            </a:r>
          </a:p>
          <a:p>
            <a:r>
              <a:rPr lang="en-US" sz="2000" dirty="0"/>
              <a:t>Say/Do ratio</a:t>
            </a:r>
          </a:p>
          <a:p>
            <a:r>
              <a:rPr lang="en-US" sz="2000" dirty="0"/>
              <a:t>Story Points delivered per Sprint… change in Story Points delivered per Sprint</a:t>
            </a:r>
          </a:p>
          <a:p>
            <a:r>
              <a:rPr lang="en-US" sz="2000" dirty="0"/>
              <a:t>Team versatility</a:t>
            </a:r>
          </a:p>
          <a:p>
            <a:r>
              <a:rPr lang="en-US" sz="2000" dirty="0"/>
              <a:t>Percent coverage with automated testing or with Test-Driven Development</a:t>
            </a:r>
          </a:p>
          <a:p>
            <a:r>
              <a:rPr lang="en-US" sz="2000" dirty="0"/>
              <a:t>Satisfaction surveys with internal or external customers</a:t>
            </a:r>
          </a:p>
          <a:p>
            <a:r>
              <a:rPr lang="en-US" sz="2000" dirty="0"/>
              <a:t>Eric’s Favorite: Weighted Defect Density per 10,000 hours worked… production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27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839"/>
    </mc:Choice>
    <mc:Fallback xmlns="">
      <p:transition spd="slow" advTm="22883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Each team should be prepared to Demo sprint 0 work</a:t>
            </a:r>
          </a:p>
          <a:p>
            <a:pPr marL="0" indent="0">
              <a:buNone/>
            </a:pPr>
            <a:r>
              <a:rPr lang="en-US" sz="2000" dirty="0"/>
              <a:t>Review scheduled Demos</a:t>
            </a:r>
          </a:p>
          <a:p>
            <a:pPr marL="0" indent="0">
              <a:buNone/>
            </a:pPr>
            <a:r>
              <a:rPr lang="en-US" sz="2000" dirty="0"/>
              <a:t>Be prepared for sprint 6 planning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 that Lab 5 grades will not be posted prior to Tuesday demos because: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Working software is the primary measure of progress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“Done” means demo-able in a production like environment</a:t>
            </a:r>
          </a:p>
        </p:txBody>
      </p:sp>
    </p:spTree>
    <p:extLst>
      <p:ext uri="{BB962C8B-B14F-4D97-AF65-F5344CB8AC3E}">
        <p14:creationId xmlns:p14="http://schemas.microsoft.com/office/powerpoint/2010/main" val="238675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Your Scrum Process</a:t>
            </a:r>
          </a:p>
        </p:txBody>
      </p:sp>
    </p:spTree>
    <p:extLst>
      <p:ext uri="{BB962C8B-B14F-4D97-AF65-F5344CB8AC3E}">
        <p14:creationId xmlns:p14="http://schemas.microsoft.com/office/powerpoint/2010/main" val="393275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7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Perspectives &amp;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Perspectives: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Process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Technology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Customer (User)</a:t>
            </a:r>
          </a:p>
        </p:txBody>
      </p:sp>
    </p:spTree>
    <p:extLst>
      <p:ext uri="{BB962C8B-B14F-4D97-AF65-F5344CB8AC3E}">
        <p14:creationId xmlns:p14="http://schemas.microsoft.com/office/powerpoint/2010/main" val="411725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Perspectives &amp;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Process: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Waterfall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Iterative 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Agile</a:t>
            </a: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CMMI and ISO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Technology: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Architecture &amp; Design,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Languages, Tools, and Platforms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Customer (User):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Epics, Features, Stories</a:t>
            </a:r>
          </a:p>
        </p:txBody>
      </p:sp>
    </p:spTree>
    <p:extLst>
      <p:ext uri="{BB962C8B-B14F-4D97-AF65-F5344CB8AC3E}">
        <p14:creationId xmlns:p14="http://schemas.microsoft.com/office/powerpoint/2010/main" val="3842614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Perspectives &amp;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Agile Priorities: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385905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Agile Manifesto</a:t>
            </a:r>
          </a:p>
          <a:p>
            <a:pPr marL="0" indent="0" algn="ctr">
              <a:buNone/>
            </a:pPr>
            <a:r>
              <a:rPr lang="en-US" sz="4400" dirty="0"/>
              <a:t>&amp; Principles </a:t>
            </a:r>
            <a:r>
              <a:rPr lang="en-US" sz="4400" dirty="0">
                <a:hlinkClick r:id="rId3"/>
              </a:rPr>
              <a:t>[link]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88354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Scrum Team Sprint 1 Planning</a:t>
            </a:r>
          </a:p>
          <a:p>
            <a:pPr marL="0" indent="0" algn="ctr">
              <a:buNone/>
            </a:pPr>
            <a:r>
              <a:rPr lang="en-US" sz="4400" dirty="0"/>
              <a:t>(6 Step Process)</a:t>
            </a:r>
          </a:p>
        </p:txBody>
      </p:sp>
    </p:spTree>
    <p:extLst>
      <p:ext uri="{BB962C8B-B14F-4D97-AF65-F5344CB8AC3E}">
        <p14:creationId xmlns:p14="http://schemas.microsoft.com/office/powerpoint/2010/main" val="142601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Software Maintenance (continued)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1 Planning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76085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Priorities &amp;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Agile Priorities (associated scrum role):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Customer (Product Owner)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 (Architect)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 (Scrum Master)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the Agile Glossary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that one person can play multiple roles.</a:t>
            </a:r>
          </a:p>
          <a:p>
            <a:pPr marL="0" indent="0">
              <a:buNone/>
            </a:pPr>
            <a:r>
              <a:rPr lang="en-US" sz="2000" dirty="0"/>
              <a:t>Recall that it is different/difficult for us because we are playing the role of the customer as well as the delivery team.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892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1: Assign Roles for Sprints 1 through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Agile Priorities (associated scrum role):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Customer (Product Owner)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 (Architect)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 (Scrum Master)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Everyone must play the Scrum Master role for at least one sprint during the class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There must be a Product Owner responsible for managing User Stories, Epics and Backlogs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What role (or individual) will be responsible for Demoing each sprint starting next Tuesday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 architect role is not a formal part of Scrum and is therefore optional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Report out who is the Scrum Master and Product Owner for sprint 1 plus who will demo your sprint 0 product next Tuesday.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838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User Stories, Epics and Backlogs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the Agile Glossary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… review User Story format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8328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2: Epic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Product Owner to lead the review and/or creation of Epics.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There must be one list of Epics managed by the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Epic must deliver customer functionality and value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 should be written in User Story format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 must be prioritized and forced ranked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product must have at least three Epics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Report out on number of Epics.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2021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Product Backlog Grooming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2221847" y="5174113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2: Product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Product Owner to lead the review and/or creation of User Stories.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u="sng" dirty="0"/>
              <a:t>Requirements &amp; Actions: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There must be one Product Backlog (list of User Stories) managed by the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deliver user (customer) functionality and value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User Stories must be written in User Story format and be prioritized (forced ranked)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User Stories must be associated with one or more Epics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User Stories that are completed (i.e. “Done”) should be removed from the Product Backlog and placed a “Completed User Stories” list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User Stories that are committed for the current sprint (sprint 0) should be removed from the Product Backlog and placed in a “Pending User Stories” list 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Report out number of user stories in Product Backlog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1816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2b: Additional 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Scrum Master lead the review and/or creation of User Stories.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u="sng" dirty="0"/>
              <a:t>Actions: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Consider required Spikes and treat them as a User Story that does not deliver user value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Consider User Story or Spike dependencies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Consider missed commitments in current Sprint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Report out anything.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7370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Product Backlog Grooming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3486882" y="428033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2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User Story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Product Owner to lead the estimating of User Stories. </a:t>
            </a:r>
          </a:p>
          <a:p>
            <a:pPr marL="0" indent="0">
              <a:buNone/>
            </a:pPr>
            <a:r>
              <a:rPr lang="en-US" sz="2000" i="1" u="sng" dirty="0"/>
              <a:t>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have an estimated effort in Story Points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For our purposes assume 1 Story Point is approximately equal to 1 hour of effort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be deliverable in a single sprint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u="sng" dirty="0"/>
              <a:t>Activities: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Consider required Spikes and treat them as a User Story that does not deliver user value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Estimate Scrum Team Capacity for sprint 1 by multiplying the number of team members times 6 hours each team member (would be 8 except for holiday next sprint)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 your Product Backlog and draw your Sprint 1 “cut line” to create your Sprint Backlog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Report out total stories in Product Backlog, total stories / story points in Sprint Backlog, estimated team Capacity, percent of Spike story points, and unutilized capacity.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4105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4: Team Capacity Estimation and Cut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Product Owner to lead the estimating of User Stories.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u="sng" dirty="0"/>
              <a:t>Activities: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Estimate Scrum Team Capacity for sprint 1 by multiplying the number of team members times 6 hours each team member (would be 8 except for holiday next sprint)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 your Product Backlog and draw your Sprint 1 “cut line” to create your Sprint Backlog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Consider leaving some unutilized capacity to account for missed sprint 0 commitments (carry-over stories)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Report out total stories in Product Backlog, total stories / story points in Sprint Backlog, estimated team Capacity, percent of Spike story points, and unutilized capacity.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022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prepared for scrum team sprint 1 planning</a:t>
            </a:r>
          </a:p>
        </p:txBody>
      </p:sp>
    </p:spTree>
    <p:extLst>
      <p:ext uri="{BB962C8B-B14F-4D97-AF65-F5344CB8AC3E}">
        <p14:creationId xmlns:p14="http://schemas.microsoft.com/office/powerpoint/2010/main" val="1273757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Product Backlog Grooming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4655664" y="428721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5: Commit to your Sprint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team commits to completing (i.e. “Done”) the stories in the Sprint 1 backlog.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is acceptable to miss commitments in Agile/Scrum. </a:t>
            </a:r>
          </a:p>
          <a:p>
            <a:pPr marL="0" indent="0">
              <a:buNone/>
            </a:pPr>
            <a:r>
              <a:rPr lang="en-US" sz="2000" dirty="0"/>
              <a:t>However, it is required that we: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Commit and deliver as a team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non-ambiguous in our commitments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transparent in our actions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Commit to continuous improvement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2550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6: Celebrate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Recognize your teammates that stepped up. Tell them “Well done!”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616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Scrum Team Review of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28552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reviews key topics using “team number by percent of content” method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Sections: </a:t>
            </a:r>
          </a:p>
          <a:p>
            <a:pPr marL="0" indent="0">
              <a:buNone/>
            </a:pPr>
            <a:r>
              <a:rPr lang="en-US" sz="1700" dirty="0"/>
              <a:t>9.1 What Makes Code “Legacy” and How Can Agile Help?</a:t>
            </a:r>
          </a:p>
          <a:p>
            <a:pPr marL="0" indent="0">
              <a:buNone/>
            </a:pPr>
            <a:r>
              <a:rPr lang="en-US" sz="1700" dirty="0"/>
              <a:t>9.2 Exploring a Legacy Codebase</a:t>
            </a:r>
          </a:p>
          <a:p>
            <a:pPr marL="0" indent="0">
              <a:buNone/>
            </a:pPr>
            <a:r>
              <a:rPr lang="en-US" sz="1700" dirty="0"/>
              <a:t>9.3 Establishing Ground Truth With Characterization Tests</a:t>
            </a:r>
          </a:p>
          <a:p>
            <a:pPr marL="0" indent="0">
              <a:buNone/>
            </a:pPr>
            <a:r>
              <a:rPr lang="en-US" sz="1700" dirty="0"/>
              <a:t>9.4 Comments and Commits: Documenting Code</a:t>
            </a:r>
          </a:p>
          <a:p>
            <a:pPr marL="0" indent="0">
              <a:buNone/>
            </a:pPr>
            <a:r>
              <a:rPr lang="en-US" sz="1700" dirty="0"/>
              <a:t>9.5 Metrics, Code Smells, and SOFA</a:t>
            </a:r>
          </a:p>
          <a:p>
            <a:pPr marL="0" indent="0">
              <a:buNone/>
            </a:pPr>
            <a:r>
              <a:rPr lang="en-US" sz="1700" dirty="0"/>
              <a:t>9.6 Method-Level Refactoring</a:t>
            </a:r>
          </a:p>
          <a:p>
            <a:pPr marL="0" indent="0">
              <a:buNone/>
            </a:pPr>
            <a:r>
              <a:rPr lang="en-US" sz="1700" dirty="0"/>
              <a:t>9.7 The Plan-And-Document Perspective on Working With Legacy Code</a:t>
            </a:r>
          </a:p>
          <a:p>
            <a:pPr marL="0" indent="0">
              <a:buNone/>
            </a:pPr>
            <a:r>
              <a:rPr lang="en-US" sz="1700" dirty="0"/>
              <a:t>9.8 Fallacies and Pitfalls</a:t>
            </a:r>
          </a:p>
          <a:p>
            <a:pPr marL="0" indent="0">
              <a:buNone/>
            </a:pPr>
            <a:r>
              <a:rPr lang="en-US" sz="1700" dirty="0"/>
              <a:t>9.9 Concluding Remarks: Continuous Refactoring</a:t>
            </a:r>
          </a:p>
        </p:txBody>
      </p:sp>
    </p:spTree>
    <p:extLst>
      <p:ext uri="{BB962C8B-B14F-4D97-AF65-F5344CB8AC3E}">
        <p14:creationId xmlns:p14="http://schemas.microsoft.com/office/powerpoint/2010/main" val="98977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Maintenance vs. Support</a:t>
            </a:r>
          </a:p>
        </p:txBody>
      </p:sp>
    </p:spTree>
    <p:extLst>
      <p:ext uri="{BB962C8B-B14F-4D97-AF65-F5344CB8AC3E}">
        <p14:creationId xmlns:p14="http://schemas.microsoft.com/office/powerpoint/2010/main" val="373316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Software Maintenance vs Software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6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Many processes include both Software Maintenance and Software Support in a single Maintenance category. This is a grave disservice from a process perspective because the two activities are dissimilar in many ways including: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processes are aligned to different audiences with support focusing on application users and maintenance focusing on application sponsors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Support needs to scale with the user base where maintenance scales with enhancement requests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optimal process is different with support generally adopting a Kanban and issue ticketing process where maintenance following a software development process like Waterfall or Agile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Support is optimized by supporting all products associated with a user base where maintenance is more single product focused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cadence of support is minutes and hours where maintenance is days, weeks, and months which can make it challenging to balance the immediate vs the important daily activities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974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213863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 &amp; Metrics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097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8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Characteristics of a Good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makes a good software quality metric?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Easy to collect and understand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Good approximation of reality and good correlation to quality &amp; 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Meaningful to the group that can deliver positive change and can drive positive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Meaningful over time to encourage positive trends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Discourages “gaming the system,” or at least limits the impact of “gaming”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Does not allow one group to declare success (project management, developers, business analysts, etc.) while the overall product is failing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Comparable across teams, companies, and the industry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774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9510</TotalTime>
  <Words>1715</Words>
  <Application>Microsoft Macintosh PowerPoint</Application>
  <PresentationFormat>Widescreen</PresentationFormat>
  <Paragraphs>249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Preflight Check List</vt:lpstr>
      <vt:lpstr>PowerPoint Presentation</vt:lpstr>
      <vt:lpstr>Prework</vt:lpstr>
      <vt:lpstr>Recall Scrum Team Review of Maintenance</vt:lpstr>
      <vt:lpstr>PowerPoint Presentation</vt:lpstr>
      <vt:lpstr>Software Maintenance vs Software Support</vt:lpstr>
      <vt:lpstr>PowerPoint Presentation</vt:lpstr>
      <vt:lpstr>Scrum Process – Sprint Retrospective &amp; Metrics</vt:lpstr>
      <vt:lpstr>Characteristics of a Good Metric</vt:lpstr>
      <vt:lpstr>Common Metrics for Software Development</vt:lpstr>
      <vt:lpstr>Common Metrics for Agile Software Development</vt:lpstr>
      <vt:lpstr>Prework</vt:lpstr>
      <vt:lpstr>PowerPoint Presentation</vt:lpstr>
      <vt:lpstr>Scrum Process</vt:lpstr>
      <vt:lpstr>Recall Perspectives &amp; Priorities</vt:lpstr>
      <vt:lpstr>Recall Perspectives &amp; Priorities</vt:lpstr>
      <vt:lpstr>Recall Perspectives &amp; Priorities</vt:lpstr>
      <vt:lpstr>PowerPoint Presentation</vt:lpstr>
      <vt:lpstr>PowerPoint Presentation</vt:lpstr>
      <vt:lpstr>Priorities &amp; Roles</vt:lpstr>
      <vt:lpstr>Step 1: Assign Roles for Sprints 1 through 3</vt:lpstr>
      <vt:lpstr>User Stories, Epics and Backlogs</vt:lpstr>
      <vt:lpstr>Step 2: Epic Backlog Grooming</vt:lpstr>
      <vt:lpstr>Scrum Process – Product Backlog Grooming</vt:lpstr>
      <vt:lpstr>Step 2: Product Backlog Grooming</vt:lpstr>
      <vt:lpstr>Step 2b: Additional Future Considerations</vt:lpstr>
      <vt:lpstr>Scrum Process – Product Backlog Grooming</vt:lpstr>
      <vt:lpstr>Step 3: User Story Estimation</vt:lpstr>
      <vt:lpstr>Step 4: Team Capacity Estimation and Cut Line</vt:lpstr>
      <vt:lpstr>Scrum Process – Product Backlog Grooming</vt:lpstr>
      <vt:lpstr>Step 5: Commit to your Sprint Backlog</vt:lpstr>
      <vt:lpstr>Step 6: Celebrate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495</cp:revision>
  <dcterms:created xsi:type="dcterms:W3CDTF">2020-08-26T19:34:34Z</dcterms:created>
  <dcterms:modified xsi:type="dcterms:W3CDTF">2021-03-25T15:44:09Z</dcterms:modified>
</cp:coreProperties>
</file>