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1349" r:id="rId2"/>
    <p:sldId id="1509" r:id="rId3"/>
    <p:sldId id="1486" r:id="rId4"/>
    <p:sldId id="1587" r:id="rId5"/>
    <p:sldId id="1588" r:id="rId6"/>
    <p:sldId id="1589" r:id="rId7"/>
    <p:sldId id="1586" r:id="rId8"/>
    <p:sldId id="1591" r:id="rId9"/>
    <p:sldId id="980" r:id="rId10"/>
    <p:sldId id="923" r:id="rId11"/>
    <p:sldId id="919" r:id="rId12"/>
    <p:sldId id="920" r:id="rId13"/>
    <p:sldId id="1590" r:id="rId14"/>
    <p:sldId id="1446" r:id="rId15"/>
    <p:sldId id="10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4"/>
    <p:restoredTop sz="82460"/>
  </p:normalViewPr>
  <p:slideViewPr>
    <p:cSldViewPr snapToGrid="0" snapToObjects="1">
      <p:cViewPr varScale="1">
        <p:scale>
          <a:sx n="126" d="100"/>
          <a:sy n="126" d="100"/>
        </p:scale>
        <p:origin x="1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04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11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11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43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44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1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99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7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Characteristics of a Good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makes a good software quality metric?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Easy to collect and understand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Good approximation of reality and good correlation to quality &amp; 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Meaningful to the group that can deliver positive change and can drive positive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Meaningful over time to encourage positive trends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Discourages “gaming the system,” or at least limits the impact of “gaming”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Does not allow one group to declare success (project management, developers, business analysts, etc.) while the overall product is failing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Comparable across teams, companies, and the industry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774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Common Metrics for Waterfall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r>
              <a:rPr lang="en-US" sz="2000" dirty="0"/>
              <a:t>Line of code per time-period</a:t>
            </a:r>
          </a:p>
          <a:p>
            <a:r>
              <a:rPr lang="en-US" sz="2000" dirty="0"/>
              <a:t>On-time</a:t>
            </a:r>
          </a:p>
          <a:p>
            <a:r>
              <a:rPr lang="en-US" sz="2000" dirty="0"/>
              <a:t>On-budget</a:t>
            </a:r>
          </a:p>
          <a:p>
            <a:r>
              <a:rPr lang="en-US" sz="2000" dirty="0"/>
              <a:t>… Scope delivered</a:t>
            </a:r>
          </a:p>
          <a:p>
            <a:r>
              <a:rPr lang="en-US" sz="2000" dirty="0"/>
              <a:t>Defects</a:t>
            </a:r>
          </a:p>
          <a:p>
            <a:r>
              <a:rPr lang="en-US" sz="2000" dirty="0"/>
              <a:t>Weighted Defects</a:t>
            </a:r>
          </a:p>
          <a:p>
            <a:r>
              <a:rPr lang="en-US" sz="2000" dirty="0"/>
              <a:t>Weighted Defects per unit delivered</a:t>
            </a:r>
          </a:p>
          <a:p>
            <a:r>
              <a:rPr lang="en-US" sz="2000" dirty="0"/>
              <a:t>Unit delivered per hour/day/month… per person</a:t>
            </a:r>
          </a:p>
          <a:p>
            <a:r>
              <a:rPr lang="en-US" sz="2000" dirty="0"/>
              <a:t>Unit delivered per hour/day/month… per dollar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144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493"/>
    </mc:Choice>
    <mc:Fallback xmlns="">
      <p:transition spd="slow" advTm="25849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Common Metrics for Agile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r>
              <a:rPr lang="en-US" sz="2000" dirty="0"/>
              <a:t>Story Points per Sprint per person</a:t>
            </a:r>
          </a:p>
          <a:p>
            <a:r>
              <a:rPr lang="en-US" sz="2000" dirty="0"/>
              <a:t>Say/Do ratio</a:t>
            </a:r>
          </a:p>
          <a:p>
            <a:r>
              <a:rPr lang="en-US" sz="2000" dirty="0"/>
              <a:t>Story Points delivered per Sprint… change in Story Points delivered per Sprint</a:t>
            </a:r>
          </a:p>
          <a:p>
            <a:r>
              <a:rPr lang="en-US" sz="2000" dirty="0"/>
              <a:t>Team versatility</a:t>
            </a:r>
          </a:p>
          <a:p>
            <a:r>
              <a:rPr lang="en-US" sz="2000" dirty="0"/>
              <a:t>Percent coverage with automated testing or with Test-Driven Development</a:t>
            </a:r>
          </a:p>
          <a:p>
            <a:r>
              <a:rPr lang="en-US" sz="2000" dirty="0"/>
              <a:t>Satisfaction surveys with internal or external customers</a:t>
            </a:r>
          </a:p>
          <a:p>
            <a:r>
              <a:rPr lang="en-US" sz="2000" dirty="0"/>
              <a:t>Eric’s Favorite: Weighted Defect Density per 10,000 hours worked… production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929855C-8741-704E-A9D6-951D1C6EA54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7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839"/>
    </mc:Choice>
    <mc:Fallback xmlns="">
      <p:transition spd="slow" advTm="2288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prepared for Backlog Grooming and Lab</a:t>
            </a:r>
          </a:p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Monday: In-person Sprint 6 Planning... Contact me if you will not be there or if you will be remote.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6299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5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of the quiz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65565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Commitments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Maintenance &amp; Support plus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Today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prepared to discuss Maintenance &amp; Support plus Metrics</a:t>
            </a:r>
          </a:p>
          <a:p>
            <a:pPr marL="0" indent="0">
              <a:buNone/>
            </a:pPr>
            <a:r>
              <a:rPr lang="en-US" sz="2000" dirty="0"/>
              <a:t>Be prepared for Quiz 5</a:t>
            </a:r>
          </a:p>
        </p:txBody>
      </p:sp>
    </p:spTree>
    <p:extLst>
      <p:ext uri="{BB962C8B-B14F-4D97-AF65-F5344CB8AC3E}">
        <p14:creationId xmlns:p14="http://schemas.microsoft.com/office/powerpoint/2010/main" val="196751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Announcement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Anyone interested in taking?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Software Systems Capstone Project (CPSC-49200.001)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Software Systems Capstone Project</a:t>
            </a:r>
          </a:p>
          <a:p>
            <a:pPr marL="0" indent="0">
              <a:buNone/>
            </a:pPr>
            <a:r>
              <a:rPr lang="en-US" sz="2000" dirty="0"/>
              <a:t>In this course students will participate, as part of a team, in the design, implementation and testing of a medium-to-large software project. Additionally, this course will cover topics in professional ethics, intellectual properties, privacy, and professional communication.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Credits: 3</a:t>
            </a:r>
          </a:p>
          <a:p>
            <a:pPr marL="0" indent="0">
              <a:buNone/>
            </a:pPr>
            <a:r>
              <a:rPr lang="en-US" sz="2000" dirty="0"/>
              <a:t>Prerequisite: CPSC 44000</a:t>
            </a:r>
          </a:p>
        </p:txBody>
      </p:sp>
    </p:spTree>
    <p:extLst>
      <p:ext uri="{BB962C8B-B14F-4D97-AF65-F5344CB8AC3E}">
        <p14:creationId xmlns:p14="http://schemas.microsoft.com/office/powerpoint/2010/main" val="407355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Announcement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Anyone interested in taking: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Software Systems Capstone Project (CPSC-49200.001)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93F80D-7BD8-F345-8023-A23E1C946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3967"/>
            <a:ext cx="10517610" cy="105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Commitments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285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Ready to sign off on sprint 5 commitment?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Number of team members?</a:t>
            </a:r>
          </a:p>
          <a:p>
            <a:pPr marL="0" indent="0">
              <a:buNone/>
            </a:pPr>
            <a:r>
              <a:rPr lang="en-US" sz="2000" dirty="0"/>
              <a:t>Total story point commitment?</a:t>
            </a:r>
          </a:p>
          <a:p>
            <a:pPr marL="0" indent="0">
              <a:buNone/>
            </a:pPr>
            <a:r>
              <a:rPr lang="en-US" sz="2000" dirty="0"/>
              <a:t>Does every team member committed to at </a:t>
            </a:r>
            <a:r>
              <a:rPr lang="en-US" sz="2000"/>
              <a:t>least 2 stories and 5 story points?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405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of Maintenance &amp; Support plus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28552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reviews key topics using “team number by percent of content” method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At a minimum, identify (1) the most interesting topic and (2) the most important topic from each of the following topics: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Maintenance &amp; Support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82317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Maintenance &amp;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313"/>
            <a:ext cx="10515600" cy="49182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Many processes include both Software Maintenance and Software Support in a single Maintenance category. This is a grave disservice from a process perspective because the two activities are dissimilar in many ways including: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processes are aligned to different audiences with support focusing on application users and maintenance focusing on application sponsors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Support needs to scale with the user base where maintenance scales with enhancement requests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optimal process is different with support generally adopting a Kanban and issue ticketing process where maintenance following a software development process like Waterfall or Agile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Support is optimized by supporting all products associated with a user base where maintenance is more single product focused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cadence of support is minutes and hours where maintenance is days, weeks, and months which is very challenging to balance the immediate vs the important daily 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appropriate Metrics for Software Maintenance is very different from the appropriate Metrics for Support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974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10768</TotalTime>
  <Words>808</Words>
  <Application>Microsoft Macintosh PowerPoint</Application>
  <PresentationFormat>Widescreen</PresentationFormat>
  <Paragraphs>130</Paragraphs>
  <Slides>15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For Today</vt:lpstr>
      <vt:lpstr>Announcement</vt:lpstr>
      <vt:lpstr>Announcement</vt:lpstr>
      <vt:lpstr>Commitments</vt:lpstr>
      <vt:lpstr>Review of Maintenance &amp; Support plus Metrics</vt:lpstr>
      <vt:lpstr>Software Maintenance &amp; Support</vt:lpstr>
      <vt:lpstr>Characteristics of a Good Metric</vt:lpstr>
      <vt:lpstr>Common Metrics for Waterfall Software Development</vt:lpstr>
      <vt:lpstr>Common Metrics for Agile Software Development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424</cp:revision>
  <dcterms:created xsi:type="dcterms:W3CDTF">2020-08-26T19:34:34Z</dcterms:created>
  <dcterms:modified xsi:type="dcterms:W3CDTF">2021-11-03T19:53:28Z</dcterms:modified>
</cp:coreProperties>
</file>