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1349" r:id="rId2"/>
    <p:sldId id="1509" r:id="rId3"/>
    <p:sldId id="1629" r:id="rId4"/>
    <p:sldId id="1638" r:id="rId5"/>
    <p:sldId id="1578" r:id="rId6"/>
    <p:sldId id="1489" r:id="rId7"/>
    <p:sldId id="1577" r:id="rId8"/>
    <p:sldId id="330" r:id="rId9"/>
    <p:sldId id="626" r:id="rId10"/>
    <p:sldId id="461" r:id="rId11"/>
    <p:sldId id="460" r:id="rId12"/>
    <p:sldId id="462" r:id="rId13"/>
    <p:sldId id="611" r:id="rId14"/>
    <p:sldId id="612" r:id="rId15"/>
    <p:sldId id="613" r:id="rId16"/>
    <p:sldId id="614" r:id="rId17"/>
    <p:sldId id="1639" r:id="rId18"/>
    <p:sldId id="573" r:id="rId19"/>
    <p:sldId id="597" r:id="rId20"/>
    <p:sldId id="598" r:id="rId21"/>
    <p:sldId id="574" r:id="rId22"/>
    <p:sldId id="575" r:id="rId23"/>
    <p:sldId id="576" r:id="rId24"/>
    <p:sldId id="577" r:id="rId25"/>
    <p:sldId id="578" r:id="rId26"/>
    <p:sldId id="1640" r:id="rId27"/>
    <p:sldId id="609" r:id="rId28"/>
    <p:sldId id="610" r:id="rId29"/>
    <p:sldId id="1641" r:id="rId30"/>
    <p:sldId id="620" r:id="rId31"/>
    <p:sldId id="587" r:id="rId32"/>
    <p:sldId id="579" r:id="rId33"/>
    <p:sldId id="580" r:id="rId34"/>
    <p:sldId id="582" r:id="rId35"/>
    <p:sldId id="1642" r:id="rId36"/>
    <p:sldId id="618" r:id="rId37"/>
    <p:sldId id="619" r:id="rId38"/>
    <p:sldId id="621" r:id="rId39"/>
    <p:sldId id="1643" r:id="rId40"/>
    <p:sldId id="604" r:id="rId41"/>
    <p:sldId id="1644" r:id="rId42"/>
    <p:sldId id="105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7"/>
    <p:restoredTop sz="82561"/>
  </p:normalViewPr>
  <p:slideViewPr>
    <p:cSldViewPr snapToGrid="0" snapToObjects="1">
      <p:cViewPr varScale="1">
        <p:scale>
          <a:sx n="131" d="100"/>
          <a:sy n="131" d="100"/>
        </p:scale>
        <p:origin x="1320" y="176"/>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Database_model" TargetMode="External"/><Relationship Id="rId3" Type="http://schemas.openxmlformats.org/officeDocument/2006/relationships/hyperlink" Target="https://en.wikipedia.org/wiki/Software_portability" TargetMode="External"/><Relationship Id="rId7" Type="http://schemas.openxmlformats.org/officeDocument/2006/relationships/hyperlink" Target="https://en.wikipedia.org/wiki/JDBC"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ODBC" TargetMode="External"/><Relationship Id="rId5" Type="http://schemas.openxmlformats.org/officeDocument/2006/relationships/hyperlink" Target="https://en.wikipedia.org/wiki/SQL" TargetMode="External"/><Relationship Id="rId4" Type="http://schemas.openxmlformats.org/officeDocument/2006/relationships/hyperlink" Target="https://en.wikipedia.org/wiki/Technical_standard" TargetMode="External"/><Relationship Id="rId9" Type="http://schemas.openxmlformats.org/officeDocument/2006/relationships/hyperlink" Target="https://en.wikipedia.org/wiki/Relational_mode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 is always bad</a:t>
            </a:r>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131068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 is always bad</a:t>
            </a:r>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1786975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 is always bad</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363204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3851799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b="1"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inappropriately in many cases.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We generally attempt model our databases so that that they reflect real-world relationships. Optimal database design and optimal object-oriented design often diverge. When they do, you will need to make a judgement call. </a:t>
            </a:r>
          </a:p>
          <a:p>
            <a:pPr lvl="0"/>
            <a:endParaRPr lang="en-US" sz="1000" dirty="0"/>
          </a:p>
          <a:p>
            <a:pPr lvl="0"/>
            <a:r>
              <a:rPr lang="en-US" sz="1000" dirty="0"/>
              <a:t>Normalization vs De-normalization:</a:t>
            </a:r>
          </a:p>
          <a:p>
            <a:pPr lvl="0"/>
            <a:r>
              <a:rPr lang="en-US" sz="1000" dirty="0"/>
              <a:t>https://en.wikipedia.org/wiki/Database_normalization</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23131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972188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305335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263268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 will often start with definitions from Wikipedia and other sources. If you are struggling with a topic and/or would like more information, it can often be valuable to review the references. You should be able  to click on the [link] tag (possibly while holding the shift key down) in order open the reference in a browser. Please let me know if this is not working for you.  </a:t>
            </a:r>
          </a:p>
          <a:p>
            <a:pPr lvl="0"/>
            <a:endParaRPr lang="en-US" sz="1000" dirty="0"/>
          </a:p>
          <a:p>
            <a:pPr lvl="0"/>
            <a:r>
              <a:rPr lang="en-US" sz="1000" dirty="0"/>
              <a:t>Databases and Database Management Systems (DBMS) are a HUGE topic and one of the cornerstones of most IT organizations. We are just going to be  touching the surface today. </a:t>
            </a:r>
          </a:p>
          <a:p>
            <a:pPr lvl="0"/>
            <a:endParaRPr lang="en-US" sz="1000" dirty="0"/>
          </a:p>
          <a:p>
            <a:pPr lvl="0"/>
            <a:r>
              <a:rPr lang="en-US" sz="1000" dirty="0"/>
              <a:t>We often inadvertently refer to database management systems as databases. We should try to be specific in our conversation. In addition, we generally use the term database and DBMS to infer a relational database. </a:t>
            </a:r>
          </a:p>
          <a:p>
            <a:pPr lvl="0"/>
            <a:endParaRPr lang="en-US" sz="1000" dirty="0"/>
          </a:p>
          <a:p>
            <a:pPr lvl="0"/>
            <a:r>
              <a:rPr lang="en-US" sz="1000" dirty="0"/>
              <a:t>Databases are generally not portable between DBMS systems. However, a level of portability can be obtained by utilizing industry standard tools and languages like SQL.</a:t>
            </a:r>
          </a:p>
          <a:p>
            <a:pPr lvl="0"/>
            <a:endParaRPr lang="en-US" sz="1000" dirty="0"/>
          </a:p>
          <a:p>
            <a:pPr lvl="0"/>
            <a:r>
              <a:rPr lang="en-US" sz="1000" dirty="0"/>
              <a:t>Spreadsheets are often used </a:t>
            </a:r>
          </a:p>
          <a:p>
            <a:pPr lvl="0"/>
            <a:endParaRPr lang="en-US" sz="1000" dirty="0"/>
          </a:p>
          <a:p>
            <a:pPr lvl="0"/>
            <a:r>
              <a:rPr lang="en-US" sz="1000" dirty="0"/>
              <a:t>Student</a:t>
            </a:r>
          </a:p>
          <a:p>
            <a:pPr lvl="0"/>
            <a:r>
              <a:rPr lang="en-US" sz="1000" dirty="0"/>
              <a:t>Course</a:t>
            </a:r>
          </a:p>
          <a:p>
            <a:pPr lvl="0"/>
            <a:r>
              <a:rPr lang="en-US" sz="1000" dirty="0"/>
              <a:t>Semester</a:t>
            </a:r>
          </a:p>
          <a:p>
            <a:pPr lvl="0"/>
            <a:r>
              <a:rPr lang="en-US" sz="1000" dirty="0"/>
              <a:t>Room</a:t>
            </a:r>
          </a:p>
          <a:p>
            <a:pPr lvl="0"/>
            <a:r>
              <a:rPr lang="en-US" sz="1000" dirty="0"/>
              <a:t>Prerequisite  Courses</a:t>
            </a:r>
          </a:p>
          <a:p>
            <a:pPr lvl="0"/>
            <a:endParaRPr lang="en-US" sz="1000" dirty="0"/>
          </a:p>
          <a:p>
            <a:pPr lvl="0"/>
            <a:r>
              <a:rPr lang="en-US" sz="1000" dirty="0"/>
              <a:t>A database is not generally </a:t>
            </a:r>
            <a:r>
              <a:rPr lang="en-US" sz="1000" dirty="0">
                <a:hlinkClick r:id="rId3" tooltip="Software portability"/>
              </a:rPr>
              <a:t>portable</a:t>
            </a:r>
            <a:r>
              <a:rPr lang="en-US" sz="1000" dirty="0"/>
              <a:t> across different DBMSs, but different DBMS can interoperate by using </a:t>
            </a:r>
            <a:r>
              <a:rPr lang="en-US" sz="1000" dirty="0">
                <a:hlinkClick r:id="rId4" tooltip="Technical standard"/>
              </a:rPr>
              <a:t>standards</a:t>
            </a:r>
            <a:r>
              <a:rPr lang="en-US" sz="1000" dirty="0"/>
              <a:t> such as </a:t>
            </a:r>
            <a:r>
              <a:rPr lang="en-US" sz="1000" dirty="0">
                <a:hlinkClick r:id="rId5" tooltip="SQL"/>
              </a:rPr>
              <a:t>SQL</a:t>
            </a:r>
            <a:r>
              <a:rPr lang="en-US" sz="1000" dirty="0"/>
              <a:t> and </a:t>
            </a:r>
            <a:r>
              <a:rPr lang="en-US" sz="1000" dirty="0">
                <a:hlinkClick r:id="rId6" tooltip="ODBC"/>
              </a:rPr>
              <a:t>ODBC</a:t>
            </a:r>
            <a:r>
              <a:rPr lang="en-US" sz="1000" dirty="0"/>
              <a:t> or </a:t>
            </a:r>
            <a:r>
              <a:rPr lang="en-US" sz="1000" dirty="0">
                <a:hlinkClick r:id="rId7" tooltip="JDBC"/>
              </a:rPr>
              <a:t>JDBC</a:t>
            </a:r>
            <a:r>
              <a:rPr lang="en-US" sz="1000" dirty="0"/>
              <a:t> to allow a single application to work with more than one DBMS. Database management systems are often classified according to the </a:t>
            </a:r>
            <a:r>
              <a:rPr lang="en-US" sz="1000" dirty="0">
                <a:hlinkClick r:id="rId8" tooltip="Database model"/>
              </a:rPr>
              <a:t>database model</a:t>
            </a:r>
            <a:r>
              <a:rPr lang="en-US" sz="1000" dirty="0"/>
              <a:t> that they support; the most popular database systems since the 1980s have all supported the </a:t>
            </a:r>
            <a:r>
              <a:rPr lang="en-US" sz="1000" dirty="0">
                <a:hlinkClick r:id="rId9" tooltip="Relational model"/>
              </a:rPr>
              <a:t>relational model</a:t>
            </a:r>
            <a:r>
              <a:rPr lang="en-US" sz="1000" dirty="0"/>
              <a:t> as represented by the </a:t>
            </a:r>
            <a:r>
              <a:rPr lang="en-US" sz="1000" dirty="0">
                <a:hlinkClick r:id="rId5" tooltip="SQL"/>
              </a:rPr>
              <a:t>SQL</a:t>
            </a:r>
            <a:r>
              <a:rPr lang="en-US" sz="1000" dirty="0"/>
              <a:t> language.</a:t>
            </a:r>
          </a:p>
          <a:p>
            <a:pPr lvl="0"/>
            <a:endParaRPr lang="en-US" sz="1000" dirty="0"/>
          </a:p>
          <a:p>
            <a:pPr lvl="0"/>
            <a:r>
              <a:rPr lang="en-US" sz="1000" dirty="0"/>
              <a:t>Relationships are based on the shaping of columns between col</a:t>
            </a:r>
          </a:p>
          <a:p>
            <a:pPr lvl="0"/>
            <a:endParaRPr lang="en-US" sz="1000" dirty="0"/>
          </a:p>
          <a:p>
            <a:pPr lvl="0"/>
            <a:r>
              <a:rPr lang="en-US" sz="1000" dirty="0"/>
              <a:t>Table definition</a:t>
            </a:r>
          </a:p>
          <a:p>
            <a:pPr lvl="0"/>
            <a:endParaRPr lang="en-US" sz="1000" dirty="0"/>
          </a:p>
          <a:p>
            <a:pPr>
              <a:buFont typeface="Wingdings" panose="05000000000000000000" pitchFamily="2" charset="2"/>
              <a:buChar char="§"/>
            </a:pPr>
            <a:r>
              <a:rPr lang="en-US" sz="1000" dirty="0"/>
              <a:t>guidelines that help you determine what classes are needed and how they should divide up the work </a:t>
            </a:r>
          </a:p>
          <a:p>
            <a:pPr>
              <a:buFont typeface="Wingdings" panose="05000000000000000000" pitchFamily="2" charset="2"/>
              <a:buChar char="§"/>
            </a:pPr>
            <a:r>
              <a:rPr lang="en-US" sz="1000" dirty="0"/>
              <a:t>such as modelling the availability of rooms in hotels in a way that supports finding a hotel with vacancies.</a:t>
            </a:r>
          </a:p>
          <a:p>
            <a:pPr>
              <a:buFont typeface="Wingdings" panose="05000000000000000000" pitchFamily="2" charset="2"/>
              <a:buChar char="§"/>
            </a:pPr>
            <a:r>
              <a:rPr lang="en-US" sz="1000" dirty="0"/>
              <a:t>Natural relationship among different parts of the data</a:t>
            </a:r>
          </a:p>
          <a:p>
            <a:pPr lvl="0"/>
            <a:endParaRPr lang="en-US" sz="1000" dirty="0"/>
          </a:p>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1778134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Very powerful language for managing data and is often used as an “embedded” language from within other environments like Java, C#, and Python.</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222991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222429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34578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2885977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27</a:t>
            </a:fld>
            <a:endParaRPr lang="en-US" dirty="0"/>
          </a:p>
        </p:txBody>
      </p:sp>
    </p:spTree>
    <p:extLst>
      <p:ext uri="{BB962C8B-B14F-4D97-AF65-F5344CB8AC3E}">
        <p14:creationId xmlns:p14="http://schemas.microsoft.com/office/powerpoint/2010/main" val="3951570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 is always bad</a:t>
            </a:r>
          </a:p>
        </p:txBody>
      </p:sp>
      <p:sp>
        <p:nvSpPr>
          <p:cNvPr id="4" name="Slide Number Placeholder 3"/>
          <p:cNvSpPr>
            <a:spLocks noGrp="1"/>
          </p:cNvSpPr>
          <p:nvPr>
            <p:ph type="sldNum" sz="quarter" idx="10"/>
          </p:nvPr>
        </p:nvSpPr>
        <p:spPr/>
        <p:txBody>
          <a:bodyPr/>
          <a:lstStyle/>
          <a:p>
            <a:fld id="{5394DE12-7B9B-46AA-AC19-C30A49928B9B}" type="slidenum">
              <a:rPr lang="en-US" smtClean="0"/>
              <a:t>28</a:t>
            </a:fld>
            <a:endParaRPr lang="en-US" dirty="0"/>
          </a:p>
        </p:txBody>
      </p:sp>
    </p:spTree>
    <p:extLst>
      <p:ext uri="{BB962C8B-B14F-4D97-AF65-F5344CB8AC3E}">
        <p14:creationId xmlns:p14="http://schemas.microsoft.com/office/powerpoint/2010/main" val="2578554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29</a:t>
            </a:fld>
            <a:endParaRPr lang="en-US" dirty="0"/>
          </a:p>
        </p:txBody>
      </p:sp>
    </p:spTree>
    <p:extLst>
      <p:ext uri="{BB962C8B-B14F-4D97-AF65-F5344CB8AC3E}">
        <p14:creationId xmlns:p14="http://schemas.microsoft.com/office/powerpoint/2010/main" val="219844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30</a:t>
            </a:fld>
            <a:endParaRPr lang="en-US"/>
          </a:p>
        </p:txBody>
      </p:sp>
    </p:spTree>
    <p:extLst>
      <p:ext uri="{BB962C8B-B14F-4D97-AF65-F5344CB8AC3E}">
        <p14:creationId xmlns:p14="http://schemas.microsoft.com/office/powerpoint/2010/main" val="3119685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31</a:t>
            </a:fld>
            <a:endParaRPr lang="en-US"/>
          </a:p>
        </p:txBody>
      </p:sp>
    </p:spTree>
    <p:extLst>
      <p:ext uri="{BB962C8B-B14F-4D97-AF65-F5344CB8AC3E}">
        <p14:creationId xmlns:p14="http://schemas.microsoft.com/office/powerpoint/2010/main" val="3763746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32</a:t>
            </a:fld>
            <a:endParaRPr lang="en-US" dirty="0"/>
          </a:p>
        </p:txBody>
      </p:sp>
    </p:spTree>
    <p:extLst>
      <p:ext uri="{BB962C8B-B14F-4D97-AF65-F5344CB8AC3E}">
        <p14:creationId xmlns:p14="http://schemas.microsoft.com/office/powerpoint/2010/main" val="3816355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Replication is most often a bad idea.</a:t>
            </a:r>
          </a:p>
          <a:p>
            <a:pPr lvl="0"/>
            <a:endParaRPr lang="en-US" sz="1000" dirty="0"/>
          </a:p>
          <a:p>
            <a:pPr lvl="0"/>
            <a:r>
              <a:rPr lang="en-US" sz="1000" dirty="0"/>
              <a:t>“Smart Naming”</a:t>
            </a:r>
          </a:p>
        </p:txBody>
      </p:sp>
      <p:sp>
        <p:nvSpPr>
          <p:cNvPr id="4" name="Slide Number Placeholder 3"/>
          <p:cNvSpPr>
            <a:spLocks noGrp="1"/>
          </p:cNvSpPr>
          <p:nvPr>
            <p:ph type="sldNum" sz="quarter" idx="10"/>
          </p:nvPr>
        </p:nvSpPr>
        <p:spPr/>
        <p:txBody>
          <a:bodyPr/>
          <a:lstStyle/>
          <a:p>
            <a:fld id="{5394DE12-7B9B-46AA-AC19-C30A49928B9B}" type="slidenum">
              <a:rPr lang="en-US" smtClean="0"/>
              <a:t>33</a:t>
            </a:fld>
            <a:endParaRPr lang="en-US" dirty="0"/>
          </a:p>
        </p:txBody>
      </p:sp>
    </p:spTree>
    <p:extLst>
      <p:ext uri="{BB962C8B-B14F-4D97-AF65-F5344CB8AC3E}">
        <p14:creationId xmlns:p14="http://schemas.microsoft.com/office/powerpoint/2010/main" val="42647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34</a:t>
            </a:fld>
            <a:endParaRPr lang="en-US" dirty="0"/>
          </a:p>
        </p:txBody>
      </p:sp>
    </p:spTree>
    <p:extLst>
      <p:ext uri="{BB962C8B-B14F-4D97-AF65-F5344CB8AC3E}">
        <p14:creationId xmlns:p14="http://schemas.microsoft.com/office/powerpoint/2010/main" val="1021989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35</a:t>
            </a:fld>
            <a:endParaRPr lang="en-US" dirty="0"/>
          </a:p>
        </p:txBody>
      </p:sp>
    </p:spTree>
    <p:extLst>
      <p:ext uri="{BB962C8B-B14F-4D97-AF65-F5344CB8AC3E}">
        <p14:creationId xmlns:p14="http://schemas.microsoft.com/office/powerpoint/2010/main" val="25032782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36</a:t>
            </a:fld>
            <a:endParaRPr lang="en-US" dirty="0"/>
          </a:p>
        </p:txBody>
      </p:sp>
    </p:spTree>
    <p:extLst>
      <p:ext uri="{BB962C8B-B14F-4D97-AF65-F5344CB8AC3E}">
        <p14:creationId xmlns:p14="http://schemas.microsoft.com/office/powerpoint/2010/main" val="3167654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37</a:t>
            </a:fld>
            <a:endParaRPr lang="en-US" dirty="0"/>
          </a:p>
        </p:txBody>
      </p:sp>
    </p:spTree>
    <p:extLst>
      <p:ext uri="{BB962C8B-B14F-4D97-AF65-F5344CB8AC3E}">
        <p14:creationId xmlns:p14="http://schemas.microsoft.com/office/powerpoint/2010/main" val="2463243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Cross-platform Enforced Encapsulation &amp; Data Hiding! </a:t>
            </a:r>
          </a:p>
          <a:p>
            <a:pPr lvl="0"/>
            <a:r>
              <a:rPr lang="en-US" sz="1000" dirty="0"/>
              <a:t>Security</a:t>
            </a:r>
          </a:p>
          <a:p>
            <a:pPr lvl="0"/>
            <a:r>
              <a:rPr lang="en-US" sz="1000" dirty="0"/>
              <a:t>Sharing of business logic and processes. </a:t>
            </a:r>
          </a:p>
          <a:p>
            <a:pPr lvl="0"/>
            <a:endParaRPr lang="en-US" sz="1000" dirty="0"/>
          </a:p>
          <a:p>
            <a:pPr lvl="0"/>
            <a:r>
              <a:rPr lang="en-US" sz="1000" dirty="0"/>
              <a:t>Interface Inheritance</a:t>
            </a:r>
          </a:p>
          <a:p>
            <a:pPr lvl="0"/>
            <a:endParaRPr lang="en-US" sz="1000" dirty="0"/>
          </a:p>
          <a:p>
            <a:pPr lvl="0"/>
            <a:r>
              <a:rPr lang="en-US" sz="1000" dirty="0"/>
              <a:t>Very little benefit in Implementation Inheritance or Polymorphism</a:t>
            </a:r>
          </a:p>
        </p:txBody>
      </p:sp>
      <p:sp>
        <p:nvSpPr>
          <p:cNvPr id="4" name="Slide Number Placeholder 3"/>
          <p:cNvSpPr>
            <a:spLocks noGrp="1"/>
          </p:cNvSpPr>
          <p:nvPr>
            <p:ph type="sldNum" sz="quarter" idx="10"/>
          </p:nvPr>
        </p:nvSpPr>
        <p:spPr/>
        <p:txBody>
          <a:bodyPr/>
          <a:lstStyle/>
          <a:p>
            <a:fld id="{5394DE12-7B9B-46AA-AC19-C30A49928B9B}" type="slidenum">
              <a:rPr lang="en-US" smtClean="0"/>
              <a:t>38</a:t>
            </a:fld>
            <a:endParaRPr lang="en-US" dirty="0"/>
          </a:p>
        </p:txBody>
      </p:sp>
    </p:spTree>
    <p:extLst>
      <p:ext uri="{BB962C8B-B14F-4D97-AF65-F5344CB8AC3E}">
        <p14:creationId xmlns:p14="http://schemas.microsoft.com/office/powerpoint/2010/main" val="667527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39</a:t>
            </a:fld>
            <a:endParaRPr lang="en-US" dirty="0"/>
          </a:p>
        </p:txBody>
      </p:sp>
    </p:spTree>
    <p:extLst>
      <p:ext uri="{BB962C8B-B14F-4D97-AF65-F5344CB8AC3E}">
        <p14:creationId xmlns:p14="http://schemas.microsoft.com/office/powerpoint/2010/main" val="2059634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40</a:t>
            </a:fld>
            <a:endParaRPr lang="en-US" dirty="0"/>
          </a:p>
        </p:txBody>
      </p:sp>
    </p:spTree>
    <p:extLst>
      <p:ext uri="{BB962C8B-B14F-4D97-AF65-F5344CB8AC3E}">
        <p14:creationId xmlns:p14="http://schemas.microsoft.com/office/powerpoint/2010/main" val="2235228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41</a:t>
            </a:fld>
            <a:endParaRPr lang="en-US" dirty="0"/>
          </a:p>
        </p:txBody>
      </p:sp>
    </p:spTree>
    <p:extLst>
      <p:ext uri="{BB962C8B-B14F-4D97-AF65-F5344CB8AC3E}">
        <p14:creationId xmlns:p14="http://schemas.microsoft.com/office/powerpoint/2010/main" val="3308324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42</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1320043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are reviewing this so that we can relate it back to databases and client-server development.</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8879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JSON is an open-standard format that uses human-readable text to transmit data objects consisting of attribute–value pairs. It is a very common data format used for asynchronous browser/server communication, including as a replacement for XML in some web service style systems.</a:t>
            </a:r>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1257626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14650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51735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Some people would say that binary files include all files, and that text files are just binary files that are being interpreted in a specific way. </a:t>
            </a:r>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079556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11/19/21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11/19/21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View_(SQL)" TargetMode="External"/><Relationship Id="rId13" Type="http://schemas.openxmlformats.org/officeDocument/2006/relationships/hyperlink" Target="https://en.wikipedia.org/wiki/Sybas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Query_language" TargetMode="External"/><Relationship Id="rId12" Type="http://schemas.openxmlformats.org/officeDocument/2006/relationships/hyperlink" Target="https://en.wikipedia.org/wiki/Oracle_Databa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en.wikipedia.org/wiki/Table_(database)" TargetMode="External"/><Relationship Id="rId11" Type="http://schemas.openxmlformats.org/officeDocument/2006/relationships/hyperlink" Target="https://en.wikipedia.org/wiki/Microsoft_SQL_Server" TargetMode="External"/><Relationship Id="rId5" Type="http://schemas.openxmlformats.org/officeDocument/2006/relationships/hyperlink" Target="https://en.wikipedia.org/wiki/Database_schema" TargetMode="External"/><Relationship Id="rId15" Type="http://schemas.openxmlformats.org/officeDocument/2006/relationships/hyperlink" Target="https://en.wikipedia.org/wiki/IBM_DB2" TargetMode="External"/><Relationship Id="rId10" Type="http://schemas.openxmlformats.org/officeDocument/2006/relationships/hyperlink" Target="https://en.wikipedia.org/wiki/PostgreSQL"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MySQL" TargetMode="External"/><Relationship Id="rId14" Type="http://schemas.openxmlformats.org/officeDocument/2006/relationships/hyperlink" Target="https://en.wikipedia.org/wiki/SAP_HAN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Database_normaliza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NoSQ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84656" y="1525772"/>
            <a:ext cx="4114800" cy="5361709"/>
          </a:xfrm>
          <a:prstGeom prst="rect">
            <a:avLst/>
          </a:prstGeom>
        </p:spPr>
      </p:pic>
      <p:sp>
        <p:nvSpPr>
          <p:cNvPr id="2" name="Title 1"/>
          <p:cNvSpPr>
            <a:spLocks noGrp="1"/>
          </p:cNvSpPr>
          <p:nvPr>
            <p:ph type="title"/>
          </p:nvPr>
        </p:nvSpPr>
        <p:spPr/>
        <p:txBody>
          <a:bodyPr>
            <a:normAutofit/>
          </a:bodyPr>
          <a:lstStyle/>
          <a:p>
            <a:r>
              <a:rPr lang="en-US" sz="3600" dirty="0"/>
              <a:t>JSON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JSON (JavaScript Object Notation) is a lightweight data-interchange format. It is easy for humans to read and write. It is easy for machines to parse and generate.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endParaRPr lang="en-US" sz="2000" dirty="0"/>
          </a:p>
        </p:txBody>
      </p:sp>
    </p:spTree>
    <p:extLst>
      <p:ext uri="{BB962C8B-B14F-4D97-AF65-F5344CB8AC3E}">
        <p14:creationId xmlns:p14="http://schemas.microsoft.com/office/powerpoint/2010/main" val="737875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484656" y="1525772"/>
            <a:ext cx="4114800" cy="4443803"/>
          </a:xfrm>
          <a:prstGeom prst="rect">
            <a:avLst/>
          </a:prstGeom>
        </p:spPr>
      </p:pic>
      <p:sp>
        <p:nvSpPr>
          <p:cNvPr id="2" name="Title 1"/>
          <p:cNvSpPr>
            <a:spLocks noGrp="1"/>
          </p:cNvSpPr>
          <p:nvPr>
            <p:ph type="title"/>
          </p:nvPr>
        </p:nvSpPr>
        <p:spPr/>
        <p:txBody>
          <a:bodyPr>
            <a:normAutofit/>
          </a:bodyPr>
          <a:lstStyle/>
          <a:p>
            <a:r>
              <a:rPr lang="en-US" sz="3600" dirty="0"/>
              <a:t>XML Example</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In computing, XML (Extensible Markup Language) is a markup language that defines a set of rules for encoding documents in a format that is both human-readable and machine-readable. It is an open standard that:</a:t>
            </a:r>
            <a:endParaRPr lang="en-US" sz="2000" b="1" dirty="0"/>
          </a:p>
          <a:p>
            <a:r>
              <a:rPr lang="en-US" sz="2000" dirty="0"/>
              <a:t>Supports nearly all development languages and platforms</a:t>
            </a:r>
          </a:p>
          <a:p>
            <a:r>
              <a:rPr lang="en-US" sz="2000" dirty="0"/>
              <a:t>Allows us to cross between many applications</a:t>
            </a:r>
          </a:p>
          <a:p>
            <a:r>
              <a:rPr lang="en-US" sz="2000" dirty="0"/>
              <a:t>Can result in large files</a:t>
            </a:r>
          </a:p>
          <a:p>
            <a:r>
              <a:rPr lang="en-US" sz="2000" dirty="0"/>
              <a:t>Supports schema to validate data</a:t>
            </a:r>
          </a:p>
        </p:txBody>
      </p:sp>
    </p:spTree>
    <p:extLst>
      <p:ext uri="{BB962C8B-B14F-4D97-AF65-F5344CB8AC3E}">
        <p14:creationId xmlns:p14="http://schemas.microsoft.com/office/powerpoint/2010/main" val="173744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Binary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A binary file is a computer file that is not a text file. The term "binary file" is often used as a term meaning "non-text file". The can be open or closed formats that are generally:</a:t>
            </a:r>
          </a:p>
          <a:p>
            <a:r>
              <a:rPr lang="en-US" sz="2000" dirty="0"/>
              <a:t>Fast, small, and efficient*</a:t>
            </a:r>
          </a:p>
          <a:p>
            <a:r>
              <a:rPr lang="en-US" sz="2000" dirty="0"/>
              <a:t>Often not very portable across applications and platforms</a:t>
            </a:r>
          </a:p>
          <a:p>
            <a:r>
              <a:rPr lang="en-US" sz="2000" dirty="0"/>
              <a:t>Difficult to maintain backward compatibility</a:t>
            </a:r>
          </a:p>
          <a:p>
            <a:endParaRPr lang="en-US" sz="2000" dirty="0"/>
          </a:p>
          <a:p>
            <a:endParaRPr lang="en-US" sz="2000" dirty="0"/>
          </a:p>
        </p:txBody>
      </p:sp>
      <p:pic>
        <p:nvPicPr>
          <p:cNvPr id="3" name="Picture 2"/>
          <p:cNvPicPr>
            <a:picLocks noChangeAspect="1"/>
          </p:cNvPicPr>
          <p:nvPr/>
        </p:nvPicPr>
        <p:blipFill>
          <a:blip r:embed="rId3"/>
          <a:stretch>
            <a:fillRect/>
          </a:stretch>
        </p:blipFill>
        <p:spPr>
          <a:xfrm>
            <a:off x="7484656" y="1525772"/>
            <a:ext cx="4114800" cy="3462108"/>
          </a:xfrm>
          <a:prstGeom prst="rect">
            <a:avLst/>
          </a:prstGeom>
        </p:spPr>
      </p:pic>
    </p:spTree>
    <p:extLst>
      <p:ext uri="{BB962C8B-B14F-4D97-AF65-F5344CB8AC3E}">
        <p14:creationId xmlns:p14="http://schemas.microsoft.com/office/powerpoint/2010/main" val="208869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Shared or Network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Text or Binary files can be shared by multiple applications running on the same computer or across the network or Internet. </a:t>
            </a:r>
          </a:p>
          <a:p>
            <a:r>
              <a:rPr lang="en-US" sz="2000" dirty="0"/>
              <a:t>Sharing static files is easy… web pages, images, etc.</a:t>
            </a:r>
          </a:p>
          <a:p>
            <a:r>
              <a:rPr lang="en-US" sz="2000" dirty="0"/>
              <a:t>Sharing files that can be modified by multiple processes is VERY hard</a:t>
            </a:r>
          </a:p>
          <a:p>
            <a:r>
              <a:rPr lang="en-US" sz="2000" dirty="0"/>
              <a:t>Enter databases</a:t>
            </a:r>
          </a:p>
          <a:p>
            <a:endParaRPr lang="en-US" sz="2000" dirty="0"/>
          </a:p>
          <a:p>
            <a:endParaRPr lang="en-US" sz="2000" dirty="0"/>
          </a:p>
        </p:txBody>
      </p:sp>
      <p:pic>
        <p:nvPicPr>
          <p:cNvPr id="5" name="Picture 4">
            <a:extLst>
              <a:ext uri="{FF2B5EF4-FFF2-40B4-BE49-F238E27FC236}">
                <a16:creationId xmlns:a16="http://schemas.microsoft.com/office/drawing/2014/main" id="{7CBA79A7-B657-4FBF-A7AD-2FB39401C2DB}"/>
              </a:ext>
            </a:extLst>
          </p:cNvPr>
          <p:cNvPicPr>
            <a:picLocks noChangeAspect="1"/>
          </p:cNvPicPr>
          <p:nvPr/>
        </p:nvPicPr>
        <p:blipFill>
          <a:blip r:embed="rId3"/>
          <a:stretch>
            <a:fillRect/>
          </a:stretch>
        </p:blipFill>
        <p:spPr>
          <a:xfrm>
            <a:off x="7187609" y="815254"/>
            <a:ext cx="4114800" cy="5361709"/>
          </a:xfrm>
          <a:prstGeom prst="rect">
            <a:avLst/>
          </a:prstGeom>
        </p:spPr>
      </p:pic>
      <p:pic>
        <p:nvPicPr>
          <p:cNvPr id="3" name="Picture 2"/>
          <p:cNvPicPr>
            <a:picLocks noChangeAspect="1"/>
          </p:cNvPicPr>
          <p:nvPr/>
        </p:nvPicPr>
        <p:blipFill>
          <a:blip r:embed="rId4"/>
          <a:stretch>
            <a:fillRect/>
          </a:stretch>
        </p:blipFill>
        <p:spPr>
          <a:xfrm>
            <a:off x="7836753" y="3164984"/>
            <a:ext cx="4114800" cy="3462108"/>
          </a:xfrm>
          <a:prstGeom prst="rect">
            <a:avLst/>
          </a:prstGeom>
        </p:spPr>
      </p:pic>
    </p:spTree>
    <p:extLst>
      <p:ext uri="{BB962C8B-B14F-4D97-AF65-F5344CB8AC3E}">
        <p14:creationId xmlns:p14="http://schemas.microsoft.com/office/powerpoint/2010/main" val="342747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Applications &amp; Files</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4" name="Flowchart: Document 3">
            <a:extLst>
              <a:ext uri="{FF2B5EF4-FFF2-40B4-BE49-F238E27FC236}">
                <a16:creationId xmlns:a16="http://schemas.microsoft.com/office/drawing/2014/main" id="{485294AC-84AB-410F-A1E4-735F2128AABE}"/>
              </a:ext>
            </a:extLst>
          </p:cNvPr>
          <p:cNvSpPr/>
          <p:nvPr/>
        </p:nvSpPr>
        <p:spPr>
          <a:xfrm>
            <a:off x="1398580" y="2988429"/>
            <a:ext cx="641131" cy="40134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16" name="Straight Arrow Connector 15">
            <a:extLst>
              <a:ext uri="{FF2B5EF4-FFF2-40B4-BE49-F238E27FC236}">
                <a16:creationId xmlns:a16="http://schemas.microsoft.com/office/drawing/2014/main" id="{2842ADA4-9CAE-4EDD-8886-712B34B1F49F}"/>
              </a:ext>
            </a:extLst>
          </p:cNvPr>
          <p:cNvCxnSpPr>
            <a:cxnSpLocks/>
            <a:stCxn id="9" idx="2"/>
          </p:cNvCxnSpPr>
          <p:nvPr/>
        </p:nvCxnSpPr>
        <p:spPr>
          <a:xfrm>
            <a:off x="1719146" y="2587083"/>
            <a:ext cx="0" cy="4013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Flowchart: Document 27">
            <a:extLst>
              <a:ext uri="{FF2B5EF4-FFF2-40B4-BE49-F238E27FC236}">
                <a16:creationId xmlns:a16="http://schemas.microsoft.com/office/drawing/2014/main" id="{8FEC7A4E-9ED9-4A2C-828F-19B68609D943}"/>
              </a:ext>
            </a:extLst>
          </p:cNvPr>
          <p:cNvSpPr/>
          <p:nvPr/>
        </p:nvSpPr>
        <p:spPr>
          <a:xfrm>
            <a:off x="2104480" y="3312009"/>
            <a:ext cx="641131" cy="40134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29" name="Straight Arrow Connector 28">
            <a:extLst>
              <a:ext uri="{FF2B5EF4-FFF2-40B4-BE49-F238E27FC236}">
                <a16:creationId xmlns:a16="http://schemas.microsoft.com/office/drawing/2014/main" id="{53328F3D-843E-49D1-AD00-B4257D9711D3}"/>
              </a:ext>
            </a:extLst>
          </p:cNvPr>
          <p:cNvCxnSpPr>
            <a:cxnSpLocks/>
            <a:endCxn id="28" idx="0"/>
          </p:cNvCxnSpPr>
          <p:nvPr/>
        </p:nvCxnSpPr>
        <p:spPr>
          <a:xfrm>
            <a:off x="2039711" y="2679738"/>
            <a:ext cx="385335" cy="6322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9EC56D8C-0020-4CD0-9656-A6E07BFD4517}"/>
              </a:ext>
            </a:extLst>
          </p:cNvPr>
          <p:cNvSpPr/>
          <p:nvPr/>
        </p:nvSpPr>
        <p:spPr>
          <a:xfrm>
            <a:off x="2810380" y="3591856"/>
            <a:ext cx="641131" cy="40134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a:t>
            </a:r>
          </a:p>
        </p:txBody>
      </p:sp>
      <p:cxnSp>
        <p:nvCxnSpPr>
          <p:cNvPr id="31" name="Straight Arrow Connector 30">
            <a:extLst>
              <a:ext uri="{FF2B5EF4-FFF2-40B4-BE49-F238E27FC236}">
                <a16:creationId xmlns:a16="http://schemas.microsoft.com/office/drawing/2014/main" id="{0AA73224-B6DD-428C-93A9-36445E7C297E}"/>
              </a:ext>
            </a:extLst>
          </p:cNvPr>
          <p:cNvCxnSpPr>
            <a:cxnSpLocks/>
            <a:endCxn id="30" idx="0"/>
          </p:cNvCxnSpPr>
          <p:nvPr/>
        </p:nvCxnSpPr>
        <p:spPr>
          <a:xfrm>
            <a:off x="2533185" y="2763564"/>
            <a:ext cx="597761" cy="8282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8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ppt_x"/>
                                          </p:val>
                                        </p:tav>
                                        <p:tav tm="100000">
                                          <p:val>
                                            <p:strVal val="#ppt_x"/>
                                          </p:val>
                                        </p:tav>
                                      </p:tavLst>
                                    </p:anim>
                                    <p:anim calcmode="lin" valueType="num">
                                      <p:cBhvr additive="base">
                                        <p:cTn id="18" dur="500" fill="hold"/>
                                        <p:tgtEl>
                                          <p:spTgt spid="2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additive="base">
                                        <p:cTn id="29" dur="500" fill="hold"/>
                                        <p:tgtEl>
                                          <p:spTgt spid="31"/>
                                        </p:tgtEl>
                                        <p:attrNameLst>
                                          <p:attrName>ppt_x</p:attrName>
                                        </p:attrNameLst>
                                      </p:cBhvr>
                                      <p:tavLst>
                                        <p:tav tm="0">
                                          <p:val>
                                            <p:strVal val="#ppt_x"/>
                                          </p:val>
                                        </p:tav>
                                        <p:tav tm="100000">
                                          <p:val>
                                            <p:strVal val="#ppt_x"/>
                                          </p:val>
                                        </p:tav>
                                      </p:tavLst>
                                    </p:anim>
                                    <p:anim calcmode="lin" valueType="num">
                                      <p:cBhvr additive="base">
                                        <p:cTn id="3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8"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Applications &amp; Networked Shared Files</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4" name="Flowchart: Document 3">
            <a:extLst>
              <a:ext uri="{FF2B5EF4-FFF2-40B4-BE49-F238E27FC236}">
                <a16:creationId xmlns:a16="http://schemas.microsoft.com/office/drawing/2014/main" id="{485294AC-84AB-410F-A1E4-735F2128AABE}"/>
              </a:ext>
            </a:extLst>
          </p:cNvPr>
          <p:cNvSpPr/>
          <p:nvPr/>
        </p:nvSpPr>
        <p:spPr>
          <a:xfrm>
            <a:off x="1172508" y="3550839"/>
            <a:ext cx="1093276" cy="7149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File</a:t>
            </a:r>
          </a:p>
        </p:txBody>
      </p:sp>
      <p:cxnSp>
        <p:nvCxnSpPr>
          <p:cNvPr id="16" name="Straight Arrow Connector 15">
            <a:extLst>
              <a:ext uri="{FF2B5EF4-FFF2-40B4-BE49-F238E27FC236}">
                <a16:creationId xmlns:a16="http://schemas.microsoft.com/office/drawing/2014/main" id="{2842ADA4-9CAE-4EDD-8886-712B34B1F49F}"/>
              </a:ext>
            </a:extLst>
          </p:cNvPr>
          <p:cNvCxnSpPr>
            <a:cxnSpLocks/>
            <a:stCxn id="9" idx="2"/>
            <a:endCxn id="4" idx="0"/>
          </p:cNvCxnSpPr>
          <p:nvPr/>
        </p:nvCxnSpPr>
        <p:spPr>
          <a:xfrm>
            <a:off x="1719146" y="2587083"/>
            <a:ext cx="0" cy="9637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328F3D-843E-49D1-AD00-B4257D9711D3}"/>
              </a:ext>
            </a:extLst>
          </p:cNvPr>
          <p:cNvCxnSpPr>
            <a:cxnSpLocks/>
          </p:cNvCxnSpPr>
          <p:nvPr/>
        </p:nvCxnSpPr>
        <p:spPr>
          <a:xfrm flipH="1">
            <a:off x="1852960" y="2670717"/>
            <a:ext cx="112924" cy="8753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A73224-B6DD-428C-93A9-36445E7C297E}"/>
              </a:ext>
            </a:extLst>
          </p:cNvPr>
          <p:cNvCxnSpPr>
            <a:cxnSpLocks/>
          </p:cNvCxnSpPr>
          <p:nvPr/>
        </p:nvCxnSpPr>
        <p:spPr>
          <a:xfrm flipH="1">
            <a:off x="1965883" y="2772777"/>
            <a:ext cx="256323" cy="7640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07D725A-D0CC-42D0-BE07-F835CA232DF6}"/>
              </a:ext>
            </a:extLst>
          </p:cNvPr>
          <p:cNvSpPr txBox="1"/>
          <p:nvPr/>
        </p:nvSpPr>
        <p:spPr>
          <a:xfrm rot="19457594">
            <a:off x="4609879" y="2991953"/>
            <a:ext cx="4452437" cy="523220"/>
          </a:xfrm>
          <a:prstGeom prst="rect">
            <a:avLst/>
          </a:prstGeom>
          <a:noFill/>
        </p:spPr>
        <p:txBody>
          <a:bodyPr wrap="none" rtlCol="0">
            <a:spAutoFit/>
          </a:bodyPr>
          <a:lstStyle/>
          <a:p>
            <a:r>
              <a:rPr lang="en-US" sz="2800" dirty="0"/>
              <a:t>Turns out this is </a:t>
            </a:r>
            <a:r>
              <a:rPr lang="en-US" sz="2800" u="sng" dirty="0"/>
              <a:t>REALLY</a:t>
            </a:r>
            <a:r>
              <a:rPr lang="en-US" sz="2800" dirty="0"/>
              <a:t> hard!</a:t>
            </a:r>
          </a:p>
        </p:txBody>
      </p:sp>
    </p:spTree>
    <p:extLst>
      <p:ext uri="{BB962C8B-B14F-4D97-AF65-F5344CB8AC3E}">
        <p14:creationId xmlns:p14="http://schemas.microsoft.com/office/powerpoint/2010/main" val="103688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(client-server)</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108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50000"/>
                  </a:schemeClr>
                </a:solidFill>
              </a:rPr>
              <a:t>Review Files including Shared Files</a:t>
            </a:r>
          </a:p>
          <a:p>
            <a:pPr marL="457200" indent="-457200">
              <a:buFont typeface="+mj-lt"/>
              <a:buAutoNum type="arabicPeriod"/>
            </a:pPr>
            <a:r>
              <a:rPr lang="en-US" sz="2000" dirty="0">
                <a:solidFill>
                  <a:schemeClr val="bg1">
                    <a:lumMod val="50000"/>
                  </a:schemeClr>
                </a:solidFill>
              </a:rPr>
              <a:t>Introduce Relational Databases, Database Servers, the SQL language</a:t>
            </a:r>
          </a:p>
          <a:p>
            <a:pPr marL="457200" indent="-457200">
              <a:buFont typeface="+mj-lt"/>
              <a:buAutoNum type="arabicPeriod"/>
            </a:pPr>
            <a:r>
              <a:rPr lang="en-US" sz="2000" dirty="0"/>
              <a:t>Understand how databases support (or don’t support) Object Oriented Programming</a:t>
            </a:r>
          </a:p>
          <a:p>
            <a:pPr marL="457200" indent="-457200">
              <a:buFont typeface="+mj-lt"/>
              <a:buAutoNum type="arabicPeriod"/>
            </a:pPr>
            <a:r>
              <a:rPr lang="en-US" sz="2000" dirty="0"/>
              <a:t>Explore Two-Tier (client-server) Implementations and Limits</a:t>
            </a:r>
          </a:p>
          <a:p>
            <a:pPr marL="457200" indent="-457200">
              <a:buFont typeface="+mj-lt"/>
              <a:buAutoNum type="arabicPeriod"/>
            </a:pPr>
            <a:r>
              <a:rPr lang="en-US" sz="2000"/>
              <a:t>Introduce </a:t>
            </a:r>
            <a:r>
              <a:rPr lang="en-US" sz="2000" dirty="0"/>
              <a:t>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1012207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Databases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A </a:t>
            </a:r>
            <a:r>
              <a:rPr lang="en-US" sz="2000" b="1" dirty="0"/>
              <a:t>database</a:t>
            </a:r>
            <a:r>
              <a:rPr lang="en-US" sz="2000" dirty="0"/>
              <a:t> is an organized collection of </a:t>
            </a:r>
            <a:r>
              <a:rPr lang="en-US" sz="2000" dirty="0">
                <a:hlinkClick r:id="rId4" tooltip="Data (computing)"/>
              </a:rPr>
              <a:t>data</a:t>
            </a:r>
            <a:r>
              <a:rPr lang="en-US" sz="2000" dirty="0"/>
              <a:t>. It is the collection of </a:t>
            </a:r>
            <a:r>
              <a:rPr lang="en-US" sz="2000" dirty="0">
                <a:hlinkClick r:id="rId5" tooltip="Database schema"/>
              </a:rPr>
              <a:t>schemas</a:t>
            </a:r>
            <a:r>
              <a:rPr lang="en-US" sz="2000" dirty="0"/>
              <a:t>, </a:t>
            </a:r>
            <a:r>
              <a:rPr lang="en-US" sz="2000" dirty="0">
                <a:hlinkClick r:id="rId6" tooltip="Table (database)"/>
              </a:rPr>
              <a:t>tables</a:t>
            </a:r>
            <a:r>
              <a:rPr lang="en-US" sz="2000" dirty="0"/>
              <a:t>, </a:t>
            </a:r>
            <a:r>
              <a:rPr lang="en-US" sz="2000" dirty="0">
                <a:hlinkClick r:id="rId7" tooltip="Query language"/>
              </a:rPr>
              <a:t>queries</a:t>
            </a:r>
            <a:r>
              <a:rPr lang="en-US" sz="2000" dirty="0"/>
              <a:t>, </a:t>
            </a:r>
            <a:r>
              <a:rPr lang="en-US" sz="2000" dirty="0">
                <a:hlinkClick r:id="rId8" tooltip="View (SQL)"/>
              </a:rPr>
              <a:t>views</a:t>
            </a:r>
            <a:r>
              <a:rPr lang="en-US" sz="2000" dirty="0"/>
              <a:t>, and other objects. The data are typically organized to model aspects of reality in a way that supports business processes requiring information. </a:t>
            </a:r>
          </a:p>
          <a:p>
            <a:pPr marL="0" indent="0">
              <a:buNone/>
            </a:pPr>
            <a:r>
              <a:rPr lang="en-US" sz="2000" dirty="0"/>
              <a:t>A </a:t>
            </a:r>
            <a:r>
              <a:rPr lang="en-US" sz="2000" b="1" dirty="0"/>
              <a:t>database management system</a:t>
            </a:r>
            <a:r>
              <a:rPr lang="en-US" sz="2000" dirty="0"/>
              <a:t> (</a:t>
            </a:r>
            <a:r>
              <a:rPr lang="en-US" sz="2000" b="1" dirty="0"/>
              <a:t>DBMS</a:t>
            </a:r>
            <a:r>
              <a:rPr lang="en-US" sz="2000" dirty="0"/>
              <a:t>) is a application that interacts with the user, other applications, and the itself to capture and manage data. A general-purpose DBMS is designed to allow the definition, creation, querying, update, and administration of databases. Well-known DBMSs include </a:t>
            </a:r>
            <a:r>
              <a:rPr lang="en-US" sz="2000" dirty="0">
                <a:hlinkClick r:id="rId9" tooltip="MySQL"/>
              </a:rPr>
              <a:t>MySQL</a:t>
            </a:r>
            <a:r>
              <a:rPr lang="en-US" sz="2000" dirty="0"/>
              <a:t>, </a:t>
            </a:r>
            <a:r>
              <a:rPr lang="en-US" sz="2000" dirty="0">
                <a:hlinkClick r:id="rId10" tooltip="PostgreSQL"/>
              </a:rPr>
              <a:t>PostgreSQL</a:t>
            </a:r>
            <a:r>
              <a:rPr lang="en-US" sz="2000" dirty="0"/>
              <a:t>, </a:t>
            </a:r>
            <a:r>
              <a:rPr lang="en-US" sz="2000" dirty="0">
                <a:hlinkClick r:id="rId11" tooltip="Microsoft SQL Server"/>
              </a:rPr>
              <a:t>Microsoft SQL Server</a:t>
            </a:r>
            <a:r>
              <a:rPr lang="en-US" sz="2000" dirty="0"/>
              <a:t>, </a:t>
            </a:r>
            <a:r>
              <a:rPr lang="en-US" sz="2000" dirty="0">
                <a:hlinkClick r:id="rId12" tooltip="Oracle Database"/>
              </a:rPr>
              <a:t>Oracle</a:t>
            </a:r>
            <a:r>
              <a:rPr lang="en-US" sz="2000" dirty="0"/>
              <a:t>, </a:t>
            </a:r>
            <a:r>
              <a:rPr lang="en-US" sz="2000" dirty="0">
                <a:hlinkClick r:id="rId13" tooltip="Sybase"/>
              </a:rPr>
              <a:t>Sybase</a:t>
            </a:r>
            <a:r>
              <a:rPr lang="en-US" sz="2000" dirty="0"/>
              <a:t>, </a:t>
            </a:r>
            <a:r>
              <a:rPr lang="en-US" sz="2000" dirty="0">
                <a:hlinkClick r:id="rId14" tooltip="SAP HANA"/>
              </a:rPr>
              <a:t>SAP HANA</a:t>
            </a:r>
            <a:r>
              <a:rPr lang="en-US" sz="2000" dirty="0"/>
              <a:t>, and </a:t>
            </a:r>
            <a:r>
              <a:rPr lang="en-US" sz="2000" dirty="0">
                <a:hlinkClick r:id="rId15" tooltip="IBM DB2"/>
              </a:rPr>
              <a:t>IBM DB2</a:t>
            </a:r>
            <a:r>
              <a:rPr lang="en-US" sz="2000" dirty="0"/>
              <a:t>. </a:t>
            </a:r>
          </a:p>
          <a:p>
            <a:pPr>
              <a:buFont typeface="Wingdings" panose="05000000000000000000" pitchFamily="2" charset="2"/>
              <a:buChar char="§"/>
            </a:pPr>
            <a:r>
              <a:rPr lang="en-US" sz="2000" u="sng" dirty="0"/>
              <a:t>Schemas</a:t>
            </a:r>
            <a:r>
              <a:rPr lang="en-US" sz="2000" dirty="0"/>
              <a:t> – defines that data constraints and definitions for tables and fields</a:t>
            </a:r>
          </a:p>
          <a:p>
            <a:pPr>
              <a:buFont typeface="Wingdings" panose="05000000000000000000" pitchFamily="2" charset="2"/>
              <a:buChar char="§"/>
            </a:pPr>
            <a:r>
              <a:rPr lang="en-US" sz="2000" u="sng" dirty="0"/>
              <a:t>Tables</a:t>
            </a:r>
            <a:r>
              <a:rPr lang="en-US" sz="2000" dirty="0"/>
              <a:t> – collection of related data held in a structured format that consists of columns and rows</a:t>
            </a:r>
          </a:p>
          <a:p>
            <a:pPr>
              <a:buFont typeface="Wingdings" panose="05000000000000000000" pitchFamily="2" charset="2"/>
              <a:buChar char="§"/>
            </a:pPr>
            <a:r>
              <a:rPr lang="en-US" sz="2000" u="sng" dirty="0"/>
              <a:t>Views &amp; Queries</a:t>
            </a:r>
            <a:r>
              <a:rPr lang="en-US" sz="2000" dirty="0"/>
              <a:t> – used to create more easily accessible relationships without modifying  the underlying physical schema</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237254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2042318"/>
          </a:xfrm>
        </p:spPr>
        <p:txBody>
          <a:bodyPr>
            <a:normAutofit fontScale="92500" lnSpcReduction="10000"/>
          </a:bodyPr>
          <a:lstStyle/>
          <a:p>
            <a:pPr marL="0" indent="0">
              <a:buNone/>
            </a:pPr>
            <a:r>
              <a:rPr lang="en-US" sz="2000" dirty="0"/>
              <a:t>Database Normalization, or simply normalization, is the process of organizing the columns (attributes) and tables (relations) of a relational database to reduce data redundancy and improve data integrity. </a:t>
            </a:r>
          </a:p>
          <a:p>
            <a:pPr marL="0" indent="0">
              <a:buNone/>
            </a:pPr>
            <a:r>
              <a:rPr lang="en-US" sz="2000" dirty="0"/>
              <a:t>Normalization is also the process of simplifying the design of a database so that it achieves the optimum structure. It reduces and eliminates redundant data. In normalization, data integrity is assured. It can also cause a performance tradeoff.</a:t>
            </a:r>
          </a:p>
          <a:p>
            <a:pPr marL="0" indent="0">
              <a:buNone/>
            </a:pPr>
            <a:r>
              <a:rPr lang="en-US" sz="2000" dirty="0"/>
              <a:t>It may be important when you are doing object-modeling in your application to consider the database relationships and  normalizing that will be important.</a:t>
            </a:r>
          </a:p>
        </p:txBody>
      </p:sp>
    </p:spTree>
    <p:extLst>
      <p:ext uri="{BB962C8B-B14F-4D97-AF65-F5344CB8AC3E}">
        <p14:creationId xmlns:p14="http://schemas.microsoft.com/office/powerpoint/2010/main" val="356790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12577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
        <p:nvSpPr>
          <p:cNvPr id="3" name="Rectangle 2">
            <a:extLst>
              <a:ext uri="{FF2B5EF4-FFF2-40B4-BE49-F238E27FC236}">
                <a16:creationId xmlns:a16="http://schemas.microsoft.com/office/drawing/2014/main" id="{8ADC17ED-4369-A04A-86FD-7184DF8BFA70}"/>
              </a:ext>
            </a:extLst>
          </p:cNvPr>
          <p:cNvSpPr/>
          <p:nvPr/>
        </p:nvSpPr>
        <p:spPr>
          <a:xfrm>
            <a:off x="838200" y="2830827"/>
            <a:ext cx="6096000" cy="707886"/>
          </a:xfrm>
          <a:prstGeom prst="rect">
            <a:avLst/>
          </a:prstGeom>
        </p:spPr>
        <p:txBody>
          <a:bodyPr>
            <a:spAutoFit/>
          </a:bodyPr>
          <a:lstStyle/>
          <a:p>
            <a:endParaRPr lang="en-US" sz="2000" dirty="0"/>
          </a:p>
          <a:p>
            <a:r>
              <a:rPr lang="en-US" sz="2000" dirty="0"/>
              <a:t>Sound Check… plus Video, and Desktop Sharing check</a:t>
            </a:r>
          </a:p>
        </p:txBody>
      </p:sp>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Database Normalization Example:</a:t>
            </a:r>
          </a:p>
        </p:txBody>
      </p:sp>
      <p:sp>
        <p:nvSpPr>
          <p:cNvPr id="3" name="Content Placeholder 2"/>
          <p:cNvSpPr>
            <a:spLocks noGrp="1"/>
          </p:cNvSpPr>
          <p:nvPr>
            <p:ph idx="1"/>
          </p:nvPr>
        </p:nvSpPr>
        <p:spPr>
          <a:xfrm>
            <a:off x="838200" y="1051756"/>
            <a:ext cx="10622974" cy="665402"/>
          </a:xfrm>
        </p:spPr>
        <p:txBody>
          <a:bodyPr>
            <a:normAutofit/>
          </a:bodyPr>
          <a:lstStyle/>
          <a:p>
            <a:pPr marL="0" indent="0">
              <a:buNone/>
            </a:pPr>
            <a:r>
              <a:rPr lang="en-US" sz="2000" dirty="0"/>
              <a:t>Consider the non-normalized and normalized table structure for a simple “checkbook” transaction database:</a:t>
            </a:r>
          </a:p>
          <a:p>
            <a:pPr marL="0" indent="0">
              <a:buNone/>
            </a:pPr>
            <a:endParaRPr lang="en-US" sz="2000" dirty="0"/>
          </a:p>
        </p:txBody>
      </p:sp>
      <p:pic>
        <p:nvPicPr>
          <p:cNvPr id="5" name="Picture 4"/>
          <p:cNvPicPr>
            <a:picLocks noChangeAspect="1"/>
          </p:cNvPicPr>
          <p:nvPr/>
        </p:nvPicPr>
        <p:blipFill>
          <a:blip r:embed="rId3"/>
          <a:stretch>
            <a:fillRect/>
          </a:stretch>
        </p:blipFill>
        <p:spPr>
          <a:xfrm>
            <a:off x="915513" y="2082935"/>
            <a:ext cx="6671476" cy="1044083"/>
          </a:xfrm>
          <a:prstGeom prst="rect">
            <a:avLst/>
          </a:prstGeom>
        </p:spPr>
      </p:pic>
      <p:pic>
        <p:nvPicPr>
          <p:cNvPr id="6" name="Picture 5"/>
          <p:cNvPicPr>
            <a:picLocks noChangeAspect="1"/>
          </p:cNvPicPr>
          <p:nvPr/>
        </p:nvPicPr>
        <p:blipFill>
          <a:blip r:embed="rId4"/>
          <a:stretch>
            <a:fillRect/>
          </a:stretch>
        </p:blipFill>
        <p:spPr>
          <a:xfrm>
            <a:off x="8667728" y="2082935"/>
            <a:ext cx="3341325" cy="2903334"/>
          </a:xfrm>
          <a:prstGeom prst="rect">
            <a:avLst/>
          </a:prstGeom>
        </p:spPr>
      </p:pic>
      <p:pic>
        <p:nvPicPr>
          <p:cNvPr id="7" name="Picture 6"/>
          <p:cNvPicPr>
            <a:picLocks noChangeAspect="1"/>
          </p:cNvPicPr>
          <p:nvPr/>
        </p:nvPicPr>
        <p:blipFill>
          <a:blip r:embed="rId5"/>
          <a:stretch>
            <a:fillRect/>
          </a:stretch>
        </p:blipFill>
        <p:spPr>
          <a:xfrm>
            <a:off x="915513" y="5909153"/>
            <a:ext cx="5838938" cy="217750"/>
          </a:xfrm>
          <a:prstGeom prst="rect">
            <a:avLst/>
          </a:prstGeom>
        </p:spPr>
      </p:pic>
    </p:spTree>
    <p:extLst>
      <p:ext uri="{BB962C8B-B14F-4D97-AF65-F5344CB8AC3E}">
        <p14:creationId xmlns:p14="http://schemas.microsoft.com/office/powerpoint/2010/main" val="2219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Phone Number Database Example</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For example, a </a:t>
            </a:r>
            <a:r>
              <a:rPr lang="en-US" sz="2000" dirty="0" err="1"/>
              <a:t>PhoneNumber</a:t>
            </a:r>
            <a:r>
              <a:rPr lang="en-US" sz="2000" dirty="0"/>
              <a:t> database could be set up with two Tables. One table of Names and the  other table of </a:t>
            </a:r>
            <a:r>
              <a:rPr lang="en-US" sz="2000" dirty="0" err="1"/>
              <a:t>PhoneNumbers</a:t>
            </a:r>
            <a:r>
              <a:rPr lang="en-US" sz="2000" dirty="0"/>
              <a:t>. For this simple example we might end up with something like:</a:t>
            </a:r>
          </a:p>
          <a:p>
            <a:pPr>
              <a:buFont typeface="Wingdings" panose="05000000000000000000" pitchFamily="2" charset="2"/>
              <a:buChar char="§"/>
            </a:pPr>
            <a:r>
              <a:rPr lang="en-US" sz="2000" u="sng" dirty="0"/>
              <a:t>Schemas</a:t>
            </a:r>
            <a:r>
              <a:rPr lang="en-US" sz="2000" dirty="0"/>
              <a:t>: Two tables one called Names and one called </a:t>
            </a:r>
            <a:r>
              <a:rPr lang="en-US" sz="2000" dirty="0" err="1"/>
              <a:t>PhoneNumbers</a:t>
            </a:r>
            <a:r>
              <a:rPr lang="en-US" sz="2000" dirty="0"/>
              <a:t>, text will be stored in UTF-8, we will allow duplicates, and set an index on </a:t>
            </a:r>
            <a:r>
              <a:rPr lang="en-US" sz="2000" dirty="0" err="1"/>
              <a:t>Names.FirstName</a:t>
            </a:r>
            <a:r>
              <a:rPr lang="en-US" sz="2000" dirty="0"/>
              <a:t> and </a:t>
            </a:r>
            <a:r>
              <a:rPr lang="en-US" sz="2000" dirty="0" err="1"/>
              <a:t>Names.LastName</a:t>
            </a:r>
            <a:r>
              <a:rPr lang="en-US" sz="2000" dirty="0"/>
              <a:t>.</a:t>
            </a:r>
          </a:p>
          <a:p>
            <a:pPr>
              <a:buFont typeface="Wingdings" panose="05000000000000000000" pitchFamily="2" charset="2"/>
              <a:buChar char="§"/>
            </a:pPr>
            <a:r>
              <a:rPr lang="en-US" sz="2000" u="sng" dirty="0"/>
              <a:t>Names Table</a:t>
            </a:r>
            <a:r>
              <a:rPr lang="en-US" sz="2000" dirty="0"/>
              <a:t>: Three fields including </a:t>
            </a:r>
            <a:r>
              <a:rPr lang="en-US" sz="2000" dirty="0" err="1"/>
              <a:t>FirstName</a:t>
            </a:r>
            <a:r>
              <a:rPr lang="en-US" sz="2000" dirty="0"/>
              <a:t> and </a:t>
            </a:r>
            <a:r>
              <a:rPr lang="en-US" sz="2000" dirty="0" err="1"/>
              <a:t>LastName</a:t>
            </a:r>
            <a:r>
              <a:rPr lang="en-US" sz="2000" dirty="0"/>
              <a:t> of UTF-8 text, maximum length 40 characters, and can not be NULL. The third field will be an autoincrement unique ID that is an integer and does not allow duplicates. All three fields would be indexed for fast searching.</a:t>
            </a:r>
          </a:p>
          <a:p>
            <a:pPr>
              <a:buFont typeface="Wingdings" panose="05000000000000000000" pitchFamily="2" charset="2"/>
              <a:buChar char="§"/>
            </a:pPr>
            <a:r>
              <a:rPr lang="en-US" sz="2000" u="sng" dirty="0" err="1"/>
              <a:t>PhoneNumbers</a:t>
            </a:r>
            <a:r>
              <a:rPr lang="en-US" sz="2000" u="sng" dirty="0"/>
              <a:t> Table</a:t>
            </a:r>
            <a:r>
              <a:rPr lang="en-US" sz="2000" dirty="0"/>
              <a:t>: Four fields including </a:t>
            </a:r>
            <a:r>
              <a:rPr lang="en-US" sz="2000" dirty="0" err="1"/>
              <a:t>CountryCode</a:t>
            </a:r>
            <a:r>
              <a:rPr lang="en-US" sz="2000" dirty="0"/>
              <a:t>, </a:t>
            </a:r>
            <a:r>
              <a:rPr lang="en-US" sz="2000" dirty="0" err="1"/>
              <a:t>AreaCode</a:t>
            </a:r>
            <a:r>
              <a:rPr lang="en-US" sz="2000" dirty="0"/>
              <a:t>, and Number which are all UTF-8 strings that can only contain numbers. Maximum lengths for each are 2, 3, and 7 respectively. The fourth field will be  the unique ID of the person associated with the phone number. </a:t>
            </a:r>
            <a:r>
              <a:rPr lang="en-US" sz="2000" dirty="0" err="1"/>
              <a:t>CountryCode</a:t>
            </a:r>
            <a:r>
              <a:rPr lang="en-US" sz="2000" dirty="0"/>
              <a:t> can be NULL, other fields cannot. Fields will not be indexed as it will be rare that we have a phone number and want to lookup the person.</a:t>
            </a:r>
          </a:p>
          <a:p>
            <a:pPr>
              <a:buFont typeface="Wingdings" panose="05000000000000000000" pitchFamily="2" charset="2"/>
              <a:buChar char="§"/>
            </a:pPr>
            <a:r>
              <a:rPr lang="en-US" sz="2000" u="sng" dirty="0"/>
              <a:t>Views &amp; Queries</a:t>
            </a:r>
            <a:r>
              <a:rPr lang="en-US" sz="2000" dirty="0"/>
              <a:t> – A query that Joins a set of  Names to all of their respective phone numbers and shows that in a view would be valuable.</a:t>
            </a:r>
          </a:p>
          <a:p>
            <a:pPr>
              <a:buFont typeface="Wingdings" panose="05000000000000000000" pitchFamily="2" charset="2"/>
              <a:buChar char="§"/>
            </a:pPr>
            <a:endParaRPr lang="en-US" sz="2000" dirty="0"/>
          </a:p>
          <a:p>
            <a:pPr marL="0" indent="0">
              <a:buNone/>
            </a:pPr>
            <a:endParaRPr lang="en-US" sz="2000" dirty="0"/>
          </a:p>
        </p:txBody>
      </p:sp>
    </p:spTree>
    <p:extLst>
      <p:ext uri="{BB962C8B-B14F-4D97-AF65-F5344CB8AC3E}">
        <p14:creationId xmlns:p14="http://schemas.microsoft.com/office/powerpoint/2010/main" val="3018519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Structured Query Language (SQL)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Structured Query Language or SQL is a domain-specific language used in programming and designed for managing data held in a relational database management systems. SQL was initially developed at IBM by Donald D. Chamberlin and Raymond F. Boyce in the early 1970s.</a:t>
            </a:r>
          </a:p>
          <a:p>
            <a:pPr>
              <a:buFont typeface="Wingdings" panose="05000000000000000000" pitchFamily="2" charset="2"/>
              <a:buChar char="§"/>
            </a:pPr>
            <a:r>
              <a:rPr lang="en-US" sz="2000" u="sng" dirty="0"/>
              <a:t>Data Definition Language (DDL)</a:t>
            </a:r>
            <a:r>
              <a:rPr lang="en-US" sz="2000" dirty="0"/>
              <a:t> – manages the table and index structure with common terms including CREATE, ALTER, RENAME, and DROP</a:t>
            </a:r>
          </a:p>
          <a:p>
            <a:pPr>
              <a:buFont typeface="Wingdings" panose="05000000000000000000" pitchFamily="2" charset="2"/>
              <a:buChar char="§"/>
            </a:pPr>
            <a:r>
              <a:rPr lang="en-US" sz="2000" u="sng" dirty="0"/>
              <a:t>Queries</a:t>
            </a:r>
            <a:r>
              <a:rPr lang="en-US" sz="2000" dirty="0"/>
              <a:t> – The most common operation in SQL makes use of the SELECT statement and generally includes a WHERE clause</a:t>
            </a:r>
          </a:p>
          <a:p>
            <a:pPr>
              <a:buFont typeface="Wingdings" panose="05000000000000000000" pitchFamily="2" charset="2"/>
              <a:buChar char="§"/>
            </a:pPr>
            <a:r>
              <a:rPr lang="en-US" sz="2000" dirty="0"/>
              <a:t>Many others…</a:t>
            </a:r>
          </a:p>
        </p:txBody>
      </p:sp>
    </p:spTree>
    <p:extLst>
      <p:ext uri="{BB962C8B-B14F-4D97-AF65-F5344CB8AC3E}">
        <p14:creationId xmlns:p14="http://schemas.microsoft.com/office/powerpoint/2010/main" val="163616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SQL Examples</a:t>
            </a:r>
          </a:p>
        </p:txBody>
      </p:sp>
      <p:pic>
        <p:nvPicPr>
          <p:cNvPr id="6" name="Picture 5"/>
          <p:cNvPicPr>
            <a:picLocks noChangeAspect="1"/>
          </p:cNvPicPr>
          <p:nvPr/>
        </p:nvPicPr>
        <p:blipFill>
          <a:blip r:embed="rId3"/>
          <a:stretch>
            <a:fillRect/>
          </a:stretch>
        </p:blipFill>
        <p:spPr>
          <a:xfrm>
            <a:off x="838200" y="1243244"/>
            <a:ext cx="3409950" cy="1304925"/>
          </a:xfrm>
          <a:prstGeom prst="rect">
            <a:avLst/>
          </a:prstGeom>
        </p:spPr>
      </p:pic>
      <p:pic>
        <p:nvPicPr>
          <p:cNvPr id="7" name="Picture 6"/>
          <p:cNvPicPr>
            <a:picLocks noChangeAspect="1"/>
          </p:cNvPicPr>
          <p:nvPr/>
        </p:nvPicPr>
        <p:blipFill>
          <a:blip r:embed="rId4"/>
          <a:stretch>
            <a:fillRect/>
          </a:stretch>
        </p:blipFill>
        <p:spPr>
          <a:xfrm>
            <a:off x="1853658" y="2669015"/>
            <a:ext cx="4514850" cy="1914525"/>
          </a:xfrm>
          <a:prstGeom prst="rect">
            <a:avLst/>
          </a:prstGeom>
        </p:spPr>
      </p:pic>
      <p:pic>
        <p:nvPicPr>
          <p:cNvPr id="8" name="Picture 7"/>
          <p:cNvPicPr>
            <a:picLocks noChangeAspect="1"/>
          </p:cNvPicPr>
          <p:nvPr/>
        </p:nvPicPr>
        <p:blipFill>
          <a:blip r:embed="rId5"/>
          <a:stretch>
            <a:fillRect/>
          </a:stretch>
        </p:blipFill>
        <p:spPr>
          <a:xfrm>
            <a:off x="5477455" y="1243244"/>
            <a:ext cx="4772025" cy="304800"/>
          </a:xfrm>
          <a:prstGeom prst="rect">
            <a:avLst/>
          </a:prstGeom>
        </p:spPr>
      </p:pic>
      <p:pic>
        <p:nvPicPr>
          <p:cNvPr id="9" name="Picture 8"/>
          <p:cNvPicPr>
            <a:picLocks noChangeAspect="1"/>
          </p:cNvPicPr>
          <p:nvPr/>
        </p:nvPicPr>
        <p:blipFill>
          <a:blip r:embed="rId6"/>
          <a:stretch>
            <a:fillRect/>
          </a:stretch>
        </p:blipFill>
        <p:spPr>
          <a:xfrm>
            <a:off x="2589289" y="4704386"/>
            <a:ext cx="8829675" cy="1905000"/>
          </a:xfrm>
          <a:prstGeom prst="rect">
            <a:avLst/>
          </a:prstGeom>
        </p:spPr>
      </p:pic>
      <p:pic>
        <p:nvPicPr>
          <p:cNvPr id="10" name="Picture 9"/>
          <p:cNvPicPr>
            <a:picLocks noChangeAspect="1"/>
          </p:cNvPicPr>
          <p:nvPr/>
        </p:nvPicPr>
        <p:blipFill>
          <a:blip r:embed="rId7"/>
          <a:stretch>
            <a:fillRect/>
          </a:stretch>
        </p:blipFill>
        <p:spPr>
          <a:xfrm>
            <a:off x="6958012" y="1716359"/>
            <a:ext cx="4676775" cy="2209800"/>
          </a:xfrm>
          <a:prstGeom prst="rect">
            <a:avLst/>
          </a:prstGeom>
        </p:spPr>
      </p:pic>
    </p:spTree>
    <p:extLst>
      <p:ext uri="{BB962C8B-B14F-4D97-AF65-F5344CB8AC3E}">
        <p14:creationId xmlns:p14="http://schemas.microsoft.com/office/powerpoint/2010/main" val="114088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Pro &amp; Cons</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Many of the most powerful DBMS strengths can also be their greatest weaknesses… particularly as it come to object-oriented development:</a:t>
            </a:r>
          </a:p>
          <a:p>
            <a:pPr>
              <a:buFont typeface="Wingdings" panose="05000000000000000000" pitchFamily="2" charset="2"/>
              <a:buChar char="§"/>
            </a:pPr>
            <a:r>
              <a:rPr lang="en-US" sz="2000" dirty="0"/>
              <a:t>Independent Data… </a:t>
            </a:r>
            <a:r>
              <a:rPr lang="en-US" sz="2000" u="sng" dirty="0"/>
              <a:t>vs Combining Functionality &amp; Data</a:t>
            </a:r>
          </a:p>
          <a:p>
            <a:pPr>
              <a:buFont typeface="Wingdings" panose="05000000000000000000" pitchFamily="2" charset="2"/>
              <a:buChar char="§"/>
            </a:pPr>
            <a:r>
              <a:rPr lang="en-US" sz="2000" dirty="0"/>
              <a:t>Ubiquitous access… </a:t>
            </a:r>
            <a:r>
              <a:rPr lang="en-US" sz="2000" u="sng" dirty="0"/>
              <a:t>vs Encapsulation and Data Hiding</a:t>
            </a:r>
          </a:p>
          <a:p>
            <a:pPr>
              <a:buFont typeface="Wingdings" panose="05000000000000000000" pitchFamily="2" charset="2"/>
              <a:buChar char="§"/>
            </a:pPr>
            <a:r>
              <a:rPr lang="en-US" sz="2000" dirty="0"/>
              <a:t>Tables &amp; Relationships… </a:t>
            </a:r>
            <a:r>
              <a:rPr lang="en-US" sz="2000" u="sng" dirty="0"/>
              <a:t>vs Inheritance</a:t>
            </a:r>
          </a:p>
          <a:p>
            <a:pPr>
              <a:buFont typeface="Wingdings" panose="05000000000000000000" pitchFamily="2" charset="2"/>
              <a:buChar char="§"/>
            </a:pPr>
            <a:r>
              <a:rPr lang="en-US" sz="2000" dirty="0"/>
              <a:t>Joining Tables to Create Relationships… </a:t>
            </a:r>
            <a:r>
              <a:rPr lang="en-US" sz="2000" u="sng" dirty="0"/>
              <a:t>vs Polymorphism</a:t>
            </a:r>
          </a:p>
          <a:p>
            <a:pPr>
              <a:buFont typeface="Wingdings" panose="05000000000000000000" pitchFamily="2" charset="2"/>
              <a:buChar char="§"/>
            </a:pPr>
            <a:r>
              <a:rPr lang="en-US" sz="2000" dirty="0"/>
              <a:t>Relationship Modeling… vs Object Modeling</a:t>
            </a:r>
          </a:p>
          <a:p>
            <a:pPr>
              <a:buFont typeface="Wingdings" panose="05000000000000000000" pitchFamily="2" charset="2"/>
              <a:buChar char="§"/>
            </a:pPr>
            <a:r>
              <a:rPr lang="en-US" sz="2000" dirty="0"/>
              <a:t>SQL… vs Java or C# or Python</a:t>
            </a:r>
          </a:p>
          <a:p>
            <a:pPr marL="0" indent="0">
              <a:buNone/>
            </a:pPr>
            <a:endParaRPr lang="en-US" sz="2000" dirty="0"/>
          </a:p>
        </p:txBody>
      </p:sp>
    </p:spTree>
    <p:extLst>
      <p:ext uri="{BB962C8B-B14F-4D97-AF65-F5344CB8AC3E}">
        <p14:creationId xmlns:p14="http://schemas.microsoft.com/office/powerpoint/2010/main" val="3724105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Data Base Management Systems with OOP Editorial</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Live in harmony. Embrace the database while keeping a focus on OOP concepts:</a:t>
            </a:r>
          </a:p>
          <a:p>
            <a:pPr>
              <a:buFont typeface="Wingdings" panose="05000000000000000000" pitchFamily="2" charset="2"/>
              <a:buChar char="§"/>
            </a:pPr>
            <a:r>
              <a:rPr lang="en-US" sz="2000" dirty="0"/>
              <a:t>Store your data in a database</a:t>
            </a:r>
          </a:p>
          <a:p>
            <a:pPr>
              <a:buFont typeface="Wingdings" panose="05000000000000000000" pitchFamily="2" charset="2"/>
              <a:buChar char="§"/>
            </a:pPr>
            <a:r>
              <a:rPr lang="en-US" sz="2000" dirty="0"/>
              <a:t>Enforce all important relationships in the database</a:t>
            </a:r>
          </a:p>
          <a:p>
            <a:pPr>
              <a:buFont typeface="Wingdings" panose="05000000000000000000" pitchFamily="2" charset="2"/>
              <a:buChar char="§"/>
            </a:pPr>
            <a:r>
              <a:rPr lang="en-US" sz="2000" dirty="0"/>
              <a:t>Differentiate enterprise or shared data from application specific data… keep the shared data as small as is reasonable and have a separate person/team manage the shared data</a:t>
            </a:r>
          </a:p>
          <a:p>
            <a:pPr>
              <a:buFont typeface="Wingdings" panose="05000000000000000000" pitchFamily="2" charset="2"/>
              <a:buChar char="§"/>
            </a:pPr>
            <a:r>
              <a:rPr lang="en-US" sz="2000" dirty="0"/>
              <a:t>Don’t utilize two-tier client-server architectures for anything more than small scale (less than 8 local users) application</a:t>
            </a:r>
          </a:p>
          <a:p>
            <a:pPr>
              <a:buFont typeface="Wingdings" panose="05000000000000000000" pitchFamily="2" charset="2"/>
              <a:buChar char="§"/>
            </a:pPr>
            <a:r>
              <a:rPr lang="en-US" sz="2000" dirty="0"/>
              <a:t>… And be very </a:t>
            </a:r>
            <a:r>
              <a:rPr lang="en-US" sz="2000" dirty="0" err="1"/>
              <a:t>very</a:t>
            </a:r>
            <a:r>
              <a:rPr lang="en-US" sz="2000" dirty="0"/>
              <a:t> careful about using tools that automate the connection between you two-</a:t>
            </a:r>
            <a:r>
              <a:rPr lang="en-US" sz="2000" dirty="0" err="1"/>
              <a:t>teir</a:t>
            </a:r>
            <a:r>
              <a:rPr lang="en-US" sz="2000" dirty="0"/>
              <a:t> view elements and their associated database elements</a:t>
            </a:r>
          </a:p>
          <a:p>
            <a:pPr>
              <a:buFont typeface="Wingdings" panose="05000000000000000000" pitchFamily="2" charset="2"/>
              <a:buChar char="§"/>
            </a:pPr>
            <a:r>
              <a:rPr lang="en-US" sz="2000" dirty="0"/>
              <a:t>Recombine you data, and functionality by creating three-tier application for more important applications</a:t>
            </a:r>
          </a:p>
          <a:p>
            <a:pPr>
              <a:buFont typeface="Wingdings" panose="05000000000000000000" pitchFamily="2" charset="2"/>
              <a:buChar char="§"/>
            </a:pPr>
            <a:r>
              <a:rPr lang="en-US" sz="2000" dirty="0"/>
              <a:t>Don’t try to “automate” your object model to relationship model conversions</a:t>
            </a:r>
          </a:p>
          <a:p>
            <a:pPr>
              <a:buFont typeface="Wingdings" panose="05000000000000000000" pitchFamily="2" charset="2"/>
              <a:buChar char="§"/>
            </a:pPr>
            <a:r>
              <a:rPr lang="en-US" sz="2000" dirty="0"/>
              <a:t>Never, never, never uses “smart” or cute naming conventions to represent relationships!</a:t>
            </a:r>
          </a:p>
        </p:txBody>
      </p:sp>
    </p:spTree>
    <p:extLst>
      <p:ext uri="{BB962C8B-B14F-4D97-AF65-F5344CB8AC3E}">
        <p14:creationId xmlns:p14="http://schemas.microsoft.com/office/powerpoint/2010/main" val="445940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50000"/>
                  </a:schemeClr>
                </a:solidFill>
              </a:rPr>
              <a:t>Review Files including Shared Files</a:t>
            </a:r>
          </a:p>
          <a:p>
            <a:pPr marL="457200" indent="-457200">
              <a:buFont typeface="+mj-lt"/>
              <a:buAutoNum type="arabicPeriod"/>
            </a:pPr>
            <a:r>
              <a:rPr lang="en-US" sz="2000" dirty="0">
                <a:solidFill>
                  <a:schemeClr val="bg1">
                    <a:lumMod val="50000"/>
                  </a:schemeClr>
                </a:solidFill>
              </a:rPr>
              <a:t>Introduce Relational Databases, Database Servers, the SQL language</a:t>
            </a:r>
          </a:p>
          <a:p>
            <a:pPr marL="457200" indent="-457200">
              <a:buFont typeface="+mj-lt"/>
              <a:buAutoNum type="arabicPeriod"/>
            </a:pPr>
            <a:r>
              <a:rPr lang="en-US" sz="2000" dirty="0">
                <a:solidFill>
                  <a:schemeClr val="bg1">
                    <a:lumMod val="50000"/>
                  </a:schemeClr>
                </a:solidFill>
              </a:rPr>
              <a:t>Understand how databases support (or don’t support) Object Oriented Programming</a:t>
            </a:r>
          </a:p>
          <a:p>
            <a:pPr marL="457200" indent="-457200">
              <a:buFont typeface="+mj-lt"/>
              <a:buAutoNum type="arabicPeriod"/>
            </a:pPr>
            <a:r>
              <a:rPr lang="en-US" sz="2000" dirty="0"/>
              <a:t>Explore Two-Tier (client-server) Implementations and Limits</a:t>
            </a:r>
          </a:p>
          <a:p>
            <a:pPr marL="457200" indent="-457200">
              <a:buFont typeface="+mj-lt"/>
              <a:buAutoNum type="arabicPeriod"/>
            </a:pPr>
            <a:r>
              <a:rPr lang="en-US" sz="2000" dirty="0"/>
              <a:t>Object-Oriented Programming – The Dark Ages (OMG)</a:t>
            </a:r>
          </a:p>
          <a:p>
            <a:pPr marL="457200" indent="-457200">
              <a:buFont typeface="+mj-lt"/>
              <a:buAutoNum type="arabicPeriod"/>
            </a:pPr>
            <a:r>
              <a:rPr lang="en-US" sz="2000" dirty="0"/>
              <a:t>Introduce 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1374935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(client-server) Implementation Examples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94334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(client-server) “Limits” Editorial</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9B92BB-333C-4494-9551-FCDD7D43B621}"/>
              </a:ext>
            </a:extLst>
          </p:cNvPr>
          <p:cNvSpPr txBox="1"/>
          <p:nvPr/>
        </p:nvSpPr>
        <p:spPr>
          <a:xfrm rot="19457594">
            <a:off x="5968315" y="3814160"/>
            <a:ext cx="1980094" cy="523220"/>
          </a:xfrm>
          <a:prstGeom prst="rect">
            <a:avLst/>
          </a:prstGeom>
          <a:noFill/>
        </p:spPr>
        <p:txBody>
          <a:bodyPr wrap="none" rtlCol="0">
            <a:spAutoFit/>
          </a:bodyPr>
          <a:lstStyle/>
          <a:p>
            <a:r>
              <a:rPr lang="en-US" sz="2800" u="sng" dirty="0"/>
              <a:t>What now?!</a:t>
            </a:r>
          </a:p>
        </p:txBody>
      </p:sp>
    </p:spTree>
    <p:extLst>
      <p:ext uri="{BB962C8B-B14F-4D97-AF65-F5344CB8AC3E}">
        <p14:creationId xmlns:p14="http://schemas.microsoft.com/office/powerpoint/2010/main" val="12169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par>
                          <p:cTn id="49" fill="hold">
                            <p:stCondLst>
                              <p:cond delay="2000"/>
                            </p:stCondLst>
                            <p:childTnLst>
                              <p:par>
                                <p:cTn id="50" presetID="10" presetClass="entr" presetSubtype="0"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50000"/>
                  </a:schemeClr>
                </a:solidFill>
              </a:rPr>
              <a:t>Review Files including Shared Files</a:t>
            </a:r>
          </a:p>
          <a:p>
            <a:pPr marL="457200" indent="-457200">
              <a:buFont typeface="+mj-lt"/>
              <a:buAutoNum type="arabicPeriod"/>
            </a:pPr>
            <a:r>
              <a:rPr lang="en-US" sz="2000" dirty="0">
                <a:solidFill>
                  <a:schemeClr val="bg1">
                    <a:lumMod val="50000"/>
                  </a:schemeClr>
                </a:solidFill>
              </a:rPr>
              <a:t>Introduce Relational Databases, Database Servers, the SQL language</a:t>
            </a:r>
          </a:p>
          <a:p>
            <a:pPr marL="457200" indent="-457200">
              <a:buFont typeface="+mj-lt"/>
              <a:buAutoNum type="arabicPeriod"/>
            </a:pPr>
            <a:r>
              <a:rPr lang="en-US" sz="2000" dirty="0">
                <a:solidFill>
                  <a:schemeClr val="bg1">
                    <a:lumMod val="50000"/>
                  </a:schemeClr>
                </a:solidFill>
              </a:rPr>
              <a:t>Understand how databases support (or don’t support) Object Oriented Programming</a:t>
            </a:r>
          </a:p>
          <a:p>
            <a:pPr marL="457200" indent="-457200">
              <a:buFont typeface="+mj-lt"/>
              <a:buAutoNum type="arabicPeriod"/>
            </a:pPr>
            <a:r>
              <a:rPr lang="en-US" sz="2000" dirty="0">
                <a:solidFill>
                  <a:schemeClr val="bg1">
                    <a:lumMod val="50000"/>
                  </a:schemeClr>
                </a:solidFill>
              </a:rPr>
              <a:t>Explore Two-Tier (client-server) Implementations and Limits</a:t>
            </a:r>
          </a:p>
          <a:p>
            <a:pPr marL="457200" indent="-457200">
              <a:buFont typeface="+mj-lt"/>
              <a:buAutoNum type="arabicPeriod"/>
            </a:pPr>
            <a:r>
              <a:rPr lang="en-US" sz="2000" dirty="0"/>
              <a:t>Introduce 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101725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Lab</a:t>
            </a:r>
          </a:p>
          <a:p>
            <a:pPr marL="457200" indent="-457200">
              <a:buFont typeface="+mj-lt"/>
              <a:buAutoNum type="arabicPeriod"/>
            </a:pPr>
            <a:r>
              <a:rPr lang="en-US" sz="2000" dirty="0"/>
              <a:t>Application Architecture</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4049289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Application Architecture</a:t>
            </a:r>
          </a:p>
        </p:txBody>
      </p:sp>
      <p:sp>
        <p:nvSpPr>
          <p:cNvPr id="8" name="Content Placeholder 2"/>
          <p:cNvSpPr>
            <a:spLocks noGrp="1"/>
          </p:cNvSpPr>
          <p:nvPr>
            <p:ph idx="1"/>
          </p:nvPr>
        </p:nvSpPr>
        <p:spPr>
          <a:xfrm>
            <a:off x="811620" y="1145929"/>
            <a:ext cx="7689110" cy="4783519"/>
          </a:xfrm>
        </p:spPr>
        <p:txBody>
          <a:bodyPr>
            <a:normAutofit/>
          </a:bodyPr>
          <a:lstStyle/>
          <a:p>
            <a:pPr marL="0" indent="0">
              <a:buNone/>
            </a:pPr>
            <a:r>
              <a:rPr lang="en-US" sz="2000" dirty="0"/>
              <a:t>Benefits Include:  </a:t>
            </a:r>
          </a:p>
          <a:p>
            <a:r>
              <a:rPr lang="en-US" sz="2000" dirty="0"/>
              <a:t>Full leverage of Web technologies</a:t>
            </a:r>
          </a:p>
          <a:p>
            <a:r>
              <a:rPr lang="en-US" sz="2000" dirty="0"/>
              <a:t>True data protection. Encapsulation plus </a:t>
            </a:r>
            <a:r>
              <a:rPr lang="en-US" sz="2000" dirty="0" err="1"/>
              <a:t>plus</a:t>
            </a:r>
            <a:r>
              <a:rPr lang="en-US" sz="2000" dirty="0"/>
              <a:t>!!</a:t>
            </a:r>
          </a:p>
          <a:p>
            <a:r>
              <a:rPr lang="en-US" sz="2000" dirty="0"/>
              <a:t>Partial Inheritance &amp; Polymorphism via Interface Inheritance</a:t>
            </a:r>
          </a:p>
          <a:p>
            <a:r>
              <a:rPr lang="en-US" sz="2000" dirty="0"/>
              <a:t>Performance through multiple computer, multiple processors, and multiple threads</a:t>
            </a:r>
          </a:p>
          <a:p>
            <a:r>
              <a:rPr lang="en-US" sz="2000" dirty="0"/>
              <a:t>Horizontal scaling</a:t>
            </a:r>
          </a:p>
          <a:p>
            <a:r>
              <a:rPr lang="en-US" sz="2000" dirty="0"/>
              <a:t>Heterogeneous optimized hardware and operating systems</a:t>
            </a:r>
          </a:p>
          <a:p>
            <a:r>
              <a:rPr lang="en-US" sz="2000" dirty="0"/>
              <a:t>Enforce data integrity centrally and outside of the database</a:t>
            </a:r>
          </a:p>
          <a:p>
            <a:r>
              <a:rPr lang="en-US" sz="2000" dirty="0"/>
              <a:t>… allowing for new types of Databases (NoSQL and Azure Tables)</a:t>
            </a:r>
          </a:p>
        </p:txBody>
      </p:sp>
      <p:sp>
        <p:nvSpPr>
          <p:cNvPr id="4" name="Flowchart: Process 3">
            <a:extLst>
              <a:ext uri="{FF2B5EF4-FFF2-40B4-BE49-F238E27FC236}">
                <a16:creationId xmlns:a16="http://schemas.microsoft.com/office/drawing/2014/main" id="{D557CDF3-29D1-48C1-9C58-9770D5BB47D3}"/>
              </a:ext>
            </a:extLst>
          </p:cNvPr>
          <p:cNvSpPr/>
          <p:nvPr/>
        </p:nvSpPr>
        <p:spPr>
          <a:xfrm>
            <a:off x="9245016" y="114592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Flowchart: Process 4">
            <a:extLst>
              <a:ext uri="{FF2B5EF4-FFF2-40B4-BE49-F238E27FC236}">
                <a16:creationId xmlns:a16="http://schemas.microsoft.com/office/drawing/2014/main" id="{C35DA61A-0867-4293-8268-6ED751424613}"/>
              </a:ext>
            </a:extLst>
          </p:cNvPr>
          <p:cNvSpPr/>
          <p:nvPr/>
        </p:nvSpPr>
        <p:spPr>
          <a:xfrm>
            <a:off x="9245016" y="226271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6" name="Flowchart: Magnetic Disk 5">
            <a:extLst>
              <a:ext uri="{FF2B5EF4-FFF2-40B4-BE49-F238E27FC236}">
                <a16:creationId xmlns:a16="http://schemas.microsoft.com/office/drawing/2014/main" id="{4E38B3BE-CED8-42C0-9251-349492E9FCA1}"/>
              </a:ext>
            </a:extLst>
          </p:cNvPr>
          <p:cNvSpPr/>
          <p:nvPr/>
        </p:nvSpPr>
        <p:spPr>
          <a:xfrm>
            <a:off x="9178109" y="337423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7" name="Straight Arrow Connector 6">
            <a:extLst>
              <a:ext uri="{FF2B5EF4-FFF2-40B4-BE49-F238E27FC236}">
                <a16:creationId xmlns:a16="http://schemas.microsoft.com/office/drawing/2014/main" id="{D9A84903-563D-4A84-AA7D-00C5C9DCEF98}"/>
              </a:ext>
            </a:extLst>
          </p:cNvPr>
          <p:cNvCxnSpPr>
            <a:cxnSpLocks/>
            <a:endCxn id="5" idx="0"/>
          </p:cNvCxnSpPr>
          <p:nvPr/>
        </p:nvCxnSpPr>
        <p:spPr>
          <a:xfrm>
            <a:off x="10055072" y="1837304"/>
            <a:ext cx="3983" cy="42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EDA4550-E8B9-44B0-96C2-1A59CCE522BB}"/>
              </a:ext>
            </a:extLst>
          </p:cNvPr>
          <p:cNvCxnSpPr>
            <a:cxnSpLocks/>
          </p:cNvCxnSpPr>
          <p:nvPr/>
        </p:nvCxnSpPr>
        <p:spPr>
          <a:xfrm>
            <a:off x="10055072" y="2948827"/>
            <a:ext cx="3983" cy="42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298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20" y="365126"/>
            <a:ext cx="10515600" cy="757272"/>
          </a:xfrm>
        </p:spPr>
        <p:txBody>
          <a:bodyPr>
            <a:normAutofit/>
          </a:bodyPr>
          <a:lstStyle/>
          <a:p>
            <a:r>
              <a:rPr lang="en-US" sz="3600" dirty="0"/>
              <a:t>Three-Tier Architecture Protocols &amp; Formats</a:t>
            </a:r>
          </a:p>
        </p:txBody>
      </p:sp>
      <p:sp>
        <p:nvSpPr>
          <p:cNvPr id="8" name="Content Placeholder 2"/>
          <p:cNvSpPr>
            <a:spLocks noGrp="1"/>
          </p:cNvSpPr>
          <p:nvPr>
            <p:ph idx="1"/>
          </p:nvPr>
        </p:nvSpPr>
        <p:spPr>
          <a:xfrm>
            <a:off x="811620" y="1145929"/>
            <a:ext cx="8199473" cy="5292085"/>
          </a:xfrm>
        </p:spPr>
        <p:txBody>
          <a:bodyPr>
            <a:normAutofit/>
          </a:bodyPr>
          <a:lstStyle/>
          <a:p>
            <a:pPr marL="0" indent="0">
              <a:buNone/>
            </a:pPr>
            <a:r>
              <a:rPr lang="en-US" sz="2000" dirty="0"/>
              <a:t>Three-Tier application architectures can use a variety of network protocols and formats including: </a:t>
            </a:r>
          </a:p>
          <a:p>
            <a:r>
              <a:rPr lang="en-US" sz="2000" dirty="0"/>
              <a:t>HTTP: Hypertext Transfer Protocol </a:t>
            </a:r>
          </a:p>
          <a:p>
            <a:r>
              <a:rPr lang="en-US" sz="2000" dirty="0"/>
              <a:t>HTTPs: Hypertext Transfer Protocol Secure</a:t>
            </a:r>
          </a:p>
          <a:p>
            <a:r>
              <a:rPr lang="en-US" sz="2000" dirty="0"/>
              <a:t>JSON or XML</a:t>
            </a:r>
          </a:p>
          <a:p>
            <a:r>
              <a:rPr lang="en-US" sz="2000" dirty="0"/>
              <a:t>SQL</a:t>
            </a:r>
          </a:p>
          <a:p>
            <a:pPr marL="0" indent="0">
              <a:buNone/>
            </a:pPr>
            <a:endParaRPr lang="en-US" sz="2000" dirty="0"/>
          </a:p>
          <a:p>
            <a:pPr marL="0" indent="0">
              <a:buNone/>
            </a:pPr>
            <a:r>
              <a:rPr lang="en-US" sz="2000" dirty="0"/>
              <a:t>Aggregated Protocol Standards:</a:t>
            </a:r>
          </a:p>
          <a:p>
            <a:r>
              <a:rPr lang="en-US" sz="2000" dirty="0"/>
              <a:t>SOAP: Simple Object Access Protocol (HTTP/HTTPs/Sockets with XML)</a:t>
            </a:r>
          </a:p>
          <a:p>
            <a:r>
              <a:rPr lang="en-US" sz="2000" dirty="0"/>
              <a:t>REST: Representational State Transfer (HTTP/HTTPs with JSON)</a:t>
            </a:r>
          </a:p>
        </p:txBody>
      </p:sp>
      <p:sp>
        <p:nvSpPr>
          <p:cNvPr id="4" name="Flowchart: Process 3">
            <a:extLst>
              <a:ext uri="{FF2B5EF4-FFF2-40B4-BE49-F238E27FC236}">
                <a16:creationId xmlns:a16="http://schemas.microsoft.com/office/drawing/2014/main" id="{28AB6DD8-B6F3-4D16-8A11-F54F602A8EEB}"/>
              </a:ext>
            </a:extLst>
          </p:cNvPr>
          <p:cNvSpPr/>
          <p:nvPr/>
        </p:nvSpPr>
        <p:spPr>
          <a:xfrm>
            <a:off x="9245016" y="114592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sp>
        <p:nvSpPr>
          <p:cNvPr id="5" name="Flowchart: Process 4">
            <a:extLst>
              <a:ext uri="{FF2B5EF4-FFF2-40B4-BE49-F238E27FC236}">
                <a16:creationId xmlns:a16="http://schemas.microsoft.com/office/drawing/2014/main" id="{2F0FE251-55E9-4931-AE27-E2E163A03493}"/>
              </a:ext>
            </a:extLst>
          </p:cNvPr>
          <p:cNvSpPr/>
          <p:nvPr/>
        </p:nvSpPr>
        <p:spPr>
          <a:xfrm>
            <a:off x="9245016" y="226271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Logic</a:t>
            </a:r>
          </a:p>
        </p:txBody>
      </p:sp>
      <p:sp>
        <p:nvSpPr>
          <p:cNvPr id="6" name="Flowchart: Magnetic Disk 5">
            <a:extLst>
              <a:ext uri="{FF2B5EF4-FFF2-40B4-BE49-F238E27FC236}">
                <a16:creationId xmlns:a16="http://schemas.microsoft.com/office/drawing/2014/main" id="{E51CDC77-D65D-4706-B05C-9CCCD7E59F07}"/>
              </a:ext>
            </a:extLst>
          </p:cNvPr>
          <p:cNvSpPr/>
          <p:nvPr/>
        </p:nvSpPr>
        <p:spPr>
          <a:xfrm>
            <a:off x="9178109" y="337423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cxnSp>
        <p:nvCxnSpPr>
          <p:cNvPr id="7" name="Straight Arrow Connector 6">
            <a:extLst>
              <a:ext uri="{FF2B5EF4-FFF2-40B4-BE49-F238E27FC236}">
                <a16:creationId xmlns:a16="http://schemas.microsoft.com/office/drawing/2014/main" id="{86808D23-8B37-4948-BB3D-71D2F5BA7D02}"/>
              </a:ext>
            </a:extLst>
          </p:cNvPr>
          <p:cNvCxnSpPr>
            <a:cxnSpLocks/>
            <a:endCxn id="5" idx="0"/>
          </p:cNvCxnSpPr>
          <p:nvPr/>
        </p:nvCxnSpPr>
        <p:spPr>
          <a:xfrm>
            <a:off x="10055072" y="1837304"/>
            <a:ext cx="3983" cy="42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EC1AB3D-2F28-40FF-821F-CF1B3975E545}"/>
              </a:ext>
            </a:extLst>
          </p:cNvPr>
          <p:cNvCxnSpPr>
            <a:cxnSpLocks/>
          </p:cNvCxnSpPr>
          <p:nvPr/>
        </p:nvCxnSpPr>
        <p:spPr>
          <a:xfrm>
            <a:off x="10055072" y="2948827"/>
            <a:ext cx="3983" cy="425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345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3209696" y="1895707"/>
            <a:ext cx="1761892" cy="2180063"/>
            <a:chOff x="3213410" y="1878013"/>
            <a:chExt cx="1761892" cy="2180063"/>
          </a:xfrm>
        </p:grpSpPr>
        <p:sp>
          <p:nvSpPr>
            <p:cNvPr id="24" name="Flowchart: Magnetic Disk 23"/>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stCxn id="25" idx="2"/>
              <a:endCxn id="24"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648099" y="1895707"/>
            <a:ext cx="1761892" cy="2180063"/>
            <a:chOff x="3213410" y="1878013"/>
            <a:chExt cx="1761892" cy="2180063"/>
          </a:xfrm>
        </p:grpSpPr>
        <p:sp>
          <p:nvSpPr>
            <p:cNvPr id="33" name="Flowchart: Magnetic Disk 32"/>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stCxn id="34" idx="2"/>
              <a:endCxn id="33"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2261844" y="2587082"/>
            <a:ext cx="4267201" cy="104360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8153409" y="1895707"/>
            <a:ext cx="1761892" cy="2180063"/>
            <a:chOff x="3213410" y="1878013"/>
            <a:chExt cx="1761892" cy="2180063"/>
          </a:xfrm>
        </p:grpSpPr>
        <p:sp>
          <p:nvSpPr>
            <p:cNvPr id="41" name="Flowchart: Magnetic Disk 40"/>
            <p:cNvSpPr/>
            <p:nvPr/>
          </p:nvSpPr>
          <p:spPr>
            <a:xfrm>
              <a:off x="3213410" y="3528393"/>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2" name="Flowchart: Process 41"/>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3" name="Straight Arrow Connector 42"/>
            <p:cNvCxnSpPr>
              <a:stCxn id="42" idx="2"/>
              <a:endCxn id="41" idx="1"/>
            </p:cNvCxnSpPr>
            <p:nvPr/>
          </p:nvCxnSpPr>
          <p:spPr>
            <a:xfrm>
              <a:off x="4094356" y="2569388"/>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a:cxnSpLocks/>
            <a:stCxn id="42" idx="2"/>
          </p:cNvCxnSpPr>
          <p:nvPr/>
        </p:nvCxnSpPr>
        <p:spPr>
          <a:xfrm flipH="1">
            <a:off x="2522035" y="2587082"/>
            <a:ext cx="6512320"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a:stCxn id="42" idx="2"/>
          </p:cNvCxnSpPr>
          <p:nvPr/>
        </p:nvCxnSpPr>
        <p:spPr>
          <a:xfrm flipH="1">
            <a:off x="6858007" y="2587082"/>
            <a:ext cx="2176348"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34" idx="2"/>
          </p:cNvCxnSpPr>
          <p:nvPr/>
        </p:nvCxnSpPr>
        <p:spPr>
          <a:xfrm>
            <a:off x="6529045" y="2587082"/>
            <a:ext cx="2230238" cy="959005"/>
          </a:xfrm>
          <a:prstGeom prst="straightConnector1">
            <a:avLst/>
          </a:prstGeom>
          <a:ln w="254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719146" y="4075770"/>
            <a:ext cx="4871225" cy="1235490"/>
            <a:chOff x="1719146" y="4075770"/>
            <a:chExt cx="4871225" cy="1235490"/>
          </a:xfrm>
        </p:grpSpPr>
        <p:sp>
          <p:nvSpPr>
            <p:cNvPr id="53" name="Arrow: Curved Up 52"/>
            <p:cNvSpPr/>
            <p:nvPr/>
          </p:nvSpPr>
          <p:spPr>
            <a:xfrm>
              <a:off x="1719146" y="4075770"/>
              <a:ext cx="4871225" cy="892098"/>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p:cNvSpPr/>
            <p:nvPr/>
          </p:nvSpPr>
          <p:spPr>
            <a:xfrm>
              <a:off x="3541481" y="4941928"/>
              <a:ext cx="1226554" cy="369332"/>
            </a:xfrm>
            <a:prstGeom prst="rect">
              <a:avLst/>
            </a:prstGeom>
          </p:spPr>
          <p:txBody>
            <a:bodyPr wrap="none">
              <a:spAutoFit/>
            </a:bodyPr>
            <a:lstStyle/>
            <a:p>
              <a:r>
                <a:rPr lang="en-US" dirty="0"/>
                <a:t>Replication</a:t>
              </a:r>
            </a:p>
          </p:txBody>
        </p:sp>
      </p:grpSp>
      <p:sp>
        <p:nvSpPr>
          <p:cNvPr id="56" name="Rectangle 55"/>
          <p:cNvSpPr/>
          <p:nvPr/>
        </p:nvSpPr>
        <p:spPr>
          <a:xfrm rot="20810759">
            <a:off x="3560516" y="2807183"/>
            <a:ext cx="1724896" cy="369332"/>
          </a:xfrm>
          <a:prstGeom prst="rect">
            <a:avLst/>
          </a:prstGeom>
        </p:spPr>
        <p:txBody>
          <a:bodyPr wrap="none">
            <a:spAutoFit/>
          </a:bodyPr>
          <a:lstStyle/>
          <a:p>
            <a:pPr lvl="0"/>
            <a:r>
              <a:rPr lang="en-US" dirty="0"/>
              <a:t>“Smart Naming”</a:t>
            </a:r>
          </a:p>
        </p:txBody>
      </p:sp>
    </p:spTree>
    <p:extLst>
      <p:ext uri="{BB962C8B-B14F-4D97-AF65-F5344CB8AC3E}">
        <p14:creationId xmlns:p14="http://schemas.microsoft.com/office/powerpoint/2010/main" val="238569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ppt_x"/>
                                          </p:val>
                                        </p:tav>
                                        <p:tav tm="100000">
                                          <p:val>
                                            <p:strVal val="#ppt_x"/>
                                          </p:val>
                                        </p:tav>
                                      </p:tavLst>
                                    </p:anim>
                                    <p:anim calcmode="lin" valueType="num">
                                      <p:cBhvr additive="base">
                                        <p:cTn id="4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ppt_x"/>
                                          </p:val>
                                        </p:tav>
                                        <p:tav tm="100000">
                                          <p:val>
                                            <p:strVal val="#ppt_x"/>
                                          </p:val>
                                        </p:tav>
                                      </p:tavLst>
                                    </p:anim>
                                    <p:anim calcmode="lin" valueType="num">
                                      <p:cBhvr additive="base">
                                        <p:cTn id="5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additive="base">
                                        <p:cTn id="55" dur="500" fill="hold"/>
                                        <p:tgtEl>
                                          <p:spTgt spid="55"/>
                                        </p:tgtEl>
                                        <p:attrNameLst>
                                          <p:attrName>ppt_x</p:attrName>
                                        </p:attrNameLst>
                                      </p:cBhvr>
                                      <p:tavLst>
                                        <p:tav tm="0">
                                          <p:val>
                                            <p:strVal val="#ppt_x"/>
                                          </p:val>
                                        </p:tav>
                                        <p:tav tm="100000">
                                          <p:val>
                                            <p:strVal val="#ppt_x"/>
                                          </p:val>
                                        </p:tav>
                                      </p:tavLst>
                                    </p:anim>
                                    <p:anim calcmode="lin" valueType="num">
                                      <p:cBhvr additive="base">
                                        <p:cTn id="5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0"/>
                                        </p:tgtEl>
                                        <p:attrNameLst>
                                          <p:attrName>style.visibility</p:attrName>
                                        </p:attrNameLst>
                                      </p:cBhvr>
                                      <p:to>
                                        <p:strVal val="visible"/>
                                      </p:to>
                                    </p:set>
                                    <p:anim calcmode="lin" valueType="num">
                                      <p:cBhvr additive="base">
                                        <p:cTn id="61" dur="500" fill="hold"/>
                                        <p:tgtEl>
                                          <p:spTgt spid="40"/>
                                        </p:tgtEl>
                                        <p:attrNameLst>
                                          <p:attrName>ppt_x</p:attrName>
                                        </p:attrNameLst>
                                      </p:cBhvr>
                                      <p:tavLst>
                                        <p:tav tm="0">
                                          <p:val>
                                            <p:strVal val="#ppt_x"/>
                                          </p:val>
                                        </p:tav>
                                        <p:tav tm="100000">
                                          <p:val>
                                            <p:strVal val="#ppt_x"/>
                                          </p:val>
                                        </p:tav>
                                      </p:tavLst>
                                    </p:anim>
                                    <p:anim calcmode="lin" valueType="num">
                                      <p:cBhvr additive="base">
                                        <p:cTn id="6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7"/>
                                        </p:tgtEl>
                                        <p:attrNameLst>
                                          <p:attrName>style.visibility</p:attrName>
                                        </p:attrNameLst>
                                      </p:cBhvr>
                                      <p:to>
                                        <p:strVal val="visible"/>
                                      </p:to>
                                    </p:set>
                                    <p:anim calcmode="lin" valueType="num">
                                      <p:cBhvr additive="base">
                                        <p:cTn id="73" dur="500" fill="hold"/>
                                        <p:tgtEl>
                                          <p:spTgt spid="47"/>
                                        </p:tgtEl>
                                        <p:attrNameLst>
                                          <p:attrName>ppt_x</p:attrName>
                                        </p:attrNameLst>
                                      </p:cBhvr>
                                      <p:tavLst>
                                        <p:tav tm="0">
                                          <p:val>
                                            <p:strVal val="#ppt_x"/>
                                          </p:val>
                                        </p:tav>
                                        <p:tav tm="100000">
                                          <p:val>
                                            <p:strVal val="#ppt_x"/>
                                          </p:val>
                                        </p:tav>
                                      </p:tavLst>
                                    </p:anim>
                                    <p:anim calcmode="lin" valueType="num">
                                      <p:cBhvr additive="base">
                                        <p:cTn id="7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P spid="5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038921" y="207218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972014" y="1988555"/>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838200" y="3546088"/>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905107" y="189570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a:off x="1719146" y="2587083"/>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410417" y="2072188"/>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343510" y="198855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209696" y="3546087"/>
            <a:ext cx="1761892" cy="529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276603" y="1895707"/>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a:off x="4090642" y="2587082"/>
            <a:ext cx="0"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25" idx="2"/>
          </p:cNvCxnSpPr>
          <p:nvPr/>
        </p:nvCxnSpPr>
        <p:spPr>
          <a:xfrm flipH="1">
            <a:off x="2103868" y="2587082"/>
            <a:ext cx="1986774" cy="10436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xit" presetSubtype="0" fill="hold" nodeType="clickEffect">
                                  <p:stCondLst>
                                    <p:cond delay="0"/>
                                  </p:stCondLst>
                                  <p:childTnLst>
                                    <p:animEffect transition="out" filter="wipe(down)">
                                      <p:cBhvr>
                                        <p:cTn id="32" dur="180" accel="50000">
                                          <p:stCondLst>
                                            <p:cond delay="1820"/>
                                          </p:stCondLst>
                                        </p:cTn>
                                        <p:tgtEl>
                                          <p:spTgt spid="27"/>
                                        </p:tgtEl>
                                      </p:cBhvr>
                                    </p:animEffect>
                                    <p:anim calcmode="lin" valueType="num">
                                      <p:cBhvr>
                                        <p:cTn id="33" dur="1822" tmFilter="0,0; 0.14,0.31; 0.43,0.73; 0.71,0.91; 1.0,1.0">
                                          <p:stCondLst>
                                            <p:cond delay="0"/>
                                          </p:stCondLst>
                                        </p:cTn>
                                        <p:tgtEl>
                                          <p:spTgt spid="27"/>
                                        </p:tgtEl>
                                        <p:attrNameLst>
                                          <p:attrName>ppt_x</p:attrName>
                                        </p:attrNameLst>
                                      </p:cBhvr>
                                      <p:tavLst>
                                        <p:tav tm="0">
                                          <p:val>
                                            <p:strVal val="ppt_x"/>
                                          </p:val>
                                        </p:tav>
                                        <p:tav tm="100000">
                                          <p:val>
                                            <p:strVal val="#ppt_x+0.25"/>
                                          </p:val>
                                        </p:tav>
                                      </p:tavLst>
                                    </p:anim>
                                    <p:anim calcmode="lin" valueType="num">
                                      <p:cBhvr>
                                        <p:cTn id="34" dur="178">
                                          <p:stCondLst>
                                            <p:cond delay="1822"/>
                                          </p:stCondLst>
                                        </p:cTn>
                                        <p:tgtEl>
                                          <p:spTgt spid="27"/>
                                        </p:tgtEl>
                                        <p:attrNameLst>
                                          <p:attrName>ppt_x</p:attrName>
                                        </p:attrNameLst>
                                      </p:cBhvr>
                                      <p:tavLst>
                                        <p:tav tm="0">
                                          <p:val>
                                            <p:strVal val="ppt_x"/>
                                          </p:val>
                                        </p:tav>
                                        <p:tav tm="100000">
                                          <p:val>
                                            <p:strVal val="ppt_x"/>
                                          </p:val>
                                        </p:tav>
                                      </p:tavLst>
                                    </p:anim>
                                    <p:anim calcmode="lin" valueType="num">
                                      <p:cBhvr>
                                        <p:cTn id="35" dur="664" tmFilter="0.0,0.0;0.25,0.07;0.50,0.2;0.75,0.467;1.0,1.0">
                                          <p:stCondLst>
                                            <p:cond delay="0"/>
                                          </p:stCondLst>
                                        </p:cTn>
                                        <p:tgtEl>
                                          <p:spTgt spid="2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6" dur="664" tmFilter="0, 0; 0.125,0.2665; 0.25,0.4; 0.375,0.465; 0.5,0.5;  0.625,0.535; 0.75,0.6; 0.875,0.7335; 1,1">
                                          <p:stCondLst>
                                            <p:cond delay="664"/>
                                          </p:stCondLst>
                                        </p:cTn>
                                        <p:tgtEl>
                                          <p:spTgt spid="2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7" dur="332" tmFilter="0, 0; 0.125,0.2665; 0.25,0.4; 0.375,0.465; 0.5,0.5;  0.625,0.535; 0.75,0.6; 0.875,0.7335; 1,1">
                                          <p:stCondLst>
                                            <p:cond delay="1324"/>
                                          </p:stCondLst>
                                        </p:cTn>
                                        <p:tgtEl>
                                          <p:spTgt spid="2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8" dur="164" tmFilter="0, 0; 0.125,0.2665; 0.25,0.4; 0.375,0.465; 0.5,0.5;  0.625,0.535; 0.75,0.6; 0.875,0.7335; 1,1">
                                          <p:stCondLst>
                                            <p:cond delay="1656"/>
                                          </p:stCondLst>
                                        </p:cTn>
                                        <p:tgtEl>
                                          <p:spTgt spid="2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9" dur="180" accel="50000">
                                          <p:stCondLst>
                                            <p:cond delay="1820"/>
                                          </p:stCondLst>
                                        </p:cTn>
                                        <p:tgtEl>
                                          <p:spTgt spid="27"/>
                                        </p:tgtEl>
                                        <p:attrNameLst>
                                          <p:attrName>ppt_y</p:attrName>
                                        </p:attrNameLst>
                                      </p:cBhvr>
                                      <p:tavLst>
                                        <p:tav tm="0">
                                          <p:val>
                                            <p:strVal val="ppt_y"/>
                                          </p:val>
                                        </p:tav>
                                        <p:tav tm="100000">
                                          <p:val>
                                            <p:strVal val="ppt_y+ppt_h"/>
                                          </p:val>
                                        </p:tav>
                                      </p:tavLst>
                                    </p:anim>
                                    <p:animScale>
                                      <p:cBhvr>
                                        <p:cTn id="40" dur="26">
                                          <p:stCondLst>
                                            <p:cond delay="620"/>
                                          </p:stCondLst>
                                        </p:cTn>
                                        <p:tgtEl>
                                          <p:spTgt spid="27"/>
                                        </p:tgtEl>
                                      </p:cBhvr>
                                      <p:to x="100000" y="60000"/>
                                    </p:animScale>
                                    <p:animScale>
                                      <p:cBhvr>
                                        <p:cTn id="41" dur="166" decel="50000">
                                          <p:stCondLst>
                                            <p:cond delay="646"/>
                                          </p:stCondLst>
                                        </p:cTn>
                                        <p:tgtEl>
                                          <p:spTgt spid="27"/>
                                        </p:tgtEl>
                                      </p:cBhvr>
                                      <p:to x="100000" y="100000"/>
                                    </p:animScale>
                                    <p:animScale>
                                      <p:cBhvr>
                                        <p:cTn id="42" dur="26">
                                          <p:stCondLst>
                                            <p:cond delay="1312"/>
                                          </p:stCondLst>
                                        </p:cTn>
                                        <p:tgtEl>
                                          <p:spTgt spid="27"/>
                                        </p:tgtEl>
                                      </p:cBhvr>
                                      <p:to x="100000" y="80000"/>
                                    </p:animScale>
                                    <p:animScale>
                                      <p:cBhvr>
                                        <p:cTn id="43" dur="166" decel="50000">
                                          <p:stCondLst>
                                            <p:cond delay="1338"/>
                                          </p:stCondLst>
                                        </p:cTn>
                                        <p:tgtEl>
                                          <p:spTgt spid="27"/>
                                        </p:tgtEl>
                                      </p:cBhvr>
                                      <p:to x="100000" y="100000"/>
                                    </p:animScale>
                                    <p:animScale>
                                      <p:cBhvr>
                                        <p:cTn id="44" dur="26">
                                          <p:stCondLst>
                                            <p:cond delay="1642"/>
                                          </p:stCondLst>
                                        </p:cTn>
                                        <p:tgtEl>
                                          <p:spTgt spid="27"/>
                                        </p:tgtEl>
                                      </p:cBhvr>
                                      <p:to x="100000" y="90000"/>
                                    </p:animScale>
                                    <p:animScale>
                                      <p:cBhvr>
                                        <p:cTn id="45" dur="166" decel="50000">
                                          <p:stCondLst>
                                            <p:cond delay="1668"/>
                                          </p:stCondLst>
                                        </p:cTn>
                                        <p:tgtEl>
                                          <p:spTgt spid="27"/>
                                        </p:tgtEl>
                                      </p:cBhvr>
                                      <p:to x="100000" y="100000"/>
                                    </p:animScale>
                                    <p:animScale>
                                      <p:cBhvr>
                                        <p:cTn id="46" dur="26">
                                          <p:stCondLst>
                                            <p:cond delay="1808"/>
                                          </p:stCondLst>
                                        </p:cTn>
                                        <p:tgtEl>
                                          <p:spTgt spid="27"/>
                                        </p:tgtEl>
                                      </p:cBhvr>
                                      <p:to x="100000" y="95000"/>
                                    </p:animScale>
                                    <p:animScale>
                                      <p:cBhvr>
                                        <p:cTn id="47" dur="166" decel="50000">
                                          <p:stCondLst>
                                            <p:cond delay="1834"/>
                                          </p:stCondLst>
                                        </p:cTn>
                                        <p:tgtEl>
                                          <p:spTgt spid="27"/>
                                        </p:tgtEl>
                                      </p:cBhvr>
                                      <p:to x="100000" y="100000"/>
                                    </p:animScale>
                                    <p:set>
                                      <p:cBhvr>
                                        <p:cTn id="48" dur="1" fill="hold">
                                          <p:stCondLst>
                                            <p:cond delay="1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22"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209042" y="167010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1142135" y="15864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1008321" y="3144003"/>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1075228" y="149362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629072" y="2184998"/>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580538" y="167010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513631" y="158646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379817" y="314400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446724" y="1493622"/>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4000571" y="2184997"/>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446724" y="4135727"/>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889267" y="2184998"/>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260763" y="2184997"/>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885127" y="1493622"/>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760596" y="2184997"/>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390437" y="1493622"/>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420271" y="2184997"/>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76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50000"/>
                  </a:schemeClr>
                </a:solidFill>
              </a:rPr>
              <a:t>Review Files including Shared Files</a:t>
            </a:r>
          </a:p>
          <a:p>
            <a:pPr marL="457200" indent="-457200">
              <a:buFont typeface="+mj-lt"/>
              <a:buAutoNum type="arabicPeriod"/>
            </a:pPr>
            <a:r>
              <a:rPr lang="en-US" sz="2000" dirty="0">
                <a:solidFill>
                  <a:schemeClr val="bg1">
                    <a:lumMod val="50000"/>
                  </a:schemeClr>
                </a:solidFill>
              </a:rPr>
              <a:t>Introduce Relational Databases, Database Servers, the SQL language</a:t>
            </a:r>
          </a:p>
          <a:p>
            <a:pPr marL="457200" indent="-457200">
              <a:buFont typeface="+mj-lt"/>
              <a:buAutoNum type="arabicPeriod"/>
            </a:pPr>
            <a:r>
              <a:rPr lang="en-US" sz="2000" dirty="0">
                <a:solidFill>
                  <a:schemeClr val="bg1">
                    <a:lumMod val="50000"/>
                  </a:schemeClr>
                </a:solidFill>
              </a:rPr>
              <a:t>Understand how databases support (or don’t support) Object Oriented Programming</a:t>
            </a:r>
          </a:p>
          <a:p>
            <a:pPr marL="457200" indent="-457200">
              <a:buFont typeface="+mj-lt"/>
              <a:buAutoNum type="arabicPeriod"/>
            </a:pPr>
            <a:r>
              <a:rPr lang="en-US" sz="2000" dirty="0">
                <a:solidFill>
                  <a:schemeClr val="bg1">
                    <a:lumMod val="50000"/>
                  </a:schemeClr>
                </a:solidFill>
              </a:rPr>
              <a:t>Explore Two-Tier (client-server) Implementations and Limits</a:t>
            </a:r>
          </a:p>
          <a:p>
            <a:pPr marL="457200" indent="-457200">
              <a:buFont typeface="+mj-lt"/>
              <a:buAutoNum type="arabicPeriod"/>
            </a:pPr>
            <a:r>
              <a:rPr lang="en-US" sz="2000" dirty="0">
                <a:solidFill>
                  <a:schemeClr val="bg1">
                    <a:lumMod val="50000"/>
                  </a:schemeClr>
                </a:solidFill>
              </a:rPr>
              <a:t>Introduce 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908254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209042" y="167010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1142135" y="15864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Server-Side Programming</a:t>
            </a:r>
          </a:p>
        </p:txBody>
      </p:sp>
      <p:sp>
        <p:nvSpPr>
          <p:cNvPr id="8" name="Flowchart: Magnetic Disk 7"/>
          <p:cNvSpPr/>
          <p:nvPr/>
        </p:nvSpPr>
        <p:spPr>
          <a:xfrm>
            <a:off x="1008321" y="3144003"/>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1075228" y="149362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629072" y="2184998"/>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580538" y="167010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513631" y="158646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379817" y="314400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446724" y="1493622"/>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4000571" y="2184997"/>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446724" y="4135727"/>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889267" y="2184998"/>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260763" y="2184997"/>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885127" y="1493622"/>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760596" y="2184997"/>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390437" y="1493622"/>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420271" y="2184997"/>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281DB4D3-1E3C-444B-9F27-C29D58B23A44}"/>
              </a:ext>
            </a:extLst>
          </p:cNvPr>
          <p:cNvSpPr/>
          <p:nvPr/>
        </p:nvSpPr>
        <p:spPr>
          <a:xfrm>
            <a:off x="2658140" y="3678562"/>
            <a:ext cx="6246627" cy="1812713"/>
          </a:xfrm>
          <a:prstGeom prst="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47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Server-Side Programming</a:t>
            </a:r>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Since the three-tier application architecture evolved from the Web, the middle-tier application environment naturally support all of the standard web development tools including: </a:t>
            </a:r>
          </a:p>
          <a:p>
            <a:r>
              <a:rPr lang="en-US" sz="2000" dirty="0"/>
              <a:t>Java… and anything that compiles into Java byte codes</a:t>
            </a:r>
          </a:p>
          <a:p>
            <a:r>
              <a:rPr lang="en-US" sz="2000" dirty="0"/>
              <a:t>C#/.Net… and all of the .Net tools</a:t>
            </a:r>
          </a:p>
          <a:p>
            <a:r>
              <a:rPr lang="en-US" sz="2000" dirty="0"/>
              <a:t>Python</a:t>
            </a:r>
          </a:p>
          <a:p>
            <a:r>
              <a:rPr lang="en-US" sz="2000" dirty="0"/>
              <a:t>Node.js</a:t>
            </a:r>
          </a:p>
          <a:p>
            <a:r>
              <a:rPr lang="en-US" sz="2000" dirty="0"/>
              <a:t>PHP</a:t>
            </a:r>
          </a:p>
          <a:p>
            <a:r>
              <a:rPr lang="en-US" sz="2000" dirty="0"/>
              <a:t>Etc.</a:t>
            </a:r>
          </a:p>
          <a:p>
            <a:pPr marL="0" indent="0">
              <a:buNone/>
            </a:pPr>
            <a:endParaRPr lang="en-US" sz="2000" dirty="0"/>
          </a:p>
        </p:txBody>
      </p:sp>
    </p:spTree>
    <p:extLst>
      <p:ext uri="{BB962C8B-B14F-4D97-AF65-F5344CB8AC3E}">
        <p14:creationId xmlns:p14="http://schemas.microsoft.com/office/powerpoint/2010/main" val="4086643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ocess 12"/>
          <p:cNvSpPr/>
          <p:nvPr/>
        </p:nvSpPr>
        <p:spPr>
          <a:xfrm>
            <a:off x="1209042" y="1670104"/>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Process 11"/>
          <p:cNvSpPr/>
          <p:nvPr/>
        </p:nvSpPr>
        <p:spPr>
          <a:xfrm>
            <a:off x="1142135" y="1586470"/>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Two-tier and Three-tier Architectures</a:t>
            </a:r>
          </a:p>
        </p:txBody>
      </p:sp>
      <p:sp>
        <p:nvSpPr>
          <p:cNvPr id="8" name="Flowchart: Magnetic Disk 7"/>
          <p:cNvSpPr/>
          <p:nvPr/>
        </p:nvSpPr>
        <p:spPr>
          <a:xfrm>
            <a:off x="1008321" y="3144003"/>
            <a:ext cx="1241502" cy="37323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1</a:t>
            </a:r>
          </a:p>
        </p:txBody>
      </p:sp>
      <p:sp>
        <p:nvSpPr>
          <p:cNvPr id="9" name="Flowchart: Process 8"/>
          <p:cNvSpPr/>
          <p:nvPr/>
        </p:nvSpPr>
        <p:spPr>
          <a:xfrm>
            <a:off x="1075228" y="149362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cxnSp>
        <p:nvCxnSpPr>
          <p:cNvPr id="11" name="Straight Arrow Connector 10"/>
          <p:cNvCxnSpPr>
            <a:cxnSpLocks/>
            <a:stCxn id="9" idx="2"/>
            <a:endCxn id="8" idx="1"/>
          </p:cNvCxnSpPr>
          <p:nvPr/>
        </p:nvCxnSpPr>
        <p:spPr>
          <a:xfrm flipH="1">
            <a:off x="1629072" y="2184998"/>
            <a:ext cx="260195" cy="9590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Process 21"/>
          <p:cNvSpPr/>
          <p:nvPr/>
        </p:nvSpPr>
        <p:spPr>
          <a:xfrm>
            <a:off x="3580538" y="167010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Process 22"/>
          <p:cNvSpPr/>
          <p:nvPr/>
        </p:nvSpPr>
        <p:spPr>
          <a:xfrm>
            <a:off x="3513631" y="1586469"/>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3379817" y="314400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2</a:t>
            </a:r>
          </a:p>
        </p:txBody>
      </p:sp>
      <p:sp>
        <p:nvSpPr>
          <p:cNvPr id="25" name="Flowchart: Process 24"/>
          <p:cNvSpPr/>
          <p:nvPr/>
        </p:nvSpPr>
        <p:spPr>
          <a:xfrm>
            <a:off x="3446724" y="1493622"/>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cxnSp>
        <p:nvCxnSpPr>
          <p:cNvPr id="26" name="Straight Arrow Connector 25"/>
          <p:cNvCxnSpPr>
            <a:cxnSpLocks/>
            <a:stCxn id="25" idx="2"/>
            <a:endCxn id="24" idx="1"/>
          </p:cNvCxnSpPr>
          <p:nvPr/>
        </p:nvCxnSpPr>
        <p:spPr>
          <a:xfrm flipH="1">
            <a:off x="4000571" y="2184997"/>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446724" y="4135727"/>
            <a:ext cx="4523676" cy="2208679"/>
            <a:chOff x="3276603" y="4537812"/>
            <a:chExt cx="4523676" cy="2208679"/>
          </a:xfrm>
        </p:grpSpPr>
        <p:sp>
          <p:nvSpPr>
            <p:cNvPr id="3" name="Flowchart: Multidocument 2"/>
            <p:cNvSpPr/>
            <p:nvPr/>
          </p:nvSpPr>
          <p:spPr>
            <a:xfrm>
              <a:off x="3276603" y="4537812"/>
              <a:ext cx="4523676" cy="1115122"/>
            </a:xfrm>
            <a:prstGeom prst="flowChartMultidocumen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 Data APIs</a:t>
              </a:r>
            </a:p>
          </p:txBody>
        </p:sp>
        <p:grpSp>
          <p:nvGrpSpPr>
            <p:cNvPr id="4" name="Group 3"/>
            <p:cNvGrpSpPr/>
            <p:nvPr/>
          </p:nvGrpSpPr>
          <p:grpSpPr>
            <a:xfrm>
              <a:off x="3889920" y="6002496"/>
              <a:ext cx="2819397" cy="743995"/>
              <a:chOff x="3276603" y="6114005"/>
              <a:chExt cx="2819397" cy="743995"/>
            </a:xfrm>
          </p:grpSpPr>
          <p:sp>
            <p:nvSpPr>
              <p:cNvPr id="36" name="Flowchart: Magnetic Disk 35"/>
              <p:cNvSpPr/>
              <p:nvPr/>
            </p:nvSpPr>
            <p:spPr>
              <a:xfrm>
                <a:off x="3276603" y="6114005"/>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8" name="Flowchart: Magnetic Disk 37"/>
              <p:cNvSpPr/>
              <p:nvPr/>
            </p:nvSpPr>
            <p:spPr>
              <a:xfrm>
                <a:off x="3691056" y="6244103"/>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sp>
            <p:nvSpPr>
              <p:cNvPr id="39" name="Flowchart: Magnetic Disk 38"/>
              <p:cNvSpPr/>
              <p:nvPr/>
            </p:nvSpPr>
            <p:spPr>
              <a:xfrm>
                <a:off x="4334108" y="6328317"/>
                <a:ext cx="1761892" cy="529683"/>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Database</a:t>
                </a:r>
              </a:p>
            </p:txBody>
          </p:sp>
        </p:grpSp>
        <p:cxnSp>
          <p:nvCxnSpPr>
            <p:cNvPr id="45" name="Straight Arrow Connector 44"/>
            <p:cNvCxnSpPr>
              <a:cxnSpLocks/>
            </p:cNvCxnSpPr>
            <p:nvPr/>
          </p:nvCxnSpPr>
          <p:spPr>
            <a:xfrm flipH="1">
              <a:off x="4697454" y="5618071"/>
              <a:ext cx="414454" cy="4293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cxnSpLocks/>
            </p:cNvCxnSpPr>
            <p:nvPr/>
          </p:nvCxnSpPr>
          <p:spPr>
            <a:xfrm flipH="1">
              <a:off x="5079380" y="5652934"/>
              <a:ext cx="32528" cy="5638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5100756" y="5619478"/>
              <a:ext cx="716463" cy="740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a:cxnSpLocks/>
            <a:stCxn id="9" idx="2"/>
          </p:cNvCxnSpPr>
          <p:nvPr/>
        </p:nvCxnSpPr>
        <p:spPr>
          <a:xfrm>
            <a:off x="1889267" y="2184998"/>
            <a:ext cx="1977490" cy="21147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25" idx="2"/>
          </p:cNvCxnSpPr>
          <p:nvPr/>
        </p:nvCxnSpPr>
        <p:spPr>
          <a:xfrm>
            <a:off x="4260763" y="2184997"/>
            <a:ext cx="1239641"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5885127" y="1493622"/>
            <a:ext cx="1795354" cy="1935378"/>
            <a:chOff x="3280317" y="1878013"/>
            <a:chExt cx="1795354" cy="1935378"/>
          </a:xfrm>
        </p:grpSpPr>
        <p:sp>
          <p:nvSpPr>
            <p:cNvPr id="33" name="Flowchart: Magnetic Disk 32"/>
            <p:cNvSpPr/>
            <p:nvPr/>
          </p:nvSpPr>
          <p:spPr>
            <a:xfrm>
              <a:off x="3834164" y="3440153"/>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3</a:t>
              </a:r>
            </a:p>
          </p:txBody>
        </p:sp>
        <p:sp>
          <p:nvSpPr>
            <p:cNvPr id="34" name="Flowchart: Process 33"/>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3</a:t>
              </a:r>
            </a:p>
          </p:txBody>
        </p:sp>
        <p:cxnSp>
          <p:nvCxnSpPr>
            <p:cNvPr id="35" name="Straight Arrow Connector 34"/>
            <p:cNvCxnSpPr>
              <a:cxnSpLocks/>
              <a:stCxn id="34" idx="2"/>
              <a:endCxn id="33" idx="1"/>
            </p:cNvCxnSpPr>
            <p:nvPr/>
          </p:nvCxnSpPr>
          <p:spPr>
            <a:xfrm>
              <a:off x="4094356" y="2569388"/>
              <a:ext cx="360562" cy="8707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cxnSpLocks/>
            <a:stCxn id="34" idx="2"/>
          </p:cNvCxnSpPr>
          <p:nvPr/>
        </p:nvCxnSpPr>
        <p:spPr>
          <a:xfrm flipH="1">
            <a:off x="5760596" y="2184997"/>
            <a:ext cx="938570"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8390437" y="1493622"/>
            <a:ext cx="1694984" cy="2023619"/>
            <a:chOff x="3280317" y="1878013"/>
            <a:chExt cx="1694984" cy="2023619"/>
          </a:xfrm>
        </p:grpSpPr>
        <p:sp>
          <p:nvSpPr>
            <p:cNvPr id="42" name="Flowchart: Magnetic Disk 41"/>
            <p:cNvSpPr/>
            <p:nvPr/>
          </p:nvSpPr>
          <p:spPr>
            <a:xfrm>
              <a:off x="3733794" y="3528394"/>
              <a:ext cx="1241507" cy="37323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 4</a:t>
              </a:r>
            </a:p>
          </p:txBody>
        </p:sp>
        <p:sp>
          <p:nvSpPr>
            <p:cNvPr id="43" name="Flowchart: Process 42"/>
            <p:cNvSpPr/>
            <p:nvPr/>
          </p:nvSpPr>
          <p:spPr>
            <a:xfrm>
              <a:off x="3280317" y="1878013"/>
              <a:ext cx="1628078" cy="6913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4</a:t>
              </a:r>
            </a:p>
          </p:txBody>
        </p:sp>
        <p:cxnSp>
          <p:nvCxnSpPr>
            <p:cNvPr id="44" name="Straight Arrow Connector 43"/>
            <p:cNvCxnSpPr>
              <a:cxnSpLocks/>
              <a:stCxn id="43" idx="2"/>
              <a:endCxn id="42" idx="1"/>
            </p:cNvCxnSpPr>
            <p:nvPr/>
          </p:nvCxnSpPr>
          <p:spPr>
            <a:xfrm>
              <a:off x="4094356" y="2569388"/>
              <a:ext cx="260192" cy="959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a:cxnSpLocks/>
          </p:cNvCxnSpPr>
          <p:nvPr/>
        </p:nvCxnSpPr>
        <p:spPr>
          <a:xfrm flipH="1">
            <a:off x="7420271" y="2184997"/>
            <a:ext cx="1784205" cy="19507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solidFill>
                  <a:schemeClr val="bg1">
                    <a:lumMod val="50000"/>
                  </a:schemeClr>
                </a:solidFill>
              </a:rPr>
              <a:t>Review Files including Shared Files</a:t>
            </a:r>
          </a:p>
          <a:p>
            <a:pPr marL="457200" indent="-457200">
              <a:buFont typeface="+mj-lt"/>
              <a:buAutoNum type="arabicPeriod"/>
            </a:pPr>
            <a:r>
              <a:rPr lang="en-US" sz="2000" dirty="0">
                <a:solidFill>
                  <a:schemeClr val="bg1">
                    <a:lumMod val="50000"/>
                  </a:schemeClr>
                </a:solidFill>
              </a:rPr>
              <a:t>Introduce Relational Databases, Database Servers, the SQL language</a:t>
            </a:r>
          </a:p>
          <a:p>
            <a:pPr marL="457200" indent="-457200">
              <a:buFont typeface="+mj-lt"/>
              <a:buAutoNum type="arabicPeriod"/>
            </a:pPr>
            <a:r>
              <a:rPr lang="en-US" sz="2000" dirty="0">
                <a:solidFill>
                  <a:schemeClr val="bg1">
                    <a:lumMod val="50000"/>
                  </a:schemeClr>
                </a:solidFill>
              </a:rPr>
              <a:t>Understand how databases support (or don’t support) Object Oriented Programming</a:t>
            </a:r>
          </a:p>
          <a:p>
            <a:pPr marL="457200" indent="-457200">
              <a:buFont typeface="+mj-lt"/>
              <a:buAutoNum type="arabicPeriod"/>
            </a:pPr>
            <a:r>
              <a:rPr lang="en-US" sz="2000" dirty="0">
                <a:solidFill>
                  <a:schemeClr val="bg1">
                    <a:lumMod val="50000"/>
                  </a:schemeClr>
                </a:solidFill>
              </a:rPr>
              <a:t>Explore Two-Tier (client-server) Implementations and Limits</a:t>
            </a:r>
          </a:p>
          <a:p>
            <a:pPr marL="457200" indent="-457200">
              <a:buFont typeface="+mj-lt"/>
              <a:buAutoNum type="arabicPeriod"/>
            </a:pPr>
            <a:r>
              <a:rPr lang="en-US" sz="2000" dirty="0">
                <a:solidFill>
                  <a:schemeClr val="bg1">
                    <a:lumMod val="50000"/>
                  </a:schemeClr>
                </a:solidFill>
              </a:rPr>
              <a:t>Introduce Three-Tier (n-tier) Architectures</a:t>
            </a:r>
          </a:p>
          <a:p>
            <a:pPr marL="457200" indent="-457200">
              <a:buFont typeface="+mj-lt"/>
              <a:buAutoNum type="arabicPeriod"/>
            </a:pPr>
            <a:r>
              <a:rPr lang="en-US" sz="2000" dirty="0">
                <a:solidFill>
                  <a:schemeClr val="bg1">
                    <a:lumMod val="50000"/>
                  </a:schemeClr>
                </a:solidFill>
              </a:rPr>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371477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r>
              <a:rPr lang="en-US" sz="2000" dirty="0"/>
              <a:t>Be prepared for Lab</a:t>
            </a:r>
          </a:p>
        </p:txBody>
      </p:sp>
    </p:spTree>
    <p:extLst>
      <p:ext uri="{BB962C8B-B14F-4D97-AF65-F5344CB8AC3E}">
        <p14:creationId xmlns:p14="http://schemas.microsoft.com/office/powerpoint/2010/main" val="2937307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NoSQL Databases and Azure Tables </a:t>
            </a:r>
            <a:r>
              <a:rPr lang="en-US" sz="3600" dirty="0">
                <a:hlinkClick r:id="rId3"/>
              </a:rPr>
              <a:t>[link]</a:t>
            </a:r>
            <a:endParaRPr lang="en-US" sz="3600" dirty="0"/>
          </a:p>
        </p:txBody>
      </p:sp>
      <p:sp>
        <p:nvSpPr>
          <p:cNvPr id="3" name="Content Placeholder 2"/>
          <p:cNvSpPr>
            <a:spLocks noGrp="1"/>
          </p:cNvSpPr>
          <p:nvPr>
            <p:ph idx="1"/>
          </p:nvPr>
        </p:nvSpPr>
        <p:spPr>
          <a:xfrm>
            <a:off x="838200" y="1051756"/>
            <a:ext cx="10622974" cy="5492584"/>
          </a:xfrm>
        </p:spPr>
        <p:txBody>
          <a:bodyPr>
            <a:normAutofit/>
          </a:bodyPr>
          <a:lstStyle/>
          <a:p>
            <a:pPr marL="0" indent="0">
              <a:buNone/>
            </a:pPr>
            <a:r>
              <a:rPr lang="en-US" sz="2000" dirty="0"/>
              <a:t>NoSQL databases are databases that do not utilize the table and field relationships mechanisms nor the SQL language that Relational Databased utilize. They have existed since the late 1960 but have become prevalent with modern Web application development</a:t>
            </a:r>
          </a:p>
          <a:p>
            <a:pPr marL="0" indent="0">
              <a:buNone/>
            </a:pPr>
            <a:r>
              <a:rPr lang="en-US" sz="2000" u="sng" dirty="0"/>
              <a:t>Benefits include: </a:t>
            </a:r>
          </a:p>
          <a:p>
            <a:r>
              <a:rPr lang="en-US" sz="2000" dirty="0"/>
              <a:t>Better "horizontal" scaling… threading and clusters of machines (which is a problem for relational databases)</a:t>
            </a:r>
          </a:p>
          <a:p>
            <a:r>
              <a:rPr lang="en-US" sz="2000" dirty="0"/>
              <a:t>Data structures that better support Inheritance and Polymorphism</a:t>
            </a:r>
          </a:p>
          <a:p>
            <a:r>
              <a:rPr lang="en-US" sz="2000" dirty="0"/>
              <a:t>Encourages Encapsulation and Data Hiding to be enforced in other tiers… usually a middle-tier</a:t>
            </a:r>
          </a:p>
          <a:p>
            <a:r>
              <a:rPr lang="en-US" sz="2000" dirty="0"/>
              <a:t>Fewer schema-breaking changes</a:t>
            </a:r>
          </a:p>
          <a:p>
            <a:pPr marL="0" indent="0">
              <a:buNone/>
            </a:pPr>
            <a:endParaRPr lang="en-US" sz="2000" dirty="0"/>
          </a:p>
        </p:txBody>
      </p:sp>
    </p:spTree>
    <p:extLst>
      <p:ext uri="{BB962C8B-B14F-4D97-AF65-F5344CB8AC3E}">
        <p14:creationId xmlns:p14="http://schemas.microsoft.com/office/powerpoint/2010/main" val="1066165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Review Files including Shared Files</a:t>
            </a:r>
          </a:p>
          <a:p>
            <a:pPr marL="457200" indent="-457200">
              <a:buFont typeface="+mj-lt"/>
              <a:buAutoNum type="arabicPeriod"/>
            </a:pPr>
            <a:r>
              <a:rPr lang="en-US" sz="2000" dirty="0"/>
              <a:t>Introduce Relational Databases, Database Servers, the SQL language</a:t>
            </a:r>
          </a:p>
          <a:p>
            <a:pPr marL="457200" indent="-457200">
              <a:buFont typeface="+mj-lt"/>
              <a:buAutoNum type="arabicPeriod"/>
            </a:pPr>
            <a:r>
              <a:rPr lang="en-US" sz="2000" dirty="0"/>
              <a:t>Understand how databases support (or don’t support) Object Oriented Programming</a:t>
            </a:r>
          </a:p>
          <a:p>
            <a:pPr marL="457200" indent="-457200">
              <a:buFont typeface="+mj-lt"/>
              <a:buAutoNum type="arabicPeriod"/>
            </a:pPr>
            <a:r>
              <a:rPr lang="en-US" sz="2000" dirty="0"/>
              <a:t>Explore Two-Tier (client-server) Implementations and Limits</a:t>
            </a:r>
          </a:p>
          <a:p>
            <a:pPr marL="457200" indent="-457200">
              <a:buFont typeface="+mj-lt"/>
              <a:buAutoNum type="arabicPeriod"/>
            </a:pPr>
            <a:r>
              <a:rPr lang="en-US" sz="2000" dirty="0"/>
              <a:t>Introduce 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3383914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CAAC1B-79C6-5646-A7EA-B81333F2ADB4}"/>
              </a:ext>
            </a:extLst>
          </p:cNvPr>
          <p:cNvPicPr>
            <a:picLocks noChangeAspect="1"/>
          </p:cNvPicPr>
          <p:nvPr/>
        </p:nvPicPr>
        <p:blipFill>
          <a:blip r:embed="rId2"/>
          <a:stretch>
            <a:fillRect/>
          </a:stretch>
        </p:blipFill>
        <p:spPr>
          <a:xfrm>
            <a:off x="1384300" y="1644650"/>
            <a:ext cx="9423400" cy="3568700"/>
          </a:xfrm>
          <a:prstGeom prst="rect">
            <a:avLst/>
          </a:prstGeom>
        </p:spPr>
      </p:pic>
      <p:sp>
        <p:nvSpPr>
          <p:cNvPr id="3" name="Title 1">
            <a:extLst>
              <a:ext uri="{FF2B5EF4-FFF2-40B4-BE49-F238E27FC236}">
                <a16:creationId xmlns:a16="http://schemas.microsoft.com/office/drawing/2014/main" id="{EB796F91-2A52-2046-A035-C4F3882740D0}"/>
              </a:ext>
            </a:extLst>
          </p:cNvPr>
          <p:cNvSpPr>
            <a:spLocks noGrp="1"/>
          </p:cNvSpPr>
          <p:nvPr>
            <p:ph type="title"/>
          </p:nvPr>
        </p:nvSpPr>
        <p:spPr>
          <a:xfrm>
            <a:off x="838200" y="566736"/>
            <a:ext cx="10515600" cy="741780"/>
          </a:xfrm>
        </p:spPr>
        <p:txBody>
          <a:bodyPr>
            <a:normAutofit/>
          </a:bodyPr>
          <a:lstStyle/>
          <a:p>
            <a:r>
              <a:rPr lang="en-US" sz="3600" dirty="0"/>
              <a:t>Announcements</a:t>
            </a:r>
          </a:p>
        </p:txBody>
      </p:sp>
    </p:spTree>
    <p:extLst>
      <p:ext uri="{BB962C8B-B14F-4D97-AF65-F5344CB8AC3E}">
        <p14:creationId xmlns:p14="http://schemas.microsoft.com/office/powerpoint/2010/main" val="1809062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How can I help?</a:t>
            </a:r>
          </a:p>
          <a:p>
            <a:pPr marL="0" indent="0">
              <a:buNone/>
            </a:pPr>
            <a:r>
              <a:rPr lang="en-US" sz="2000" dirty="0"/>
              <a:t>Do we have any more JSON links to add?</a:t>
            </a:r>
          </a:p>
          <a:p>
            <a:pPr marL="0" indent="0">
              <a:buNone/>
            </a:pPr>
            <a:r>
              <a:rPr lang="en-US" sz="2000" dirty="0"/>
              <a:t>MustangLite 2? </a:t>
            </a:r>
          </a:p>
        </p:txBody>
      </p:sp>
    </p:spTree>
    <p:extLst>
      <p:ext uri="{BB962C8B-B14F-4D97-AF65-F5344CB8AC3E}">
        <p14:creationId xmlns:p14="http://schemas.microsoft.com/office/powerpoint/2010/main" val="123691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Everything is due Sunday!</a:t>
            </a:r>
          </a:p>
          <a:p>
            <a:pPr marL="0" indent="0">
              <a:buNone/>
            </a:pPr>
            <a:r>
              <a:rPr lang="en-US" sz="2000" dirty="0"/>
              <a:t>Be prepared for Print 7 Planning on Monday</a:t>
            </a:r>
          </a:p>
        </p:txBody>
      </p:sp>
    </p:spTree>
    <p:extLst>
      <p:ext uri="{BB962C8B-B14F-4D97-AF65-F5344CB8AC3E}">
        <p14:creationId xmlns:p14="http://schemas.microsoft.com/office/powerpoint/2010/main" val="160118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16108"/>
            <a:ext cx="9144000" cy="771860"/>
          </a:xfrm>
        </p:spPr>
        <p:txBody>
          <a:bodyPr>
            <a:normAutofit fontScale="90000"/>
          </a:bodyPr>
          <a:lstStyle/>
          <a:p>
            <a:r>
              <a:rPr lang="en-US" sz="4000" dirty="0"/>
              <a:t>Application Architectures, Files, and Databases</a:t>
            </a:r>
          </a:p>
        </p:txBody>
      </p:sp>
      <p:sp>
        <p:nvSpPr>
          <p:cNvPr id="6" name="Subtitle 5">
            <a:extLst>
              <a:ext uri="{FF2B5EF4-FFF2-40B4-BE49-F238E27FC236}">
                <a16:creationId xmlns:a16="http://schemas.microsoft.com/office/drawing/2014/main" id="{9AF44549-41DA-6C45-8AAF-101399BEBBF0}"/>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38893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626"/>
            <a:ext cx="10515600" cy="757272"/>
          </a:xfrm>
        </p:spPr>
        <p:txBody>
          <a:bodyPr>
            <a:normAutofit/>
          </a:bodyPr>
          <a:lstStyle/>
          <a:p>
            <a:r>
              <a:rPr lang="en-US" sz="3600" dirty="0"/>
              <a:t>Learning Objectives</a:t>
            </a:r>
            <a:endParaRPr lang="en-US" sz="3600" b="1" i="1" u="sng" dirty="0"/>
          </a:p>
        </p:txBody>
      </p:sp>
      <p:sp>
        <p:nvSpPr>
          <p:cNvPr id="3" name="Content Placeholder 2"/>
          <p:cNvSpPr>
            <a:spLocks noGrp="1"/>
          </p:cNvSpPr>
          <p:nvPr>
            <p:ph idx="1"/>
          </p:nvPr>
        </p:nvSpPr>
        <p:spPr>
          <a:xfrm>
            <a:off x="838200" y="1231898"/>
            <a:ext cx="10718950" cy="5463343"/>
          </a:xfrm>
        </p:spPr>
        <p:txBody>
          <a:bodyPr>
            <a:normAutofit/>
          </a:bodyPr>
          <a:lstStyle/>
          <a:p>
            <a:pPr marL="457200" indent="-457200">
              <a:buFont typeface="+mj-lt"/>
              <a:buAutoNum type="arabicPeriod"/>
            </a:pPr>
            <a:r>
              <a:rPr lang="en-US" sz="2000" dirty="0"/>
              <a:t>Review Files including Shared Files</a:t>
            </a:r>
          </a:p>
          <a:p>
            <a:pPr marL="457200" indent="-457200">
              <a:buFont typeface="+mj-lt"/>
              <a:buAutoNum type="arabicPeriod"/>
            </a:pPr>
            <a:r>
              <a:rPr lang="en-US" sz="2000" dirty="0"/>
              <a:t>Introduce Relational Databases, Database Servers, the SQL language</a:t>
            </a:r>
          </a:p>
          <a:p>
            <a:pPr marL="457200" indent="-457200">
              <a:buFont typeface="+mj-lt"/>
              <a:buAutoNum type="arabicPeriod"/>
            </a:pPr>
            <a:r>
              <a:rPr lang="en-US" sz="2000" dirty="0"/>
              <a:t>Understand how databases support (or don’t support) Object Oriented Programming</a:t>
            </a:r>
          </a:p>
          <a:p>
            <a:pPr marL="457200" indent="-457200">
              <a:buFont typeface="+mj-lt"/>
              <a:buAutoNum type="arabicPeriod"/>
            </a:pPr>
            <a:r>
              <a:rPr lang="en-US" sz="2000" dirty="0"/>
              <a:t>Explore Two-Tier (client-server) Implementations and Limits</a:t>
            </a:r>
          </a:p>
          <a:p>
            <a:pPr marL="457200" indent="-457200">
              <a:buFont typeface="+mj-lt"/>
              <a:buAutoNum type="arabicPeriod"/>
            </a:pPr>
            <a:r>
              <a:rPr lang="en-US" sz="2000" dirty="0"/>
              <a:t>Introduce Three-Tier (n-tier) Architectures</a:t>
            </a:r>
          </a:p>
          <a:p>
            <a:pPr marL="457200" indent="-457200">
              <a:buFont typeface="+mj-lt"/>
              <a:buAutoNum type="arabicPeriod"/>
            </a:pPr>
            <a:r>
              <a:rPr lang="en-US" sz="2000" dirty="0"/>
              <a:t>Discuss Server Side Programming</a:t>
            </a:r>
          </a:p>
          <a:p>
            <a:pPr marL="457200" indent="-457200">
              <a:buFont typeface="+mj-lt"/>
              <a:buAutoNum type="arabicPeriod"/>
            </a:pPr>
            <a:r>
              <a:rPr lang="en-US" sz="2000" dirty="0"/>
              <a:t>Discuss NoSQL Database and Azure Tables</a:t>
            </a:r>
          </a:p>
        </p:txBody>
      </p:sp>
    </p:spTree>
    <p:extLst>
      <p:ext uri="{BB962C8B-B14F-4D97-AF65-F5344CB8AC3E}">
        <p14:creationId xmlns:p14="http://schemas.microsoft.com/office/powerpoint/2010/main" val="18228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9536</TotalTime>
  <Words>3290</Words>
  <Application>Microsoft Macintosh PowerPoint</Application>
  <PresentationFormat>Widescreen</PresentationFormat>
  <Paragraphs>414</Paragraphs>
  <Slides>42</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Preflight Check List</vt:lpstr>
      <vt:lpstr>Recordings</vt:lpstr>
      <vt:lpstr>PowerPoint Presentation</vt:lpstr>
      <vt:lpstr>Prework For Next Class</vt:lpstr>
      <vt:lpstr>Announcements</vt:lpstr>
      <vt:lpstr>Lab</vt:lpstr>
      <vt:lpstr>Prework For Next Class</vt:lpstr>
      <vt:lpstr>Application Architectures, Files, and Databases</vt:lpstr>
      <vt:lpstr>Learning Objectives</vt:lpstr>
      <vt:lpstr>JSON Example</vt:lpstr>
      <vt:lpstr>XML Example</vt:lpstr>
      <vt:lpstr>Binary Files</vt:lpstr>
      <vt:lpstr>Shared or Network Files</vt:lpstr>
      <vt:lpstr>Applications &amp; Files</vt:lpstr>
      <vt:lpstr>Applications &amp; Networked Shared Files</vt:lpstr>
      <vt:lpstr>Two-tier (client-server)</vt:lpstr>
      <vt:lpstr>Learning Objectives</vt:lpstr>
      <vt:lpstr>SQL Databases [link]</vt:lpstr>
      <vt:lpstr>Database Normalization [link]</vt:lpstr>
      <vt:lpstr>Database Normalization Example:</vt:lpstr>
      <vt:lpstr>Phone Number Database Example</vt:lpstr>
      <vt:lpstr>Structured Query Language (SQL) [link]</vt:lpstr>
      <vt:lpstr>SQL Examples</vt:lpstr>
      <vt:lpstr>Data Base Management Systems Pro &amp; Cons</vt:lpstr>
      <vt:lpstr>Data Base Management Systems with OOP Editorial</vt:lpstr>
      <vt:lpstr>Learning Objectives</vt:lpstr>
      <vt:lpstr>Two-tier (client-server) Implementation Examples</vt:lpstr>
      <vt:lpstr>Two-tier (client-server) “Limits” Editorial</vt:lpstr>
      <vt:lpstr>Learning Objectives</vt:lpstr>
      <vt:lpstr>Three-Tier Application Architecture</vt:lpstr>
      <vt:lpstr>Three-Tier Architecture Protocols &amp; Formats</vt:lpstr>
      <vt:lpstr>Two-tier and Three-tier Architectures</vt:lpstr>
      <vt:lpstr>Two-tier and Three-tier Architectures</vt:lpstr>
      <vt:lpstr>Two-tier and Three-tier Architectures</vt:lpstr>
      <vt:lpstr>Learning Objectives</vt:lpstr>
      <vt:lpstr>Server-Side Programming</vt:lpstr>
      <vt:lpstr>Server-Side Programming</vt:lpstr>
      <vt:lpstr>Two-tier and Three-tier Architectures</vt:lpstr>
      <vt:lpstr>Learning Objectives</vt:lpstr>
      <vt:lpstr>NoSQL Databases and Azure Tables [link]</vt:lpstr>
      <vt:lpstr>Learning Objectives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421</cp:revision>
  <dcterms:created xsi:type="dcterms:W3CDTF">2020-08-26T19:34:34Z</dcterms:created>
  <dcterms:modified xsi:type="dcterms:W3CDTF">2021-11-19T21:50:01Z</dcterms:modified>
</cp:coreProperties>
</file>