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1322" r:id="rId2"/>
    <p:sldId id="1323" r:id="rId3"/>
    <p:sldId id="1325" r:id="rId4"/>
    <p:sldId id="1341" r:id="rId5"/>
    <p:sldId id="1324" r:id="rId6"/>
    <p:sldId id="1326" r:id="rId7"/>
    <p:sldId id="1327" r:id="rId8"/>
    <p:sldId id="1328" r:id="rId9"/>
    <p:sldId id="1342" r:id="rId10"/>
    <p:sldId id="1329" r:id="rId11"/>
    <p:sldId id="1330" r:id="rId12"/>
    <p:sldId id="1331" r:id="rId13"/>
    <p:sldId id="1332" r:id="rId14"/>
    <p:sldId id="1333" r:id="rId15"/>
    <p:sldId id="1334" r:id="rId16"/>
    <p:sldId id="1335" r:id="rId17"/>
    <p:sldId id="1336" r:id="rId18"/>
    <p:sldId id="1337" r:id="rId19"/>
    <p:sldId id="1338" r:id="rId20"/>
    <p:sldId id="1339" r:id="rId21"/>
    <p:sldId id="134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69"/>
    <p:restoredTop sz="82622"/>
  </p:normalViewPr>
  <p:slideViewPr>
    <p:cSldViewPr snapToGrid="0" snapToObjects="1">
      <p:cViewPr varScale="1">
        <p:scale>
          <a:sx n="186" d="100"/>
          <a:sy n="186" d="100"/>
        </p:scale>
        <p:origin x="112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11/12/21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5441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Norway vs US</a:t>
            </a:r>
          </a:p>
          <a:p>
            <a:endParaRPr lang="en-US" dirty="0"/>
          </a:p>
          <a:p>
            <a:r>
              <a:rPr lang="en-US" dirty="0"/>
              <a:t>Germany and India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8032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Hierarchical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020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1408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2474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2742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8762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2949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6294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4490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638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11/12/21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11/12/21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11/12/21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11/12/21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691490" cy="741780"/>
          </a:xfrm>
        </p:spPr>
        <p:txBody>
          <a:bodyPr>
            <a:normAutofit/>
          </a:bodyPr>
          <a:lstStyle/>
          <a:p>
            <a:r>
              <a:rPr lang="en-US" sz="3600" dirty="0"/>
              <a:t>Global Software Development &amp; Working With India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Developing software with distributed teams for global customers:</a:t>
            </a:r>
          </a:p>
          <a:p>
            <a:pPr marL="0" indent="0">
              <a:buNone/>
            </a:pPr>
            <a:r>
              <a:rPr lang="en-US" sz="2000" dirty="0"/>
              <a:t>Economics</a:t>
            </a:r>
          </a:p>
          <a:p>
            <a:pPr marL="0" indent="0">
              <a:buNone/>
            </a:pPr>
            <a:r>
              <a:rPr lang="en-US" sz="2000" dirty="0"/>
              <a:t>Culture </a:t>
            </a:r>
          </a:p>
          <a:p>
            <a:pPr marL="0" indent="0">
              <a:buNone/>
            </a:pPr>
            <a:r>
              <a:rPr lang="en-US" sz="2000" dirty="0"/>
              <a:t>Process</a:t>
            </a:r>
          </a:p>
          <a:p>
            <a:pPr marL="0" indent="0">
              <a:buNone/>
            </a:pPr>
            <a:r>
              <a:rPr lang="en-US" sz="2000" dirty="0"/>
              <a:t>Teams</a:t>
            </a:r>
          </a:p>
          <a:p>
            <a:pPr marL="0" indent="0">
              <a:buNone/>
            </a:pPr>
            <a:r>
              <a:rPr lang="en-US" sz="2000" dirty="0"/>
              <a:t>Technology</a:t>
            </a:r>
          </a:p>
        </p:txBody>
      </p:sp>
    </p:spTree>
    <p:extLst>
      <p:ext uri="{BB962C8B-B14F-4D97-AF65-F5344CB8AC3E}">
        <p14:creationId xmlns:p14="http://schemas.microsoft.com/office/powerpoint/2010/main" val="2297483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A24800B-BCAE-5C43-A2F3-55400D91D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646" y="2387016"/>
            <a:ext cx="3293193" cy="21401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691490" cy="741780"/>
          </a:xfrm>
        </p:spPr>
        <p:txBody>
          <a:bodyPr>
            <a:normAutofit/>
          </a:bodyPr>
          <a:lstStyle/>
          <a:p>
            <a:r>
              <a:rPr lang="en-US" sz="3600" dirty="0"/>
              <a:t>Global Software Development – Economics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8DF499-C63C-264A-B60D-AB848E72A59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640" t="23738" r="1640" b="-9023"/>
          <a:stretch/>
        </p:blipFill>
        <p:spPr>
          <a:xfrm>
            <a:off x="10809686" y="219991"/>
            <a:ext cx="1257300" cy="4549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F3D9BFC-A7F0-3142-89D1-C2EBBE1F7C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7360" y="2384472"/>
            <a:ext cx="3214521" cy="20890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660D275-5A7D-414B-A22E-DF9EC6FA79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72839" y="2384473"/>
            <a:ext cx="3214521" cy="208905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86878A9-EEB7-BF42-9557-3AEA8F43DDB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25793" y="1625342"/>
            <a:ext cx="10541000" cy="812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15A2B48-CA85-F74C-9281-1BC7F800B1E4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40324" r="45506"/>
          <a:stretch/>
        </p:blipFill>
        <p:spPr>
          <a:xfrm>
            <a:off x="2184899" y="4792007"/>
            <a:ext cx="2634608" cy="189085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47B004B-2E48-7846-B485-3F9C86B08ED4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22781"/>
          <a:stretch/>
        </p:blipFill>
        <p:spPr>
          <a:xfrm>
            <a:off x="5845004" y="5314520"/>
            <a:ext cx="3161493" cy="1203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129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Practical Cultural Diversity</a:t>
            </a:r>
          </a:p>
        </p:txBody>
      </p:sp>
    </p:spTree>
    <p:extLst>
      <p:ext uri="{BB962C8B-B14F-4D97-AF65-F5344CB8AC3E}">
        <p14:creationId xmlns:p14="http://schemas.microsoft.com/office/powerpoint/2010/main" val="2809026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596E390-AA8E-9646-BA08-E534E027C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9312" y="218158"/>
            <a:ext cx="962574" cy="9255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Cultural Scales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6A0575B-9121-C34E-9293-7B6FDA1C3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099" y="1492287"/>
            <a:ext cx="11203802" cy="310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133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Cultural Map: Context &amp; Feedback</a:t>
            </a:r>
          </a:p>
        </p:txBody>
      </p:sp>
      <p:pic>
        <p:nvPicPr>
          <p:cNvPr id="1028" name="Picture 4" descr="The Culture Map (Summary) - National Library Board Singapore - OverDrive">
            <a:extLst>
              <a:ext uri="{FF2B5EF4-FFF2-40B4-BE49-F238E27FC236}">
                <a16:creationId xmlns:a16="http://schemas.microsoft.com/office/drawing/2014/main" id="{BB007952-0AD5-374E-8B54-22591F3FC4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17" t="11985" r="13705" b="3318"/>
          <a:stretch/>
        </p:blipFill>
        <p:spPr bwMode="auto">
          <a:xfrm>
            <a:off x="11126307" y="208856"/>
            <a:ext cx="624773" cy="96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On Our Bookshelf: The Culture Map">
            <a:extLst>
              <a:ext uri="{FF2B5EF4-FFF2-40B4-BE49-F238E27FC236}">
                <a16:creationId xmlns:a16="http://schemas.microsoft.com/office/drawing/2014/main" id="{D1BAF9C0-C06D-4F49-B8C0-FB304BF3E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798" y="1499648"/>
            <a:ext cx="9208168" cy="5179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7274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Distributed Software Development &amp; Working With India</a:t>
            </a:r>
          </a:p>
        </p:txBody>
      </p:sp>
      <p:pic>
        <p:nvPicPr>
          <p:cNvPr id="1026" name="Picture 2" descr="Education, Schools and Culture: The Culture Map [Review]">
            <a:extLst>
              <a:ext uri="{FF2B5EF4-FFF2-40B4-BE49-F238E27FC236}">
                <a16:creationId xmlns:a16="http://schemas.microsoft.com/office/drawing/2014/main" id="{453C8285-AB7F-6846-84DB-74EDDAF537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0086" y="1948966"/>
            <a:ext cx="6631828" cy="4139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he Culture Map (Summary) - National Library Board Singapore - OverDrive">
            <a:extLst>
              <a:ext uri="{FF2B5EF4-FFF2-40B4-BE49-F238E27FC236}">
                <a16:creationId xmlns:a16="http://schemas.microsoft.com/office/drawing/2014/main" id="{BB007952-0AD5-374E-8B54-22591F3FC4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17" t="11985" r="13705" b="3318"/>
          <a:stretch/>
        </p:blipFill>
        <p:spPr bwMode="auto">
          <a:xfrm>
            <a:off x="11353800" y="215732"/>
            <a:ext cx="598115" cy="92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48369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Cultural Map: Egalitarianism</a:t>
            </a:r>
          </a:p>
        </p:txBody>
      </p:sp>
      <p:pic>
        <p:nvPicPr>
          <p:cNvPr id="1028" name="Picture 4" descr="The Culture Map (Summary) - National Library Board Singapore - OverDrive">
            <a:extLst>
              <a:ext uri="{FF2B5EF4-FFF2-40B4-BE49-F238E27FC236}">
                <a16:creationId xmlns:a16="http://schemas.microsoft.com/office/drawing/2014/main" id="{BB007952-0AD5-374E-8B54-22591F3FC4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17" t="11985" r="13705" b="3318"/>
          <a:stretch/>
        </p:blipFill>
        <p:spPr bwMode="auto">
          <a:xfrm>
            <a:off x="11126307" y="208856"/>
            <a:ext cx="624773" cy="96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On Our Bookshelf: The Culture Map">
            <a:extLst>
              <a:ext uri="{FF2B5EF4-FFF2-40B4-BE49-F238E27FC236}">
                <a16:creationId xmlns:a16="http://schemas.microsoft.com/office/drawing/2014/main" id="{D1BAF9C0-C06D-4F49-B8C0-FB304BF3E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798" y="1499648"/>
            <a:ext cx="9208168" cy="5179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61580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Cultural Understanding: Egalitarian vs Hierarchical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086345-5D7D-BF48-AD4A-8D2DBC7415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11514"/>
            <a:ext cx="5461640" cy="274109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959670A-A5A3-1E40-96B0-0696E1772B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57806" y="153880"/>
            <a:ext cx="1494398" cy="4966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456B9C-8AD0-B144-B6CF-F53F733730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9840" y="3006151"/>
            <a:ext cx="5257800" cy="3042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0183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Cultural Map: Task Based</a:t>
            </a:r>
          </a:p>
        </p:txBody>
      </p:sp>
      <p:pic>
        <p:nvPicPr>
          <p:cNvPr id="1028" name="Picture 4" descr="The Culture Map (Summary) - National Library Board Singapore - OverDrive">
            <a:extLst>
              <a:ext uri="{FF2B5EF4-FFF2-40B4-BE49-F238E27FC236}">
                <a16:creationId xmlns:a16="http://schemas.microsoft.com/office/drawing/2014/main" id="{BB007952-0AD5-374E-8B54-22591F3FC4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17" t="11985" r="13705" b="3318"/>
          <a:stretch/>
        </p:blipFill>
        <p:spPr bwMode="auto">
          <a:xfrm>
            <a:off x="11126307" y="208856"/>
            <a:ext cx="624773" cy="96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On Our Bookshelf: The Culture Map">
            <a:extLst>
              <a:ext uri="{FF2B5EF4-FFF2-40B4-BE49-F238E27FC236}">
                <a16:creationId xmlns:a16="http://schemas.microsoft.com/office/drawing/2014/main" id="{D1BAF9C0-C06D-4F49-B8C0-FB304BF3E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798" y="1499648"/>
            <a:ext cx="9208168" cy="5179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86633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69149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Additional India Process Topics: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Project Outsourcing Model Preferred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Default to Plan &amp; Document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CMMI Certifications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20596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691490" cy="741780"/>
          </a:xfrm>
        </p:spPr>
        <p:txBody>
          <a:bodyPr>
            <a:normAutofit/>
          </a:bodyPr>
          <a:lstStyle/>
          <a:p>
            <a:r>
              <a:rPr lang="en-US" sz="3600" dirty="0"/>
              <a:t>Teams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Teams Discussion Topics: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Economics push us to hire junior level India developers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Agile processes move us to full team by location model with mix of skill levels</a:t>
            </a:r>
          </a:p>
        </p:txBody>
      </p:sp>
    </p:spTree>
    <p:extLst>
      <p:ext uri="{BB962C8B-B14F-4D97-AF65-F5344CB8AC3E}">
        <p14:creationId xmlns:p14="http://schemas.microsoft.com/office/powerpoint/2010/main" val="3159126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Global Teams &amp; Practical Diversity</a:t>
            </a:r>
          </a:p>
        </p:txBody>
      </p:sp>
    </p:spTree>
    <p:extLst>
      <p:ext uri="{BB962C8B-B14F-4D97-AF65-F5344CB8AC3E}">
        <p14:creationId xmlns:p14="http://schemas.microsoft.com/office/powerpoint/2010/main" val="8409944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691490" cy="741780"/>
          </a:xfrm>
        </p:spPr>
        <p:txBody>
          <a:bodyPr>
            <a:normAutofit/>
          </a:bodyPr>
          <a:lstStyle/>
          <a:p>
            <a:r>
              <a:rPr lang="en-US" sz="3600" dirty="0"/>
              <a:t>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Technology Discussion Topics: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Specialist focus in India development teams</a:t>
            </a:r>
          </a:p>
          <a:p>
            <a:pPr>
              <a:buFont typeface="Wingdings" pitchFamily="2" charset="2"/>
              <a:buChar char="§"/>
            </a:pPr>
            <a:endParaRPr lang="en-US" sz="2000" dirty="0"/>
          </a:p>
          <a:p>
            <a:pPr>
              <a:buFont typeface="Wingdings" pitchFamily="2" charset="2"/>
              <a:buChar char="§"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Global Customers… a topic for another day.</a:t>
            </a:r>
          </a:p>
          <a:p>
            <a:pPr>
              <a:buFont typeface="Wingdings" pitchFamily="2" charset="2"/>
              <a:buChar char="§"/>
            </a:pPr>
            <a:endParaRPr lang="en-US" sz="2000" dirty="0"/>
          </a:p>
          <a:p>
            <a:pPr>
              <a:buFont typeface="Wingdings" pitchFamily="2" charset="2"/>
              <a:buChar char="§"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598029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69149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Summary &amp; 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Summary: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Economics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Culture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Process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Teams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Technology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Recommendation:</a:t>
            </a:r>
          </a:p>
          <a:p>
            <a:pPr marL="0" indent="0">
              <a:buNone/>
            </a:pPr>
            <a:r>
              <a:rPr lang="en-US" sz="2000" b="1" i="1" u="sng" dirty="0"/>
              <a:t>Embrace the adventure!</a:t>
            </a:r>
          </a:p>
        </p:txBody>
      </p:sp>
    </p:spTree>
    <p:extLst>
      <p:ext uri="{BB962C8B-B14F-4D97-AF65-F5344CB8AC3E}">
        <p14:creationId xmlns:p14="http://schemas.microsoft.com/office/powerpoint/2010/main" val="1162803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Globalization</a:t>
            </a:r>
          </a:p>
        </p:txBody>
      </p:sp>
    </p:spTree>
    <p:extLst>
      <p:ext uri="{BB962C8B-B14F-4D97-AF65-F5344CB8AC3E}">
        <p14:creationId xmlns:p14="http://schemas.microsoft.com/office/powerpoint/2010/main" val="4705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Globalization – The Good</a:t>
            </a:r>
          </a:p>
        </p:txBody>
      </p:sp>
    </p:spTree>
    <p:extLst>
      <p:ext uri="{BB962C8B-B14F-4D97-AF65-F5344CB8AC3E}">
        <p14:creationId xmlns:p14="http://schemas.microsoft.com/office/powerpoint/2010/main" val="3512211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3600" dirty="0">
                <a:latin typeface="+mj-lt"/>
              </a:rPr>
              <a:t>Economics: Half the world’s poor are no longer poor</a:t>
            </a:r>
          </a:p>
          <a:p>
            <a:pPr marL="0" indent="0" algn="ctr">
              <a:buNone/>
            </a:pPr>
            <a:r>
              <a:rPr lang="en-US" sz="3600" dirty="0">
                <a:latin typeface="+mj-lt"/>
              </a:rPr>
              <a:t>(1.9 billion in 1990 vs 650 million 2018) </a:t>
            </a:r>
          </a:p>
        </p:txBody>
      </p:sp>
    </p:spTree>
    <p:extLst>
      <p:ext uri="{BB962C8B-B14F-4D97-AF65-F5344CB8AC3E}">
        <p14:creationId xmlns:p14="http://schemas.microsoft.com/office/powerpoint/2010/main" val="4139410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xtreme poverty projection by the world bank to 2030">
            <a:extLst>
              <a:ext uri="{FF2B5EF4-FFF2-40B4-BE49-F238E27FC236}">
                <a16:creationId xmlns:a16="http://schemas.microsoft.com/office/drawing/2014/main" id="{DB279D02-6584-8D40-8D51-5C36204851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369" y="417444"/>
            <a:ext cx="8843713" cy="6188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7470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3600" dirty="0">
                <a:latin typeface="+mj-lt"/>
              </a:rPr>
              <a:t>Economics: 40% of the world’s population in extreme poverty in 1981 today that number is less than 10%</a:t>
            </a:r>
          </a:p>
        </p:txBody>
      </p:sp>
    </p:spTree>
    <p:extLst>
      <p:ext uri="{BB962C8B-B14F-4D97-AF65-F5344CB8AC3E}">
        <p14:creationId xmlns:p14="http://schemas.microsoft.com/office/powerpoint/2010/main" val="485915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07144B9-2198-B947-9508-D9AB19832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203200"/>
            <a:ext cx="9982200" cy="645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32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3600" dirty="0">
                <a:latin typeface="+mj-lt"/>
              </a:rPr>
              <a:t>Shouldn’t We Take A </a:t>
            </a:r>
          </a:p>
          <a:p>
            <a:pPr marL="0" indent="0" algn="ctr">
              <a:buNone/>
            </a:pPr>
            <a:r>
              <a:rPr lang="en-US" sz="3600" dirty="0">
                <a:latin typeface="+mj-lt"/>
              </a:rPr>
              <a:t>Minute to Reflect</a:t>
            </a:r>
          </a:p>
          <a:p>
            <a:pPr marL="0" indent="0" algn="ctr">
              <a:buNone/>
            </a:pPr>
            <a:endParaRPr lang="en-US" sz="3600" dirty="0">
              <a:latin typeface="+mj-lt"/>
            </a:endParaRPr>
          </a:p>
          <a:p>
            <a:pPr marL="0" indent="0" algn="ctr">
              <a:buNone/>
            </a:pPr>
            <a:r>
              <a:rPr lang="en-US" sz="3600" dirty="0">
                <a:latin typeface="+mj-lt"/>
              </a:rPr>
              <a:t>… Maybe A Quick Global Victory Lab</a:t>
            </a:r>
          </a:p>
        </p:txBody>
      </p:sp>
    </p:spTree>
    <p:extLst>
      <p:ext uri="{BB962C8B-B14F-4D97-AF65-F5344CB8AC3E}">
        <p14:creationId xmlns:p14="http://schemas.microsoft.com/office/powerpoint/2010/main" val="3484869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8294</TotalTime>
  <Words>224</Words>
  <Application>Microsoft Macintosh PowerPoint</Application>
  <PresentationFormat>Widescreen</PresentationFormat>
  <Paragraphs>67</Paragraphs>
  <Slides>21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Wingdings</vt:lpstr>
      <vt:lpstr>Office Theme</vt:lpstr>
      <vt:lpstr>Global Software Development &amp; Working With India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Global Software Development – Economics</vt:lpstr>
      <vt:lpstr>PowerPoint Presentation</vt:lpstr>
      <vt:lpstr>Cultural Scales</vt:lpstr>
      <vt:lpstr>Cultural Map: Context &amp; Feedback</vt:lpstr>
      <vt:lpstr>Distributed Software Development &amp; Working With India</vt:lpstr>
      <vt:lpstr>Cultural Map: Egalitarianism</vt:lpstr>
      <vt:lpstr>Cultural Understanding: Egalitarian vs Hierarchical</vt:lpstr>
      <vt:lpstr>Cultural Map: Task Based</vt:lpstr>
      <vt:lpstr>Process</vt:lpstr>
      <vt:lpstr>Teams</vt:lpstr>
      <vt:lpstr>Technology</vt:lpstr>
      <vt:lpstr>Summary &amp; Recommendation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412</cp:revision>
  <dcterms:created xsi:type="dcterms:W3CDTF">2020-08-26T19:34:34Z</dcterms:created>
  <dcterms:modified xsi:type="dcterms:W3CDTF">2021-11-12T19:45:01Z</dcterms:modified>
</cp:coreProperties>
</file>