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5"/>
  </p:notesMasterIdLst>
  <p:sldIdLst>
    <p:sldId id="1349" r:id="rId2"/>
    <p:sldId id="1509" r:id="rId3"/>
    <p:sldId id="1486" r:id="rId4"/>
    <p:sldId id="1577" r:id="rId5"/>
    <p:sldId id="1597" r:id="rId6"/>
    <p:sldId id="1601" r:id="rId7"/>
    <p:sldId id="1602" r:id="rId8"/>
    <p:sldId id="1268" r:id="rId9"/>
    <p:sldId id="1603" r:id="rId10"/>
    <p:sldId id="1489" r:id="rId11"/>
    <p:sldId id="1054" r:id="rId12"/>
    <p:sldId id="1403" r:id="rId13"/>
    <p:sldId id="1409" r:id="rId14"/>
    <p:sldId id="1410" r:id="rId15"/>
    <p:sldId id="1341" r:id="rId16"/>
    <p:sldId id="1343" r:id="rId17"/>
    <p:sldId id="1345" r:id="rId18"/>
    <p:sldId id="1344" r:id="rId19"/>
    <p:sldId id="1579" r:id="rId20"/>
    <p:sldId id="1099" r:id="rId21"/>
    <p:sldId id="1342" r:id="rId22"/>
    <p:sldId id="1580" r:id="rId23"/>
    <p:sldId id="1581" r:id="rId24"/>
    <p:sldId id="1582" r:id="rId25"/>
    <p:sldId id="1583" r:id="rId26"/>
    <p:sldId id="1584" r:id="rId27"/>
    <p:sldId id="1585" r:id="rId28"/>
    <p:sldId id="1586" r:id="rId29"/>
    <p:sldId id="980" r:id="rId30"/>
    <p:sldId id="923" r:id="rId31"/>
    <p:sldId id="919" r:id="rId32"/>
    <p:sldId id="920" r:id="rId33"/>
    <p:sldId id="1359" r:id="rId34"/>
    <p:sldId id="1337" r:id="rId35"/>
    <p:sldId id="1338" r:id="rId36"/>
    <p:sldId id="1339" r:id="rId37"/>
    <p:sldId id="1357" r:id="rId38"/>
    <p:sldId id="1360" r:id="rId39"/>
    <p:sldId id="1587" r:id="rId40"/>
    <p:sldId id="1362" r:id="rId41"/>
    <p:sldId id="1588" r:id="rId42"/>
    <p:sldId id="1363" r:id="rId43"/>
    <p:sldId id="1361" r:id="rId44"/>
    <p:sldId id="1589" r:id="rId45"/>
    <p:sldId id="1590" r:id="rId46"/>
    <p:sldId id="1591" r:id="rId47"/>
    <p:sldId id="1358" r:id="rId48"/>
    <p:sldId id="1592" r:id="rId49"/>
    <p:sldId id="1174" r:id="rId50"/>
    <p:sldId id="1593" r:id="rId51"/>
    <p:sldId id="1594" r:id="rId52"/>
    <p:sldId id="1595" r:id="rId53"/>
    <p:sldId id="1371" r:id="rId54"/>
    <p:sldId id="1211" r:id="rId55"/>
    <p:sldId id="1364" r:id="rId56"/>
    <p:sldId id="1365" r:id="rId57"/>
    <p:sldId id="1367" r:id="rId58"/>
    <p:sldId id="1366" r:id="rId59"/>
    <p:sldId id="1369" r:id="rId60"/>
    <p:sldId id="1368" r:id="rId61"/>
    <p:sldId id="1376" r:id="rId62"/>
    <p:sldId id="1377" r:id="rId63"/>
    <p:sldId id="1370" r:id="rId64"/>
    <p:sldId id="1375" r:id="rId65"/>
    <p:sldId id="1378" r:id="rId66"/>
    <p:sldId id="1373" r:id="rId67"/>
    <p:sldId id="1374" r:id="rId68"/>
    <p:sldId id="1596" r:id="rId69"/>
    <p:sldId id="1407" r:id="rId70"/>
    <p:sldId id="1401" r:id="rId71"/>
    <p:sldId id="1394" r:id="rId72"/>
    <p:sldId id="1402" r:id="rId73"/>
    <p:sldId id="1395" r:id="rId74"/>
    <p:sldId id="1396" r:id="rId75"/>
    <p:sldId id="913" r:id="rId76"/>
    <p:sldId id="914" r:id="rId77"/>
    <p:sldId id="915" r:id="rId78"/>
    <p:sldId id="1388" r:id="rId79"/>
    <p:sldId id="1389" r:id="rId80"/>
    <p:sldId id="1390" r:id="rId81"/>
    <p:sldId id="1391" r:id="rId82"/>
    <p:sldId id="1392" r:id="rId83"/>
    <p:sldId id="1400"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3"/>
    <p:restoredTop sz="82574"/>
  </p:normalViewPr>
  <p:slideViewPr>
    <p:cSldViewPr snapToGrid="0" snapToObjects="1">
      <p:cViewPr varScale="1">
        <p:scale>
          <a:sx n="126" d="100"/>
          <a:sy n="126" d="100"/>
        </p:scale>
        <p:origin x="1712" y="200"/>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11/1/21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12</a:t>
            </a:fld>
            <a:endParaRPr lang="en-US" dirty="0"/>
          </a:p>
        </p:txBody>
      </p:sp>
    </p:spTree>
    <p:extLst>
      <p:ext uri="{BB962C8B-B14F-4D97-AF65-F5344CB8AC3E}">
        <p14:creationId xmlns:p14="http://schemas.microsoft.com/office/powerpoint/2010/main" val="3774276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13</a:t>
            </a:fld>
            <a:endParaRPr lang="en-US" dirty="0"/>
          </a:p>
        </p:txBody>
      </p:sp>
    </p:spTree>
    <p:extLst>
      <p:ext uri="{BB962C8B-B14F-4D97-AF65-F5344CB8AC3E}">
        <p14:creationId xmlns:p14="http://schemas.microsoft.com/office/powerpoint/2010/main" val="65188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17345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1438300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236239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Seating chart and attendance tracker (virtual and in person)</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640438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20</a:t>
            </a:fld>
            <a:endParaRPr lang="en-US"/>
          </a:p>
        </p:txBody>
      </p:sp>
    </p:spTree>
    <p:extLst>
      <p:ext uri="{BB962C8B-B14F-4D97-AF65-F5344CB8AC3E}">
        <p14:creationId xmlns:p14="http://schemas.microsoft.com/office/powerpoint/2010/main" val="2613266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24</a:t>
            </a:fld>
            <a:endParaRPr lang="en-US"/>
          </a:p>
        </p:txBody>
      </p:sp>
    </p:spTree>
    <p:extLst>
      <p:ext uri="{BB962C8B-B14F-4D97-AF65-F5344CB8AC3E}">
        <p14:creationId xmlns:p14="http://schemas.microsoft.com/office/powerpoint/2010/main" val="1236239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25</a:t>
            </a:fld>
            <a:endParaRPr lang="en-US"/>
          </a:p>
        </p:txBody>
      </p:sp>
    </p:spTree>
    <p:extLst>
      <p:ext uri="{BB962C8B-B14F-4D97-AF65-F5344CB8AC3E}">
        <p14:creationId xmlns:p14="http://schemas.microsoft.com/office/powerpoint/2010/main" val="2528564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Seating chart and attendance tracker (virtual and in person)</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64043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0248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Grace period until Monday morning a 6am CT</a:t>
            </a:r>
          </a:p>
        </p:txBody>
      </p:sp>
      <p:sp>
        <p:nvSpPr>
          <p:cNvPr id="4" name="Slide Number Placeholder 3"/>
          <p:cNvSpPr>
            <a:spLocks noGrp="1"/>
          </p:cNvSpPr>
          <p:nvPr>
            <p:ph type="sldNum" sz="quarter" idx="5"/>
          </p:nvPr>
        </p:nvSpPr>
        <p:spPr/>
        <p:txBody>
          <a:bodyPr/>
          <a:lstStyle/>
          <a:p>
            <a:fld id="{35A4D32B-0177-4B34-AE20-6C72705619FE}" type="slidenum">
              <a:rPr lang="en-US" smtClean="0"/>
              <a:t>29</a:t>
            </a:fld>
            <a:endParaRPr lang="en-US"/>
          </a:p>
        </p:txBody>
      </p:sp>
    </p:spTree>
    <p:extLst>
      <p:ext uri="{BB962C8B-B14F-4D97-AF65-F5344CB8AC3E}">
        <p14:creationId xmlns:p14="http://schemas.microsoft.com/office/powerpoint/2010/main" val="1713421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796799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2132971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3022604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33</a:t>
            </a:fld>
            <a:endParaRPr lang="en-US"/>
          </a:p>
        </p:txBody>
      </p:sp>
    </p:spTree>
    <p:extLst>
      <p:ext uri="{BB962C8B-B14F-4D97-AF65-F5344CB8AC3E}">
        <p14:creationId xmlns:p14="http://schemas.microsoft.com/office/powerpoint/2010/main" val="557661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37</a:t>
            </a:fld>
            <a:endParaRPr lang="en-US"/>
          </a:p>
        </p:txBody>
      </p:sp>
    </p:spTree>
    <p:extLst>
      <p:ext uri="{BB962C8B-B14F-4D97-AF65-F5344CB8AC3E}">
        <p14:creationId xmlns:p14="http://schemas.microsoft.com/office/powerpoint/2010/main" val="1378025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40</a:t>
            </a:fld>
            <a:endParaRPr lang="en-US"/>
          </a:p>
        </p:txBody>
      </p:sp>
    </p:spTree>
    <p:extLst>
      <p:ext uri="{BB962C8B-B14F-4D97-AF65-F5344CB8AC3E}">
        <p14:creationId xmlns:p14="http://schemas.microsoft.com/office/powerpoint/2010/main" val="2781393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Grace period until Monday morning a 6am CT</a:t>
            </a:r>
          </a:p>
        </p:txBody>
      </p:sp>
      <p:sp>
        <p:nvSpPr>
          <p:cNvPr id="4" name="Slide Number Placeholder 3"/>
          <p:cNvSpPr>
            <a:spLocks noGrp="1"/>
          </p:cNvSpPr>
          <p:nvPr>
            <p:ph type="sldNum" sz="quarter" idx="5"/>
          </p:nvPr>
        </p:nvSpPr>
        <p:spPr/>
        <p:txBody>
          <a:bodyPr/>
          <a:lstStyle/>
          <a:p>
            <a:fld id="{35A4D32B-0177-4B34-AE20-6C72705619FE}" type="slidenum">
              <a:rPr lang="en-US" smtClean="0"/>
              <a:t>41</a:t>
            </a:fld>
            <a:endParaRPr lang="en-US"/>
          </a:p>
        </p:txBody>
      </p:sp>
    </p:spTree>
    <p:extLst>
      <p:ext uri="{BB962C8B-B14F-4D97-AF65-F5344CB8AC3E}">
        <p14:creationId xmlns:p14="http://schemas.microsoft.com/office/powerpoint/2010/main" val="1713421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42</a:t>
            </a:fld>
            <a:endParaRPr lang="en-US"/>
          </a:p>
        </p:txBody>
      </p:sp>
    </p:spTree>
    <p:extLst>
      <p:ext uri="{BB962C8B-B14F-4D97-AF65-F5344CB8AC3E}">
        <p14:creationId xmlns:p14="http://schemas.microsoft.com/office/powerpoint/2010/main" val="1671448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dirty="0"/>
          </a:p>
        </p:txBody>
      </p:sp>
    </p:spTree>
    <p:extLst>
      <p:ext uri="{BB962C8B-B14F-4D97-AF65-F5344CB8AC3E}">
        <p14:creationId xmlns:p14="http://schemas.microsoft.com/office/powerpoint/2010/main" val="79679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45</a:t>
            </a:fld>
            <a:endParaRPr lang="en-US" dirty="0"/>
          </a:p>
        </p:txBody>
      </p:sp>
    </p:spTree>
    <p:extLst>
      <p:ext uri="{BB962C8B-B14F-4D97-AF65-F5344CB8AC3E}">
        <p14:creationId xmlns:p14="http://schemas.microsoft.com/office/powerpoint/2010/main" val="2132971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46</a:t>
            </a:fld>
            <a:endParaRPr lang="en-US" dirty="0"/>
          </a:p>
        </p:txBody>
      </p:sp>
    </p:spTree>
    <p:extLst>
      <p:ext uri="{BB962C8B-B14F-4D97-AF65-F5344CB8AC3E}">
        <p14:creationId xmlns:p14="http://schemas.microsoft.com/office/powerpoint/2010/main" val="3022604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48</a:t>
            </a:fld>
            <a:endParaRPr lang="en-US"/>
          </a:p>
        </p:txBody>
      </p:sp>
    </p:spTree>
    <p:extLst>
      <p:ext uri="{BB962C8B-B14F-4D97-AF65-F5344CB8AC3E}">
        <p14:creationId xmlns:p14="http://schemas.microsoft.com/office/powerpoint/2010/main" val="557661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49</a:t>
            </a:fld>
            <a:endParaRPr lang="en-US" dirty="0"/>
          </a:p>
        </p:txBody>
      </p:sp>
    </p:spTree>
    <p:extLst>
      <p:ext uri="{BB962C8B-B14F-4D97-AF65-F5344CB8AC3E}">
        <p14:creationId xmlns:p14="http://schemas.microsoft.com/office/powerpoint/2010/main" val="42183495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53</a:t>
            </a:fld>
            <a:endParaRPr lang="en-US" dirty="0"/>
          </a:p>
        </p:txBody>
      </p:sp>
    </p:spTree>
    <p:extLst>
      <p:ext uri="{BB962C8B-B14F-4D97-AF65-F5344CB8AC3E}">
        <p14:creationId xmlns:p14="http://schemas.microsoft.com/office/powerpoint/2010/main" val="2283393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54</a:t>
            </a:fld>
            <a:endParaRPr lang="en-US" dirty="0"/>
          </a:p>
        </p:txBody>
      </p:sp>
    </p:spTree>
    <p:extLst>
      <p:ext uri="{BB962C8B-B14F-4D97-AF65-F5344CB8AC3E}">
        <p14:creationId xmlns:p14="http://schemas.microsoft.com/office/powerpoint/2010/main" val="1427972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before what.</a:t>
            </a:r>
          </a:p>
        </p:txBody>
      </p:sp>
      <p:sp>
        <p:nvSpPr>
          <p:cNvPr id="4" name="Slide Number Placeholder 3"/>
          <p:cNvSpPr>
            <a:spLocks noGrp="1"/>
          </p:cNvSpPr>
          <p:nvPr>
            <p:ph type="sldNum" sz="quarter" idx="5"/>
          </p:nvPr>
        </p:nvSpPr>
        <p:spPr/>
        <p:txBody>
          <a:bodyPr/>
          <a:lstStyle/>
          <a:p>
            <a:fld id="{0503429B-3171-A94A-A6C2-AB80847CDA47}" type="slidenum">
              <a:rPr lang="en-US" smtClean="0"/>
              <a:t>56</a:t>
            </a:fld>
            <a:endParaRPr lang="en-US" dirty="0"/>
          </a:p>
        </p:txBody>
      </p:sp>
    </p:spTree>
    <p:extLst>
      <p:ext uri="{BB962C8B-B14F-4D97-AF65-F5344CB8AC3E}">
        <p14:creationId xmlns:p14="http://schemas.microsoft.com/office/powerpoint/2010/main" val="2016743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60</a:t>
            </a:fld>
            <a:endParaRPr lang="en-US" dirty="0"/>
          </a:p>
        </p:txBody>
      </p:sp>
    </p:spTree>
    <p:extLst>
      <p:ext uri="{BB962C8B-B14F-4D97-AF65-F5344CB8AC3E}">
        <p14:creationId xmlns:p14="http://schemas.microsoft.com/office/powerpoint/2010/main" val="38831619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61</a:t>
            </a:fld>
            <a:endParaRPr lang="en-US" dirty="0"/>
          </a:p>
        </p:txBody>
      </p:sp>
    </p:spTree>
    <p:extLst>
      <p:ext uri="{BB962C8B-B14F-4D97-AF65-F5344CB8AC3E}">
        <p14:creationId xmlns:p14="http://schemas.microsoft.com/office/powerpoint/2010/main" val="2746912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68</a:t>
            </a:fld>
            <a:endParaRPr lang="en-US" dirty="0"/>
          </a:p>
        </p:txBody>
      </p:sp>
    </p:spTree>
    <p:extLst>
      <p:ext uri="{BB962C8B-B14F-4D97-AF65-F5344CB8AC3E}">
        <p14:creationId xmlns:p14="http://schemas.microsoft.com/office/powerpoint/2010/main" val="3196853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4</a:t>
            </a:fld>
            <a:endParaRPr lang="en-US"/>
          </a:p>
        </p:txBody>
      </p:sp>
    </p:spTree>
    <p:extLst>
      <p:ext uri="{BB962C8B-B14F-4D97-AF65-F5344CB8AC3E}">
        <p14:creationId xmlns:p14="http://schemas.microsoft.com/office/powerpoint/2010/main" val="2950907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69</a:t>
            </a:fld>
            <a:endParaRPr lang="en-US" dirty="0"/>
          </a:p>
        </p:txBody>
      </p:sp>
    </p:spTree>
    <p:extLst>
      <p:ext uri="{BB962C8B-B14F-4D97-AF65-F5344CB8AC3E}">
        <p14:creationId xmlns:p14="http://schemas.microsoft.com/office/powerpoint/2010/main" val="22779209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activity list item. </a:t>
            </a:r>
          </a:p>
        </p:txBody>
      </p:sp>
      <p:sp>
        <p:nvSpPr>
          <p:cNvPr id="4" name="Slide Number Placeholder 3"/>
          <p:cNvSpPr>
            <a:spLocks noGrp="1"/>
          </p:cNvSpPr>
          <p:nvPr>
            <p:ph type="sldNum" sz="quarter" idx="5"/>
          </p:nvPr>
        </p:nvSpPr>
        <p:spPr/>
        <p:txBody>
          <a:bodyPr/>
          <a:lstStyle/>
          <a:p>
            <a:fld id="{0503429B-3171-A94A-A6C2-AB80847CDA47}" type="slidenum">
              <a:rPr lang="en-US" smtClean="0"/>
              <a:t>70</a:t>
            </a:fld>
            <a:endParaRPr lang="en-US" dirty="0"/>
          </a:p>
        </p:txBody>
      </p:sp>
    </p:spTree>
    <p:extLst>
      <p:ext uri="{BB962C8B-B14F-4D97-AF65-F5344CB8AC3E}">
        <p14:creationId xmlns:p14="http://schemas.microsoft.com/office/powerpoint/2010/main" val="36781704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71</a:t>
            </a:fld>
            <a:endParaRPr lang="en-US" dirty="0"/>
          </a:p>
        </p:txBody>
      </p:sp>
    </p:spTree>
    <p:extLst>
      <p:ext uri="{BB962C8B-B14F-4D97-AF65-F5344CB8AC3E}">
        <p14:creationId xmlns:p14="http://schemas.microsoft.com/office/powerpoint/2010/main" val="14660781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72</a:t>
            </a:fld>
            <a:endParaRPr lang="en-US"/>
          </a:p>
        </p:txBody>
      </p:sp>
    </p:spTree>
    <p:extLst>
      <p:ext uri="{BB962C8B-B14F-4D97-AF65-F5344CB8AC3E}">
        <p14:creationId xmlns:p14="http://schemas.microsoft.com/office/powerpoint/2010/main" val="39747782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73</a:t>
            </a:fld>
            <a:endParaRPr lang="en-US" dirty="0"/>
          </a:p>
        </p:txBody>
      </p:sp>
    </p:spTree>
    <p:extLst>
      <p:ext uri="{BB962C8B-B14F-4D97-AF65-F5344CB8AC3E}">
        <p14:creationId xmlns:p14="http://schemas.microsoft.com/office/powerpoint/2010/main" val="1981993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74</a:t>
            </a:fld>
            <a:endParaRPr lang="en-US" dirty="0"/>
          </a:p>
        </p:txBody>
      </p:sp>
    </p:spTree>
    <p:extLst>
      <p:ext uri="{BB962C8B-B14F-4D97-AF65-F5344CB8AC3E}">
        <p14:creationId xmlns:p14="http://schemas.microsoft.com/office/powerpoint/2010/main" val="1552048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75</a:t>
            </a:fld>
            <a:endParaRPr lang="en-US" dirty="0"/>
          </a:p>
        </p:txBody>
      </p:sp>
    </p:spTree>
    <p:extLst>
      <p:ext uri="{BB962C8B-B14F-4D97-AF65-F5344CB8AC3E}">
        <p14:creationId xmlns:p14="http://schemas.microsoft.com/office/powerpoint/2010/main" val="10032178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76</a:t>
            </a:fld>
            <a:endParaRPr lang="en-US" dirty="0"/>
          </a:p>
        </p:txBody>
      </p:sp>
    </p:spTree>
    <p:extLst>
      <p:ext uri="{BB962C8B-B14F-4D97-AF65-F5344CB8AC3E}">
        <p14:creationId xmlns:p14="http://schemas.microsoft.com/office/powerpoint/2010/main" val="29210137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77</a:t>
            </a:fld>
            <a:endParaRPr lang="en-US" dirty="0"/>
          </a:p>
        </p:txBody>
      </p:sp>
    </p:spTree>
    <p:extLst>
      <p:ext uri="{BB962C8B-B14F-4D97-AF65-F5344CB8AC3E}">
        <p14:creationId xmlns:p14="http://schemas.microsoft.com/office/powerpoint/2010/main" val="1840188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78</a:t>
            </a:fld>
            <a:endParaRPr lang="en-US" dirty="0"/>
          </a:p>
        </p:txBody>
      </p:sp>
    </p:spTree>
    <p:extLst>
      <p:ext uri="{BB962C8B-B14F-4D97-AF65-F5344CB8AC3E}">
        <p14:creationId xmlns:p14="http://schemas.microsoft.com/office/powerpoint/2010/main" val="75883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5973666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79</a:t>
            </a:fld>
            <a:endParaRPr lang="en-US"/>
          </a:p>
        </p:txBody>
      </p:sp>
    </p:spTree>
    <p:extLst>
      <p:ext uri="{BB962C8B-B14F-4D97-AF65-F5344CB8AC3E}">
        <p14:creationId xmlns:p14="http://schemas.microsoft.com/office/powerpoint/2010/main" val="36507443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80</a:t>
            </a:fld>
            <a:endParaRPr lang="en-US" dirty="0"/>
          </a:p>
        </p:txBody>
      </p:sp>
    </p:spTree>
    <p:extLst>
      <p:ext uri="{BB962C8B-B14F-4D97-AF65-F5344CB8AC3E}">
        <p14:creationId xmlns:p14="http://schemas.microsoft.com/office/powerpoint/2010/main" val="18946700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81</a:t>
            </a:fld>
            <a:endParaRPr lang="en-US"/>
          </a:p>
        </p:txBody>
      </p:sp>
    </p:spTree>
    <p:extLst>
      <p:ext uri="{BB962C8B-B14F-4D97-AF65-F5344CB8AC3E}">
        <p14:creationId xmlns:p14="http://schemas.microsoft.com/office/powerpoint/2010/main" val="1084419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82</a:t>
            </a:fld>
            <a:endParaRPr lang="en-US"/>
          </a:p>
        </p:txBody>
      </p:sp>
    </p:spTree>
    <p:extLst>
      <p:ext uri="{BB962C8B-B14F-4D97-AF65-F5344CB8AC3E}">
        <p14:creationId xmlns:p14="http://schemas.microsoft.com/office/powerpoint/2010/main" val="1264258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556105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657069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9</a:t>
            </a:fld>
            <a:endParaRPr lang="en-US"/>
          </a:p>
        </p:txBody>
      </p:sp>
    </p:spTree>
    <p:extLst>
      <p:ext uri="{BB962C8B-B14F-4D97-AF65-F5344CB8AC3E}">
        <p14:creationId xmlns:p14="http://schemas.microsoft.com/office/powerpoint/2010/main" val="191676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64278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11/1/21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11/1/21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11/1/21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11/1/21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11/1/21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11/1/21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11/1/21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11/1/21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11/1/21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11/1/21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11/1/21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11/1/21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2.png"/><Relationship Id="rId4"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List_of_TCP_and_UDP_port_numbers" TargetMode="External"/><Relationship Id="rId3" Type="http://schemas.openxmlformats.org/officeDocument/2006/relationships/hyperlink" Target="https://en.wikipedia.org/wiki/Internet" TargetMode="External"/><Relationship Id="rId7" Type="http://schemas.openxmlformats.org/officeDocument/2006/relationships/hyperlink" Target="https://en.wikipedia.org/wiki/Network_sock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n.wikipedia.org/wiki/User_Datagram_Protocol" TargetMode="External"/><Relationship Id="rId5" Type="http://schemas.openxmlformats.org/officeDocument/2006/relationships/hyperlink" Target="https://en.wikipedia.org/wiki/Transmission_Control_Protocol" TargetMode="External"/><Relationship Id="rId4" Type="http://schemas.openxmlformats.org/officeDocument/2006/relationships/hyperlink" Target="https://en.wikipedia.org/wiki/Internet_Protocol" TargetMode="External"/><Relationship Id="rId9"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JavaScript" TargetMode="External"/><Relationship Id="rId3" Type="http://schemas.openxmlformats.org/officeDocument/2006/relationships/hyperlink" Target="https://en.wikipedia.org/wiki/World_Wide_Web" TargetMode="External"/><Relationship Id="rId7" Type="http://schemas.openxmlformats.org/officeDocument/2006/relationships/hyperlink" Target="https://en.wikipedia.org/wiki/Cascading_Style_Sheet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5" Type="http://schemas.openxmlformats.org/officeDocument/2006/relationships/hyperlink" Target="https://en.wikipedia.org/wiki/Domain_Name_System"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Hypertext_Transfer_Protocol" TargetMode="External"/><Relationship Id="rId9"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HTTP"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en.wikipedia.org/wiki/JSON" TargetMode="External"/></Relationships>
</file>

<file path=ppt/slides/_rels/slide73.xml.rels><?xml version="1.0" encoding="UTF-8" standalone="yes"?>
<Relationships xmlns="http://schemas.openxmlformats.org/package/2006/relationships"><Relationship Id="rId8" Type="http://schemas.openxmlformats.org/officeDocument/2006/relationships/hyperlink" Target="https://en.wikipedia.org/wiki/List_of_TCP_and_UDP_port_numbers" TargetMode="External"/><Relationship Id="rId3" Type="http://schemas.openxmlformats.org/officeDocument/2006/relationships/hyperlink" Target="https://en.wikipedia.org/wiki/Internet" TargetMode="External"/><Relationship Id="rId7" Type="http://schemas.openxmlformats.org/officeDocument/2006/relationships/hyperlink" Target="https://en.wikipedia.org/wiki/Network_socket"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s://en.wikipedia.org/wiki/User_Datagram_Protocol" TargetMode="External"/><Relationship Id="rId5" Type="http://schemas.openxmlformats.org/officeDocument/2006/relationships/hyperlink" Target="https://en.wikipedia.org/wiki/Transmission_Control_Protocol" TargetMode="External"/><Relationship Id="rId4" Type="http://schemas.openxmlformats.org/officeDocument/2006/relationships/hyperlink" Target="https://en.wikipedia.org/wiki/Internet_Protocol" TargetMode="External"/><Relationship Id="rId9" Type="http://schemas.openxmlformats.org/officeDocument/2006/relationships/image" Target="../media/image3.png"/></Relationships>
</file>

<file path=ppt/slides/_rels/slide74.xml.rels><?xml version="1.0" encoding="UTF-8" standalone="yes"?>
<Relationships xmlns="http://schemas.openxmlformats.org/package/2006/relationships"><Relationship Id="rId8" Type="http://schemas.openxmlformats.org/officeDocument/2006/relationships/hyperlink" Target="https://en.wikipedia.org/wiki/JavaScript" TargetMode="External"/><Relationship Id="rId3" Type="http://schemas.openxmlformats.org/officeDocument/2006/relationships/hyperlink" Target="https://en.wikipedia.org/wiki/World_Wide_Web" TargetMode="External"/><Relationship Id="rId7" Type="http://schemas.openxmlformats.org/officeDocument/2006/relationships/hyperlink" Target="https://en.wikipedia.org/wiki/Cascading_Style_Sheet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5" Type="http://schemas.openxmlformats.org/officeDocument/2006/relationships/hyperlink" Target="https://en.wikipedia.org/wiki/Domain_Name_System"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Hypertext_Transfer_Protocol" TargetMode="External"/><Relationship Id="rId9" Type="http://schemas.openxmlformats.org/officeDocument/2006/relationships/image" Target="../media/image4.png"/></Relationships>
</file>

<file path=ppt/slides/_rels/slide75.xml.rels><?xml version="1.0" encoding="UTF-8" standalone="yes"?>
<Relationships xmlns="http://schemas.openxmlformats.org/package/2006/relationships"><Relationship Id="rId8" Type="http://schemas.openxmlformats.org/officeDocument/2006/relationships/hyperlink" Target="https://en.wikipedia.org/wiki/XML-RPC" TargetMode="External"/><Relationship Id="rId3" Type="http://schemas.openxmlformats.org/officeDocument/2006/relationships/hyperlink" Target="https://en.wikipedia.org/wiki/Remote_procedure_call" TargetMode="External"/><Relationship Id="rId7" Type="http://schemas.openxmlformats.org/officeDocument/2006/relationships/hyperlink" Target="https://en.wikipedia.org/wiki/XM"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en.wikipedia.org/wiki/Common_Object_Request_Broker_Architecture" TargetMode="External"/><Relationship Id="rId5" Type="http://schemas.openxmlformats.org/officeDocument/2006/relationships/hyperlink" Target="https://en.wikipedia.org/wiki/Distributed_Component_Object_Model"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Java_remote_method_invocation" TargetMode="External"/><Relationship Id="rId9" Type="http://schemas.openxmlformats.org/officeDocument/2006/relationships/image" Target="../media/image4.png"/></Relationships>
</file>

<file path=ppt/slides/_rels/slide76.xml.rels><?xml version="1.0" encoding="UTF-8" standalone="yes"?>
<Relationships xmlns="http://schemas.openxmlformats.org/package/2006/relationships"><Relationship Id="rId8" Type="http://schemas.openxmlformats.org/officeDocument/2006/relationships/hyperlink" Target="https://en.wikipedia.org/wiki/Representational_state_transfer" TargetMode="External"/><Relationship Id="rId3" Type="http://schemas.openxmlformats.org/officeDocument/2006/relationships/hyperlink" Target="https://en.wikipedia.org/wiki/Web_service" TargetMode="External"/><Relationship Id="rId7" Type="http://schemas.openxmlformats.org/officeDocument/2006/relationships/hyperlink" Target="https://en.wikipedia.org/wiki/JSON"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s://en.wikipedia.org/wiki/SOAP" TargetMode="External"/><Relationship Id="rId5" Type="http://schemas.openxmlformats.org/officeDocument/2006/relationships/hyperlink" Target="https://en.wikipedia.org/wiki/XML-RPC"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XM" TargetMode="External"/><Relationship Id="rId9" Type="http://schemas.openxmlformats.org/officeDocument/2006/relationships/image" Target="../media/image4.png"/></Relationships>
</file>

<file path=ppt/slides/_rels/slide77.xml.rels><?xml version="1.0" encoding="UTF-8" standalone="yes"?>
<Relationships xmlns="http://schemas.openxmlformats.org/package/2006/relationships"><Relationship Id="rId8" Type="http://schemas.openxmlformats.org/officeDocument/2006/relationships/hyperlink" Target="https://code.tutsplus.com/tutorials/rest-vs-grpc-battle-of-the-apis--cms-30711" TargetMode="External"/><Relationship Id="rId3" Type="http://schemas.openxmlformats.org/officeDocument/2006/relationships/hyperlink" Target="https://en.wikipedia.org/wiki/Web_service" TargetMode="External"/><Relationship Id="rId7" Type="http://schemas.openxmlformats.org/officeDocument/2006/relationships/hyperlink" Target="https://grpc.io/faq/"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s://en.wikipedia.org/wiki/GRPC" TargetMode="External"/><Relationship Id="rId11" Type="http://schemas.openxmlformats.org/officeDocument/2006/relationships/hyperlink" Target="https://en.wikipedia.org/wiki/Internet_protocol_suite" TargetMode="External"/><Relationship Id="rId5" Type="http://schemas.openxmlformats.org/officeDocument/2006/relationships/hyperlink" Target="https://en.wikipedia.org/wiki/Representational_state_transfer" TargetMode="External"/><Relationship Id="rId10" Type="http://schemas.openxmlformats.org/officeDocument/2006/relationships/image" Target="../media/image4.png"/><Relationship Id="rId4" Type="http://schemas.openxmlformats.org/officeDocument/2006/relationships/hyperlink" Target="https://en.wikipedia.org/wiki/JSON" TargetMode="External"/><Relationship Id="rId9" Type="http://schemas.openxmlformats.org/officeDocument/2006/relationships/hyperlink" Target="https://medium.com/@EmperorRXF/evaluating-performance-of-rest-vs-grpc-1b8bdf0b22da"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681523" y="460413"/>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681523" y="1431533"/>
            <a:ext cx="10718950" cy="3403404"/>
          </a:xfrm>
        </p:spPr>
        <p:txBody>
          <a:bodyPr vert="horz" lIns="91440" tIns="45720" rIns="91440" bIns="45720" rtlCol="0" anchor="t">
            <a:noAutofit/>
          </a:bodyPr>
          <a:lstStyle/>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chat topics</a:t>
            </a:r>
          </a:p>
          <a:p>
            <a:pPr>
              <a:spcBef>
                <a:spcPts val="600"/>
              </a:spcBef>
              <a:buFont typeface="Wingdings" pitchFamily="2" charset="2"/>
              <a:buChar char="§"/>
            </a:pPr>
            <a:r>
              <a:rPr lang="en-US" sz="2000" dirty="0"/>
              <a:t>Thank you if you choose to leave your camera on to help make our class more interactive</a:t>
            </a:r>
          </a:p>
          <a:p>
            <a:pPr>
              <a:spcBef>
                <a:spcPts val="600"/>
              </a:spcBef>
              <a:buFont typeface="Wingdings" pitchFamily="2" charset="2"/>
              <a:buChar char="§"/>
            </a:pPr>
            <a:r>
              <a:rPr lang="en-US" sz="2000" dirty="0"/>
              <a:t>Be prepared to share your computer screen</a:t>
            </a:r>
          </a:p>
          <a:p>
            <a:pPr>
              <a:spcBef>
                <a:spcPts val="600"/>
              </a:spcBef>
              <a:buFont typeface="Wingdings" pitchFamily="2" charset="2"/>
              <a:buChar char="§"/>
            </a:pPr>
            <a:r>
              <a:rPr lang="en-US" sz="2000" dirty="0"/>
              <a:t>Be prepared to utilize a headset with a microphone</a:t>
            </a:r>
          </a:p>
          <a:p>
            <a:pPr marL="0" indent="0">
              <a:spcBef>
                <a:spcPts val="0"/>
              </a:spcBef>
              <a:buNone/>
            </a:pPr>
            <a:endParaRPr lang="en-US" sz="2000" dirty="0"/>
          </a:p>
          <a:p>
            <a:pPr marL="0" indent="0">
              <a:spcBef>
                <a:spcPts val="0"/>
              </a:spcBef>
              <a:buNone/>
            </a:pPr>
            <a:endParaRPr lang="en-US" sz="2000" u="sng"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63531" y="65212"/>
            <a:ext cx="2656367" cy="1366321"/>
          </a:xfrm>
          <a:prstGeom prst="rect">
            <a:avLst/>
          </a:prstGeom>
        </p:spPr>
      </p:pic>
      <p:pic>
        <p:nvPicPr>
          <p:cNvPr id="2" name="Picture 1">
            <a:extLst>
              <a:ext uri="{FF2B5EF4-FFF2-40B4-BE49-F238E27FC236}">
                <a16:creationId xmlns:a16="http://schemas.microsoft.com/office/drawing/2014/main" id="{C372B1DA-ABF2-D743-A631-90728AA300BA}"/>
              </a:ext>
            </a:extLst>
          </p:cNvPr>
          <p:cNvPicPr>
            <a:picLocks noChangeAspect="1"/>
          </p:cNvPicPr>
          <p:nvPr/>
        </p:nvPicPr>
        <p:blipFill>
          <a:blip r:embed="rId4"/>
          <a:stretch>
            <a:fillRect/>
          </a:stretch>
        </p:blipFill>
        <p:spPr>
          <a:xfrm>
            <a:off x="8782826" y="5427421"/>
            <a:ext cx="3169032" cy="1213486"/>
          </a:xfrm>
          <a:prstGeom prst="rect">
            <a:avLst/>
          </a:prstGeom>
          <a:ln w="12700">
            <a:solidFill>
              <a:schemeClr val="tx1"/>
            </a:solidFill>
          </a:ln>
        </p:spPr>
      </p:pic>
    </p:spTree>
    <p:extLst>
      <p:ext uri="{BB962C8B-B14F-4D97-AF65-F5344CB8AC3E}">
        <p14:creationId xmlns:p14="http://schemas.microsoft.com/office/powerpoint/2010/main" val="28155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Lab</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Programming together with Python Strings</a:t>
            </a:r>
          </a:p>
        </p:txBody>
      </p:sp>
    </p:spTree>
    <p:extLst>
      <p:ext uri="{BB962C8B-B14F-4D97-AF65-F5344CB8AC3E}">
        <p14:creationId xmlns:p14="http://schemas.microsoft.com/office/powerpoint/2010/main" val="1236910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Friendly Conversation Topic</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286428"/>
            <a:ext cx="10515600" cy="458918"/>
          </a:xfrm>
        </p:spPr>
        <p:txBody>
          <a:bodyPr>
            <a:normAutofit/>
          </a:bodyPr>
          <a:lstStyle/>
          <a:p>
            <a:pPr marL="0" indent="0">
              <a:buNone/>
            </a:pPr>
            <a:r>
              <a:rPr lang="en-US" sz="2000" dirty="0"/>
              <a:t>Who made the following statement?</a:t>
            </a:r>
          </a:p>
          <a:p>
            <a:pPr marL="0" indent="0">
              <a:buNone/>
            </a:pPr>
            <a:endParaRPr lang="en-US" sz="2000" dirty="0"/>
          </a:p>
        </p:txBody>
      </p:sp>
      <p:sp>
        <p:nvSpPr>
          <p:cNvPr id="9" name="Rectangle 8">
            <a:extLst>
              <a:ext uri="{FF2B5EF4-FFF2-40B4-BE49-F238E27FC236}">
                <a16:creationId xmlns:a16="http://schemas.microsoft.com/office/drawing/2014/main" id="{F1CD6DF4-1BB0-9F49-8DB2-DB8B210ED44D}"/>
              </a:ext>
            </a:extLst>
          </p:cNvPr>
          <p:cNvSpPr/>
          <p:nvPr/>
        </p:nvSpPr>
        <p:spPr>
          <a:xfrm>
            <a:off x="2996435" y="1745346"/>
            <a:ext cx="6199129" cy="4708981"/>
          </a:xfrm>
          <a:prstGeom prst="rect">
            <a:avLst/>
          </a:prstGeom>
        </p:spPr>
        <p:txBody>
          <a:bodyPr wrap="square">
            <a:spAutoFit/>
          </a:bodyPr>
          <a:lstStyle/>
          <a:p>
            <a:r>
              <a:rPr lang="en-US" sz="1500" dirty="0"/>
              <a:t>This is my reality. I am not an emotionally empathetic kind of person</a:t>
            </a:r>
            <a:br>
              <a:rPr lang="en-US" sz="1500" dirty="0"/>
            </a:br>
            <a:r>
              <a:rPr lang="en-US" sz="1500" dirty="0"/>
              <a:t>and that probably doesn't come as a big surprise to anybody. Least of</a:t>
            </a:r>
            <a:br>
              <a:rPr lang="en-US" sz="1500" dirty="0"/>
            </a:br>
            <a:r>
              <a:rPr lang="en-US" sz="1500" dirty="0"/>
              <a:t>all me. The fact that I then misread people and don't realize (for</a:t>
            </a:r>
            <a:br>
              <a:rPr lang="en-US" sz="1500" dirty="0"/>
            </a:br>
            <a:r>
              <a:rPr lang="en-US" sz="1500" dirty="0"/>
              <a:t>years) how badly I've judged a situation and contributed to an</a:t>
            </a:r>
            <a:br>
              <a:rPr lang="en-US" sz="1500" dirty="0"/>
            </a:br>
            <a:r>
              <a:rPr lang="en-US" sz="1500" dirty="0"/>
              <a:t>unprofessional environment is not good.</a:t>
            </a:r>
            <a:br>
              <a:rPr lang="en-US" sz="1500" dirty="0"/>
            </a:br>
            <a:br>
              <a:rPr lang="en-US" sz="1500" dirty="0"/>
            </a:br>
            <a:r>
              <a:rPr lang="en-US" sz="1500" dirty="0"/>
              <a:t>This week people in our community confronted me about my lifetime of</a:t>
            </a:r>
            <a:br>
              <a:rPr lang="en-US" sz="1500" dirty="0"/>
            </a:br>
            <a:r>
              <a:rPr lang="en-US" sz="1500" dirty="0"/>
              <a:t>not understanding emotions. My flippant attacks in emails have been</a:t>
            </a:r>
            <a:br>
              <a:rPr lang="en-US" sz="1500" dirty="0"/>
            </a:br>
            <a:r>
              <a:rPr lang="en-US" sz="1500" dirty="0"/>
              <a:t>both unprofessional and uncalled for. Especially at times when I made</a:t>
            </a:r>
            <a:br>
              <a:rPr lang="en-US" sz="1500" dirty="0"/>
            </a:br>
            <a:r>
              <a:rPr lang="en-US" sz="1500" dirty="0"/>
              <a:t>it personal. In my quest for a better patch, this made sense to me.</a:t>
            </a:r>
            <a:br>
              <a:rPr lang="en-US" sz="1500" dirty="0"/>
            </a:br>
            <a:r>
              <a:rPr lang="en-US" sz="1500" dirty="0"/>
              <a:t>I know now this was not OK and I am truly sorry.</a:t>
            </a:r>
            <a:br>
              <a:rPr lang="en-US" sz="1500" dirty="0"/>
            </a:br>
            <a:br>
              <a:rPr lang="en-US" sz="1500" dirty="0"/>
            </a:br>
            <a:r>
              <a:rPr lang="en-US" sz="1500" dirty="0"/>
              <a:t>The above is basically a long-winded way to get to the somewhat</a:t>
            </a:r>
            <a:br>
              <a:rPr lang="en-US" sz="1500" dirty="0"/>
            </a:br>
            <a:r>
              <a:rPr lang="en-US" sz="1500" dirty="0"/>
              <a:t>painful personal admission that hey, I need to change some of my</a:t>
            </a:r>
            <a:br>
              <a:rPr lang="en-US" sz="1500" dirty="0"/>
            </a:br>
            <a:r>
              <a:rPr lang="en-US" sz="1500" dirty="0"/>
              <a:t>behavior, and I want to apologize to the people that my personal</a:t>
            </a:r>
            <a:br>
              <a:rPr lang="en-US" sz="1500" dirty="0"/>
            </a:br>
            <a:r>
              <a:rPr lang="en-US" sz="1500" dirty="0"/>
              <a:t>behavior hurt and possibly drove away from kernel development</a:t>
            </a:r>
            <a:br>
              <a:rPr lang="en-US" sz="1500" dirty="0"/>
            </a:br>
            <a:r>
              <a:rPr lang="en-US" sz="1500" dirty="0"/>
              <a:t>entirely.</a:t>
            </a:r>
            <a:br>
              <a:rPr lang="en-US" sz="1500" dirty="0"/>
            </a:br>
            <a:br>
              <a:rPr lang="en-US" sz="1500" dirty="0"/>
            </a:br>
            <a:r>
              <a:rPr lang="en-US" sz="1500" dirty="0"/>
              <a:t>I am going to take time off and get some assistance on how to</a:t>
            </a:r>
            <a:br>
              <a:rPr lang="en-US" sz="1500" dirty="0"/>
            </a:br>
            <a:r>
              <a:rPr lang="en-US" sz="1500" dirty="0"/>
              <a:t>understand people’s emotions and respond appropriately.</a:t>
            </a:r>
          </a:p>
        </p:txBody>
      </p:sp>
    </p:spTree>
    <p:extLst>
      <p:ext uri="{BB962C8B-B14F-4D97-AF65-F5344CB8AC3E}">
        <p14:creationId xmlns:p14="http://schemas.microsoft.com/office/powerpoint/2010/main" val="2473591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Friendly Conversation Topic</a:t>
            </a:r>
          </a:p>
        </p:txBody>
      </p:sp>
      <p:pic>
        <p:nvPicPr>
          <p:cNvPr id="7" name="Picture 6">
            <a:extLst>
              <a:ext uri="{FF2B5EF4-FFF2-40B4-BE49-F238E27FC236}">
                <a16:creationId xmlns:a16="http://schemas.microsoft.com/office/drawing/2014/main" id="{BBBD6DB0-9753-834C-88C5-680F2BF66322}"/>
              </a:ext>
            </a:extLst>
          </p:cNvPr>
          <p:cNvPicPr>
            <a:picLocks noChangeAspect="1"/>
          </p:cNvPicPr>
          <p:nvPr/>
        </p:nvPicPr>
        <p:blipFill>
          <a:blip r:embed="rId3"/>
          <a:stretch>
            <a:fillRect/>
          </a:stretch>
        </p:blipFill>
        <p:spPr>
          <a:xfrm>
            <a:off x="1915957" y="2701997"/>
            <a:ext cx="8360085" cy="1818345"/>
          </a:xfrm>
          <a:prstGeom prst="rect">
            <a:avLst/>
          </a:prstGeom>
        </p:spPr>
      </p:pic>
      <p:pic>
        <p:nvPicPr>
          <p:cNvPr id="8" name="Picture 7">
            <a:extLst>
              <a:ext uri="{FF2B5EF4-FFF2-40B4-BE49-F238E27FC236}">
                <a16:creationId xmlns:a16="http://schemas.microsoft.com/office/drawing/2014/main" id="{1DA9B792-1336-E341-840F-C4573E87AB23}"/>
              </a:ext>
            </a:extLst>
          </p:cNvPr>
          <p:cNvPicPr>
            <a:picLocks noChangeAspect="1"/>
          </p:cNvPicPr>
          <p:nvPr/>
        </p:nvPicPr>
        <p:blipFill>
          <a:blip r:embed="rId4"/>
          <a:stretch>
            <a:fillRect/>
          </a:stretch>
        </p:blipFill>
        <p:spPr>
          <a:xfrm>
            <a:off x="8869566" y="1487271"/>
            <a:ext cx="2160384" cy="687763"/>
          </a:xfrm>
          <a:prstGeom prst="rect">
            <a:avLst/>
          </a:prstGeom>
        </p:spPr>
      </p:pic>
    </p:spTree>
    <p:extLst>
      <p:ext uri="{BB962C8B-B14F-4D97-AF65-F5344CB8AC3E}">
        <p14:creationId xmlns:p14="http://schemas.microsoft.com/office/powerpoint/2010/main" val="29264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win friends and influence people - Appeul">
            <a:extLst>
              <a:ext uri="{FF2B5EF4-FFF2-40B4-BE49-F238E27FC236}">
                <a16:creationId xmlns:a16="http://schemas.microsoft.com/office/drawing/2014/main" id="{DC73965F-89E0-C540-9440-1513BC1D3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55" y="1175419"/>
            <a:ext cx="5220033" cy="48128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8A24CFE-B0E5-9248-986D-D15DE084C465}"/>
              </a:ext>
            </a:extLst>
          </p:cNvPr>
          <p:cNvPicPr>
            <a:picLocks noChangeAspect="1"/>
          </p:cNvPicPr>
          <p:nvPr/>
        </p:nvPicPr>
        <p:blipFill>
          <a:blip r:embed="rId4"/>
          <a:stretch>
            <a:fillRect/>
          </a:stretch>
        </p:blipFill>
        <p:spPr>
          <a:xfrm>
            <a:off x="5307645" y="1268197"/>
            <a:ext cx="5063528" cy="1512482"/>
          </a:xfrm>
          <a:prstGeom prst="rect">
            <a:avLst/>
          </a:prstGeom>
        </p:spPr>
      </p:pic>
      <p:pic>
        <p:nvPicPr>
          <p:cNvPr id="6" name="Picture 5">
            <a:extLst>
              <a:ext uri="{FF2B5EF4-FFF2-40B4-BE49-F238E27FC236}">
                <a16:creationId xmlns:a16="http://schemas.microsoft.com/office/drawing/2014/main" id="{7BC6E52D-A45F-8D42-A28D-02541BF65F00}"/>
              </a:ext>
            </a:extLst>
          </p:cNvPr>
          <p:cNvPicPr>
            <a:picLocks noChangeAspect="1"/>
          </p:cNvPicPr>
          <p:nvPr/>
        </p:nvPicPr>
        <p:blipFill>
          <a:blip r:embed="rId5"/>
          <a:stretch>
            <a:fillRect/>
          </a:stretch>
        </p:blipFill>
        <p:spPr>
          <a:xfrm>
            <a:off x="6587913" y="3947712"/>
            <a:ext cx="5146358" cy="1771089"/>
          </a:xfrm>
          <a:prstGeom prst="rect">
            <a:avLst/>
          </a:prstGeom>
        </p:spPr>
      </p:pic>
    </p:spTree>
    <p:extLst>
      <p:ext uri="{BB962C8B-B14F-4D97-AF65-F5344CB8AC3E}">
        <p14:creationId xmlns:p14="http://schemas.microsoft.com/office/powerpoint/2010/main" val="259530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Architectural Analysis Discussions</a:t>
            </a:r>
          </a:p>
        </p:txBody>
      </p:sp>
    </p:spTree>
    <p:extLst>
      <p:ext uri="{BB962C8B-B14F-4D97-AF65-F5344CB8AC3E}">
        <p14:creationId xmlns:p14="http://schemas.microsoft.com/office/powerpoint/2010/main" val="125195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Architecture Analysis Papers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b="1" dirty="0"/>
              <a:t>Serverless Computing Analysis</a:t>
            </a:r>
          </a:p>
          <a:p>
            <a:pPr marL="0" indent="0">
              <a:buNone/>
            </a:pPr>
            <a:r>
              <a:rPr lang="en-US" sz="2000" dirty="0"/>
              <a:t>As a team, write a 2+ paper that compares Azure Functions, Google Cloud Functions, and AWS </a:t>
            </a:r>
            <a:r>
              <a:rPr lang="en-US" sz="2000" dirty="0" err="1"/>
              <a:t>Lamda</a:t>
            </a:r>
            <a:r>
              <a:rPr lang="en-US" sz="2000" dirty="0"/>
              <a:t>. Compare and contrast the environments across at least 4 key platform characteristics. One characteristic should be support for the Go language.</a:t>
            </a:r>
          </a:p>
          <a:p>
            <a:pPr marL="0" indent="0">
              <a:buNone/>
            </a:pPr>
            <a:r>
              <a:rPr lang="en-US" sz="2000" dirty="0"/>
              <a:t>The initial section should list team participants and describe each serverless platform. In the second section of your paper, complete a table with each platform across the top and each characteristic listed in priority order (most important first) along the left side of the table. Complete the table for all serverless platforms. Finally, provide a conclusion section that summarizes your findings.</a:t>
            </a:r>
          </a:p>
          <a:p>
            <a:pPr marL="0" indent="0">
              <a:buNone/>
            </a:pPr>
            <a:r>
              <a:rPr lang="en-US" sz="2000" dirty="0"/>
              <a:t>In the space below comment on your personal contribution to the paper before attaching a copy of the paper in MS Word format to this question.</a:t>
            </a:r>
          </a:p>
        </p:txBody>
      </p:sp>
    </p:spTree>
    <p:extLst>
      <p:ext uri="{BB962C8B-B14F-4D97-AF65-F5344CB8AC3E}">
        <p14:creationId xmlns:p14="http://schemas.microsoft.com/office/powerpoint/2010/main" val="1492008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Architectural Analysis Discussions</a:t>
            </a:r>
          </a:p>
        </p:txBody>
      </p:sp>
    </p:spTree>
    <p:extLst>
      <p:ext uri="{BB962C8B-B14F-4D97-AF65-F5344CB8AC3E}">
        <p14:creationId xmlns:p14="http://schemas.microsoft.com/office/powerpoint/2010/main" val="600289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err="1"/>
              <a:t>Saas</a:t>
            </a:r>
            <a:r>
              <a:rPr lang="en-US" sz="3600" dirty="0"/>
              <a:t> Layers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Layers: </a:t>
            </a:r>
          </a:p>
          <a:p>
            <a:pPr marL="457200" indent="-457200">
              <a:buFont typeface="+mj-lt"/>
              <a:buAutoNum type="arabicPeriod"/>
            </a:pPr>
            <a:r>
              <a:rPr lang="en-US" sz="2000" dirty="0"/>
              <a:t>Presentation</a:t>
            </a:r>
          </a:p>
          <a:p>
            <a:pPr marL="457200" indent="-457200">
              <a:buFont typeface="+mj-lt"/>
              <a:buAutoNum type="arabicPeriod"/>
            </a:pPr>
            <a:r>
              <a:rPr lang="en-US" sz="2000" dirty="0"/>
              <a:t>Logic</a:t>
            </a:r>
          </a:p>
          <a:p>
            <a:pPr marL="457200" indent="-457200">
              <a:buFont typeface="+mj-lt"/>
              <a:buAutoNum type="arabicPeriod"/>
            </a:pPr>
            <a:r>
              <a:rPr lang="en-US" sz="2000" dirty="0"/>
              <a:t>Data</a:t>
            </a:r>
          </a:p>
        </p:txBody>
      </p:sp>
    </p:spTree>
    <p:extLst>
      <p:ext uri="{BB962C8B-B14F-4D97-AF65-F5344CB8AC3E}">
        <p14:creationId xmlns:p14="http://schemas.microsoft.com/office/powerpoint/2010/main" val="1303457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40304"/>
            <a:ext cx="10515600" cy="757272"/>
          </a:xfrm>
        </p:spPr>
        <p:txBody>
          <a:bodyPr>
            <a:normAutofit/>
          </a:bodyPr>
          <a:lstStyle/>
          <a:p>
            <a:r>
              <a:rPr lang="en-US" sz="3600" dirty="0"/>
              <a:t>Architectural Analysis Discussions</a:t>
            </a:r>
          </a:p>
        </p:txBody>
      </p:sp>
      <p:sp>
        <p:nvSpPr>
          <p:cNvPr id="3" name="Content Placeholder 2"/>
          <p:cNvSpPr>
            <a:spLocks noGrp="1"/>
          </p:cNvSpPr>
          <p:nvPr>
            <p:ph idx="1"/>
          </p:nvPr>
        </p:nvSpPr>
        <p:spPr>
          <a:xfrm>
            <a:off x="838199" y="1358536"/>
            <a:ext cx="10848703" cy="5091031"/>
          </a:xfrm>
        </p:spPr>
        <p:txBody>
          <a:bodyPr>
            <a:normAutofit/>
          </a:bodyPr>
          <a:lstStyle/>
          <a:p>
            <a:pPr marL="342900" indent="-342900">
              <a:buFont typeface="+mj-lt"/>
              <a:buAutoNum type="arabicPeriod"/>
            </a:pPr>
            <a:r>
              <a:rPr lang="en-US" sz="2000" dirty="0"/>
              <a:t>Application Name (2 minutes)</a:t>
            </a:r>
          </a:p>
          <a:p>
            <a:pPr marL="342900" indent="-342900">
              <a:buFont typeface="+mj-lt"/>
              <a:buAutoNum type="arabicPeriod"/>
            </a:pPr>
            <a:r>
              <a:rPr lang="en-US" sz="2000" dirty="0"/>
              <a:t>Application Purpose and Key Features (10 minutes)</a:t>
            </a:r>
          </a:p>
          <a:p>
            <a:pPr marL="342900" indent="-342900">
              <a:buFont typeface="+mj-lt"/>
              <a:buAutoNum type="arabicPeriod"/>
            </a:pPr>
            <a:r>
              <a:rPr lang="en-US" sz="2000" dirty="0"/>
              <a:t>Technology Components (8 minutes)</a:t>
            </a:r>
          </a:p>
          <a:p>
            <a:pPr marL="342900" indent="-342900">
              <a:buFont typeface="+mj-lt"/>
              <a:buAutoNum type="arabicPeriod"/>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03822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Recordings</a:t>
            </a:r>
          </a:p>
        </p:txBody>
      </p:sp>
      <p:sp>
        <p:nvSpPr>
          <p:cNvPr id="4" name="Content Placeholder 2">
            <a:extLst>
              <a:ext uri="{FF2B5EF4-FFF2-40B4-BE49-F238E27FC236}">
                <a16:creationId xmlns:a16="http://schemas.microsoft.com/office/drawing/2014/main" id="{D1E31497-FC35-F840-81F4-49FEAA5F58A4}"/>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endParaRPr lang="en-US" sz="2000" dirty="0"/>
          </a:p>
        </p:txBody>
      </p:sp>
      <p:sp>
        <p:nvSpPr>
          <p:cNvPr id="5" name="Content Placeholder 2">
            <a:extLst>
              <a:ext uri="{FF2B5EF4-FFF2-40B4-BE49-F238E27FC236}">
                <a16:creationId xmlns:a16="http://schemas.microsoft.com/office/drawing/2014/main" id="{E1B62BA9-9B25-C241-A192-BB367137D491}"/>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
        <p:nvSpPr>
          <p:cNvPr id="8" name="Content Placeholder 2">
            <a:extLst>
              <a:ext uri="{FF2B5EF4-FFF2-40B4-BE49-F238E27FC236}">
                <a16:creationId xmlns:a16="http://schemas.microsoft.com/office/drawing/2014/main" id="{86647704-B32F-5944-B694-EC75B62A5D15}"/>
              </a:ext>
            </a:extLst>
          </p:cNvPr>
          <p:cNvSpPr txBox="1">
            <a:spLocks/>
          </p:cNvSpPr>
          <p:nvPr/>
        </p:nvSpPr>
        <p:spPr>
          <a:xfrm>
            <a:off x="838200" y="1573090"/>
            <a:ext cx="10515600" cy="1257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 that recording are:</a:t>
            </a:r>
          </a:p>
          <a:p>
            <a:pPr>
              <a:buFont typeface="Wingdings" pitchFamily="2" charset="2"/>
              <a:buChar char="§"/>
            </a:pPr>
            <a:r>
              <a:rPr lang="en-US" sz="2000" dirty="0"/>
              <a:t>Opportunistic</a:t>
            </a:r>
          </a:p>
          <a:p>
            <a:pPr>
              <a:buFont typeface="Wingdings" pitchFamily="2" charset="2"/>
              <a:buChar char="§"/>
            </a:pPr>
            <a:r>
              <a:rPr lang="en-US" sz="2000" dirty="0"/>
              <a:t>Automatically available in Blackboard/Zoom</a:t>
            </a:r>
          </a:p>
          <a:p>
            <a:pPr marL="0" indent="0">
              <a:buFont typeface="Arial" panose="020B0604020202020204" pitchFamily="34" charset="0"/>
              <a:buNone/>
            </a:pPr>
            <a:endParaRPr lang="en-US" sz="2000" dirty="0"/>
          </a:p>
        </p:txBody>
      </p:sp>
      <p:pic>
        <p:nvPicPr>
          <p:cNvPr id="10" name="Content Placeholder 4">
            <a:extLst>
              <a:ext uri="{FF2B5EF4-FFF2-40B4-BE49-F238E27FC236}">
                <a16:creationId xmlns:a16="http://schemas.microsoft.com/office/drawing/2014/main" id="{73C4F02D-750A-8D48-895B-3D0101B5472B}"/>
              </a:ext>
            </a:extLst>
          </p:cNvPr>
          <p:cNvPicPr>
            <a:picLocks noChangeAspect="1"/>
          </p:cNvPicPr>
          <p:nvPr/>
        </p:nvPicPr>
        <p:blipFill>
          <a:blip r:embed="rId3"/>
          <a:stretch>
            <a:fillRect/>
          </a:stretch>
        </p:blipFill>
        <p:spPr>
          <a:xfrm>
            <a:off x="8963531" y="65212"/>
            <a:ext cx="2656367" cy="1366321"/>
          </a:xfrm>
          <a:prstGeom prst="rect">
            <a:avLst/>
          </a:prstGeom>
        </p:spPr>
      </p:pic>
      <p:sp>
        <p:nvSpPr>
          <p:cNvPr id="3" name="Rectangle 2">
            <a:extLst>
              <a:ext uri="{FF2B5EF4-FFF2-40B4-BE49-F238E27FC236}">
                <a16:creationId xmlns:a16="http://schemas.microsoft.com/office/drawing/2014/main" id="{8ADC17ED-4369-A04A-86FD-7184DF8BFA70}"/>
              </a:ext>
            </a:extLst>
          </p:cNvPr>
          <p:cNvSpPr/>
          <p:nvPr/>
        </p:nvSpPr>
        <p:spPr>
          <a:xfrm>
            <a:off x="838200" y="2830827"/>
            <a:ext cx="6096000" cy="707886"/>
          </a:xfrm>
          <a:prstGeom prst="rect">
            <a:avLst/>
          </a:prstGeom>
        </p:spPr>
        <p:txBody>
          <a:bodyPr>
            <a:spAutoFit/>
          </a:bodyPr>
          <a:lstStyle/>
          <a:p>
            <a:endParaRPr lang="en-US" sz="2000" dirty="0"/>
          </a:p>
          <a:p>
            <a:r>
              <a:rPr lang="en-US" sz="2000" dirty="0"/>
              <a:t>Sound Check… plus Video, and Desktop Sharing check</a:t>
            </a:r>
          </a:p>
        </p:txBody>
      </p:sp>
    </p:spTree>
    <p:extLst>
      <p:ext uri="{BB962C8B-B14F-4D97-AF65-F5344CB8AC3E}">
        <p14:creationId xmlns:p14="http://schemas.microsoft.com/office/powerpoint/2010/main" val="63981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Lab</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532254"/>
          </a:xfrm>
        </p:spPr>
        <p:txBody>
          <a:bodyPr>
            <a:normAutofit/>
          </a:bodyPr>
          <a:lstStyle/>
          <a:p>
            <a:pPr marL="0" indent="0">
              <a:buNone/>
            </a:pPr>
            <a:r>
              <a:rPr lang="en-US" sz="2000" dirty="0"/>
              <a:t>Final Project Teams and Application Names</a:t>
            </a:r>
          </a:p>
        </p:txBody>
      </p:sp>
      <p:pic>
        <p:nvPicPr>
          <p:cNvPr id="4" name="Picture 3">
            <a:extLst>
              <a:ext uri="{FF2B5EF4-FFF2-40B4-BE49-F238E27FC236}">
                <a16:creationId xmlns:a16="http://schemas.microsoft.com/office/drawing/2014/main" id="{6230AD3F-9280-0944-86E7-119584BFD642}"/>
              </a:ext>
            </a:extLst>
          </p:cNvPr>
          <p:cNvPicPr>
            <a:picLocks noChangeAspect="1"/>
          </p:cNvPicPr>
          <p:nvPr/>
        </p:nvPicPr>
        <p:blipFill rotWithShape="1">
          <a:blip r:embed="rId3"/>
          <a:srcRect t="36730"/>
          <a:stretch/>
        </p:blipFill>
        <p:spPr>
          <a:xfrm>
            <a:off x="1341375" y="1915886"/>
            <a:ext cx="9666260" cy="4636080"/>
          </a:xfrm>
          <a:prstGeom prst="rect">
            <a:avLst/>
          </a:prstGeom>
        </p:spPr>
      </p:pic>
    </p:spTree>
    <p:extLst>
      <p:ext uri="{BB962C8B-B14F-4D97-AF65-F5344CB8AC3E}">
        <p14:creationId xmlns:p14="http://schemas.microsoft.com/office/powerpoint/2010/main" val="696812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Perspectives &amp; Priorities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Agile Priorities: </a:t>
            </a:r>
          </a:p>
          <a:p>
            <a:pPr marL="457200" indent="-457200">
              <a:buFont typeface="+mj-lt"/>
              <a:buAutoNum type="arabicPeriod"/>
            </a:pPr>
            <a:r>
              <a:rPr lang="en-US" sz="2000" dirty="0"/>
              <a:t>Customer</a:t>
            </a:r>
          </a:p>
          <a:p>
            <a:pPr marL="457200" indent="-457200">
              <a:buFont typeface="+mj-lt"/>
              <a:buAutoNum type="arabicPeriod"/>
            </a:pPr>
            <a:r>
              <a:rPr lang="en-US" sz="2000" dirty="0"/>
              <a:t>**Technology**</a:t>
            </a:r>
          </a:p>
          <a:p>
            <a:pPr marL="457200" indent="-457200">
              <a:buFont typeface="+mj-lt"/>
              <a:buAutoNum type="arabicPeriod"/>
            </a:pPr>
            <a:r>
              <a:rPr lang="en-US" sz="2000" dirty="0"/>
              <a:t>Process</a:t>
            </a:r>
          </a:p>
        </p:txBody>
      </p:sp>
    </p:spTree>
    <p:extLst>
      <p:ext uri="{BB962C8B-B14F-4D97-AF65-F5344CB8AC3E}">
        <p14:creationId xmlns:p14="http://schemas.microsoft.com/office/powerpoint/2010/main" val="371630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Architecture Analysis Papers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As a team select one of the following topics and perform a P&amp;D style architectural analysis. Pick something that is interesting to your team and that you feel would likely be useful in your eventual final project. The analysis should be done in the context of enhancing our current Azure, Node.js, and Express software as a service (</a:t>
            </a:r>
            <a:r>
              <a:rPr lang="en-US" sz="2000" dirty="0" err="1"/>
              <a:t>Saas</a:t>
            </a:r>
            <a:r>
              <a:rPr lang="en-US" sz="2000" dirty="0"/>
              <a:t>) platform by:</a:t>
            </a:r>
          </a:p>
          <a:p>
            <a:pPr marL="457200" indent="-457200">
              <a:buFont typeface="+mj-lt"/>
              <a:buAutoNum type="arabicPeriod"/>
            </a:pPr>
            <a:r>
              <a:rPr lang="en-US" sz="2000" dirty="0"/>
              <a:t>Utilizing React</a:t>
            </a:r>
          </a:p>
          <a:p>
            <a:pPr marL="457200" indent="-457200">
              <a:buFont typeface="+mj-lt"/>
              <a:buAutoNum type="arabicPeriod"/>
            </a:pPr>
            <a:r>
              <a:rPr lang="en-US" sz="2000" dirty="0"/>
              <a:t>Utilizing React and React Bootstrap</a:t>
            </a:r>
          </a:p>
          <a:p>
            <a:pPr marL="457200" indent="-457200">
              <a:buFont typeface="+mj-lt"/>
              <a:buAutoNum type="arabicPeriod"/>
            </a:pPr>
            <a:r>
              <a:rPr lang="en-US" sz="2000" dirty="0"/>
              <a:t>Utilizing Azure-based Authentication/Authorization (preferably that can utilize our Office 365 credentials)</a:t>
            </a:r>
          </a:p>
          <a:p>
            <a:pPr marL="457200" indent="-457200">
              <a:buFont typeface="+mj-lt"/>
              <a:buAutoNum type="arabicPeriod"/>
            </a:pPr>
            <a:r>
              <a:rPr lang="en-US" sz="2000" dirty="0"/>
              <a:t>Utilizing Azure Tables</a:t>
            </a:r>
          </a:p>
          <a:p>
            <a:pPr marL="457200" indent="-457200">
              <a:buFont typeface="+mj-lt"/>
              <a:buAutoNum type="arabicPeriod"/>
            </a:pPr>
            <a:r>
              <a:rPr lang="en-US" sz="2000" dirty="0"/>
              <a:t>Utilizing Azure Functions</a:t>
            </a:r>
          </a:p>
          <a:p>
            <a:pPr marL="457200" indent="-457200">
              <a:buFont typeface="+mj-lt"/>
              <a:buAutoNum type="arabicPeriod"/>
            </a:pPr>
            <a:r>
              <a:rPr lang="en-US" sz="2000" dirty="0"/>
              <a:t>Utilizing and Azure Database</a:t>
            </a:r>
          </a:p>
        </p:txBody>
      </p:sp>
    </p:spTree>
    <p:extLst>
      <p:ext uri="{BB962C8B-B14F-4D97-AF65-F5344CB8AC3E}">
        <p14:creationId xmlns:p14="http://schemas.microsoft.com/office/powerpoint/2010/main" val="2285374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a:t>
            </a:r>
            <a:r>
              <a:rPr lang="en-US" sz="3600" dirty="0" err="1"/>
              <a:t>Saas</a:t>
            </a:r>
            <a:r>
              <a:rPr lang="en-US" sz="3600" dirty="0"/>
              <a:t> Layers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Layers: </a:t>
            </a:r>
          </a:p>
          <a:p>
            <a:pPr marL="457200" indent="-457200">
              <a:buFont typeface="+mj-lt"/>
              <a:buAutoNum type="arabicPeriod"/>
            </a:pPr>
            <a:r>
              <a:rPr lang="en-US" sz="2000" dirty="0"/>
              <a:t>Presentation</a:t>
            </a:r>
          </a:p>
          <a:p>
            <a:pPr marL="457200" indent="-457200">
              <a:buFont typeface="+mj-lt"/>
              <a:buAutoNum type="arabicPeriod"/>
            </a:pPr>
            <a:r>
              <a:rPr lang="en-US" sz="2000" dirty="0"/>
              <a:t>Logic</a:t>
            </a:r>
          </a:p>
          <a:p>
            <a:pPr marL="457200" indent="-457200">
              <a:buFont typeface="+mj-lt"/>
              <a:buAutoNum type="arabicPeriod"/>
            </a:pPr>
            <a:r>
              <a:rPr lang="en-US" sz="2000" dirty="0"/>
              <a:t>Data</a:t>
            </a:r>
          </a:p>
        </p:txBody>
      </p:sp>
    </p:spTree>
    <p:extLst>
      <p:ext uri="{BB962C8B-B14F-4D97-AF65-F5344CB8AC3E}">
        <p14:creationId xmlns:p14="http://schemas.microsoft.com/office/powerpoint/2010/main" val="302510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Architectural Analysis Discussions</a:t>
            </a:r>
          </a:p>
        </p:txBody>
      </p:sp>
    </p:spTree>
    <p:extLst>
      <p:ext uri="{BB962C8B-B14F-4D97-AF65-F5344CB8AC3E}">
        <p14:creationId xmlns:p14="http://schemas.microsoft.com/office/powerpoint/2010/main" val="3992045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Programming Together with</a:t>
            </a:r>
          </a:p>
          <a:p>
            <a:pPr marL="0" indent="0" algn="ctr">
              <a:buNone/>
            </a:pPr>
            <a:r>
              <a:rPr lang="en-US" sz="4400" dirty="0">
                <a:latin typeface="+mj-lt"/>
              </a:rPr>
              <a:t>Together with TurtleDraw Lite – Part 1/2</a:t>
            </a:r>
          </a:p>
        </p:txBody>
      </p:sp>
    </p:spTree>
    <p:extLst>
      <p:ext uri="{BB962C8B-B14F-4D97-AF65-F5344CB8AC3E}">
        <p14:creationId xmlns:p14="http://schemas.microsoft.com/office/powerpoint/2010/main" val="1403833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40304"/>
            <a:ext cx="10515600" cy="757272"/>
          </a:xfrm>
        </p:spPr>
        <p:txBody>
          <a:bodyPr>
            <a:normAutofit/>
          </a:bodyPr>
          <a:lstStyle/>
          <a:p>
            <a:r>
              <a:rPr lang="en-US" sz="3600" dirty="0"/>
              <a:t>Final Project Discussions</a:t>
            </a:r>
          </a:p>
        </p:txBody>
      </p:sp>
      <p:sp>
        <p:nvSpPr>
          <p:cNvPr id="3" name="Content Placeholder 2"/>
          <p:cNvSpPr>
            <a:spLocks noGrp="1"/>
          </p:cNvSpPr>
          <p:nvPr>
            <p:ph idx="1"/>
          </p:nvPr>
        </p:nvSpPr>
        <p:spPr>
          <a:xfrm>
            <a:off x="838199" y="1358536"/>
            <a:ext cx="10848703" cy="5091031"/>
          </a:xfrm>
        </p:spPr>
        <p:txBody>
          <a:bodyPr>
            <a:normAutofit/>
          </a:bodyPr>
          <a:lstStyle/>
          <a:p>
            <a:pPr marL="342900" indent="-342900">
              <a:buFont typeface="+mj-lt"/>
              <a:buAutoNum type="arabicPeriod"/>
            </a:pPr>
            <a:r>
              <a:rPr lang="en-US" sz="2000" dirty="0"/>
              <a:t>Application Name (2 minutes)</a:t>
            </a:r>
          </a:p>
          <a:p>
            <a:pPr marL="342900" indent="-342900">
              <a:buFont typeface="+mj-lt"/>
              <a:buAutoNum type="arabicPeriod"/>
            </a:pPr>
            <a:r>
              <a:rPr lang="en-US" sz="2000" dirty="0"/>
              <a:t>Application Purpose and Key Features (10 </a:t>
            </a:r>
            <a:r>
              <a:rPr lang="en-US" sz="2000"/>
              <a:t>minutes)</a:t>
            </a: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091702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Lab</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532254"/>
          </a:xfrm>
        </p:spPr>
        <p:txBody>
          <a:bodyPr>
            <a:normAutofit/>
          </a:bodyPr>
          <a:lstStyle/>
          <a:p>
            <a:pPr marL="0" indent="0">
              <a:buNone/>
            </a:pPr>
            <a:r>
              <a:rPr lang="en-US" sz="2000" dirty="0"/>
              <a:t>Final Project Teams and Application Names</a:t>
            </a:r>
          </a:p>
        </p:txBody>
      </p:sp>
      <p:pic>
        <p:nvPicPr>
          <p:cNvPr id="4" name="Picture 3">
            <a:extLst>
              <a:ext uri="{FF2B5EF4-FFF2-40B4-BE49-F238E27FC236}">
                <a16:creationId xmlns:a16="http://schemas.microsoft.com/office/drawing/2014/main" id="{6230AD3F-9280-0944-86E7-119584BFD642}"/>
              </a:ext>
            </a:extLst>
          </p:cNvPr>
          <p:cNvPicPr>
            <a:picLocks noChangeAspect="1"/>
          </p:cNvPicPr>
          <p:nvPr/>
        </p:nvPicPr>
        <p:blipFill rotWithShape="1">
          <a:blip r:embed="rId2"/>
          <a:srcRect t="36730"/>
          <a:stretch/>
        </p:blipFill>
        <p:spPr>
          <a:xfrm>
            <a:off x="1341375" y="1915886"/>
            <a:ext cx="9666260" cy="4636080"/>
          </a:xfrm>
          <a:prstGeom prst="rect">
            <a:avLst/>
          </a:prstGeom>
        </p:spPr>
      </p:pic>
    </p:spTree>
    <p:extLst>
      <p:ext uri="{BB962C8B-B14F-4D97-AF65-F5344CB8AC3E}">
        <p14:creationId xmlns:p14="http://schemas.microsoft.com/office/powerpoint/2010/main" val="2819344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Review of Maintenance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285525"/>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reviews key topics using “team number by percent of content” method </a:t>
            </a:r>
          </a:p>
          <a:p>
            <a:pPr marL="342900" indent="-342900">
              <a:buFont typeface="+mj-lt"/>
              <a:buAutoNum type="arabicPeriod"/>
            </a:pPr>
            <a:r>
              <a:rPr lang="en-US" sz="2000" dirty="0"/>
              <a:t>Team sits back, relaxes, and acknowledges the bravery and dedication of the presenter</a:t>
            </a:r>
          </a:p>
          <a:p>
            <a:pPr marL="0" indent="0">
              <a:buNone/>
            </a:pPr>
            <a:endParaRPr lang="en-US" sz="2000" dirty="0"/>
          </a:p>
          <a:p>
            <a:pPr marL="0" indent="0">
              <a:buNone/>
            </a:pPr>
            <a:r>
              <a:rPr lang="en-US" sz="2000" dirty="0"/>
              <a:t>Sections: </a:t>
            </a:r>
          </a:p>
          <a:p>
            <a:pPr marL="0" indent="0">
              <a:buNone/>
            </a:pPr>
            <a:r>
              <a:rPr lang="en-US" sz="1700" dirty="0"/>
              <a:t>9.1 What Makes Code “Legacy” and How Can Agile Help?</a:t>
            </a:r>
          </a:p>
          <a:p>
            <a:pPr marL="0" indent="0">
              <a:buNone/>
            </a:pPr>
            <a:r>
              <a:rPr lang="en-US" sz="1700" dirty="0"/>
              <a:t>9.2 Exploring a Legacy Codebase</a:t>
            </a:r>
          </a:p>
          <a:p>
            <a:pPr marL="0" indent="0">
              <a:buNone/>
            </a:pPr>
            <a:r>
              <a:rPr lang="en-US" sz="1700" dirty="0"/>
              <a:t>9.3 Establishing Ground Truth With Characterization Tests</a:t>
            </a:r>
          </a:p>
          <a:p>
            <a:pPr marL="0" indent="0">
              <a:buNone/>
            </a:pPr>
            <a:r>
              <a:rPr lang="en-US" sz="1700" dirty="0"/>
              <a:t>9.4 Comments and Commits: Documenting Code</a:t>
            </a:r>
          </a:p>
          <a:p>
            <a:pPr marL="0" indent="0">
              <a:buNone/>
            </a:pPr>
            <a:r>
              <a:rPr lang="en-US" sz="1700" dirty="0"/>
              <a:t>9.5 Metrics, Code Smells, and SOFA</a:t>
            </a:r>
          </a:p>
          <a:p>
            <a:pPr marL="0" indent="0">
              <a:buNone/>
            </a:pPr>
            <a:r>
              <a:rPr lang="en-US" sz="1700" dirty="0"/>
              <a:t>9.6 Method-Level Refactoring</a:t>
            </a:r>
          </a:p>
          <a:p>
            <a:pPr marL="0" indent="0">
              <a:buNone/>
            </a:pPr>
            <a:r>
              <a:rPr lang="en-US" sz="1700" dirty="0"/>
              <a:t>9.7 The Plan-And-Document Perspective on Working With Legacy Code</a:t>
            </a:r>
          </a:p>
          <a:p>
            <a:pPr marL="0" indent="0">
              <a:buNone/>
            </a:pPr>
            <a:r>
              <a:rPr lang="en-US" sz="1700" dirty="0"/>
              <a:t>9.8 Fallacies and Pitfalls</a:t>
            </a:r>
          </a:p>
          <a:p>
            <a:pPr marL="0" indent="0">
              <a:buNone/>
            </a:pPr>
            <a:r>
              <a:rPr lang="en-US" sz="1700" dirty="0"/>
              <a:t>9.9 Concluding Remarks: Continuous Refactoring</a:t>
            </a:r>
          </a:p>
        </p:txBody>
      </p:sp>
    </p:spTree>
    <p:extLst>
      <p:ext uri="{BB962C8B-B14F-4D97-AF65-F5344CB8AC3E}">
        <p14:creationId xmlns:p14="http://schemas.microsoft.com/office/powerpoint/2010/main" val="1564058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Software Maintenance &amp; Support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Many processes include both Software Maintenance and Software Support in a single Maintenance category. This is a grave disservice from a process perspective because the two activities are dissimilar in many ways including:</a:t>
            </a:r>
          </a:p>
          <a:p>
            <a:pPr marL="457200" indent="-457200">
              <a:buFont typeface="+mj-lt"/>
              <a:buAutoNum type="arabicPeriod"/>
            </a:pPr>
            <a:r>
              <a:rPr lang="en-US" sz="2000" dirty="0"/>
              <a:t>The processes are aligned to different audiences with support focusing on application users and maintenance focusing on application sponsors</a:t>
            </a:r>
          </a:p>
          <a:p>
            <a:pPr marL="457200" indent="-457200">
              <a:buFont typeface="+mj-lt"/>
              <a:buAutoNum type="arabicPeriod"/>
            </a:pPr>
            <a:r>
              <a:rPr lang="en-US" sz="2000" dirty="0"/>
              <a:t>Support needs to scale with the user base where maintenance scales with enhancement requests</a:t>
            </a:r>
          </a:p>
          <a:p>
            <a:pPr marL="457200" indent="-457200">
              <a:buFont typeface="+mj-lt"/>
              <a:buAutoNum type="arabicPeriod"/>
            </a:pPr>
            <a:r>
              <a:rPr lang="en-US" sz="2000" dirty="0"/>
              <a:t>The optimal process is different with support generally adopting a Kanban and issue ticketing process where maintenance following a software development process like Waterfall or Agile</a:t>
            </a:r>
          </a:p>
          <a:p>
            <a:pPr marL="457200" indent="-457200">
              <a:buFont typeface="+mj-lt"/>
              <a:buAutoNum type="arabicPeriod"/>
            </a:pPr>
            <a:r>
              <a:rPr lang="en-US" sz="2000" dirty="0"/>
              <a:t>Support is optimized by supporting all products associated with a user base where maintenance is more single product focused</a:t>
            </a:r>
          </a:p>
          <a:p>
            <a:pPr marL="457200" indent="-457200">
              <a:buFont typeface="+mj-lt"/>
              <a:buAutoNum type="arabicPeriod"/>
            </a:pPr>
            <a:r>
              <a:rPr lang="en-US" sz="2000" dirty="0"/>
              <a:t>The cadence of support is minutes and hours where maintenance is days, weeks, and months which can make it challenging to balance the immediate vs the important daily activities</a:t>
            </a:r>
          </a:p>
          <a:p>
            <a:pPr marL="0" indent="0">
              <a:buNone/>
            </a:pPr>
            <a:endParaRPr lang="en-US" sz="2000" dirty="0"/>
          </a:p>
          <a:p>
            <a:endParaRPr lang="en-US" sz="2000" dirty="0"/>
          </a:p>
          <a:p>
            <a:pPr marL="0" indent="0">
              <a:buNone/>
            </a:pPr>
            <a:endParaRPr lang="en-US" sz="2000" dirty="0"/>
          </a:p>
        </p:txBody>
      </p:sp>
    </p:spTree>
    <p:extLst>
      <p:ext uri="{BB962C8B-B14F-4D97-AF65-F5344CB8AC3E}">
        <p14:creationId xmlns:p14="http://schemas.microsoft.com/office/powerpoint/2010/main" val="3729748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&amp; Announcements</a:t>
            </a:r>
          </a:p>
          <a:p>
            <a:pPr marL="457200" indent="-457200">
              <a:buFont typeface="+mj-lt"/>
              <a:buAutoNum type="arabicPeriod"/>
            </a:pPr>
            <a:r>
              <a:rPr lang="en-US" sz="2000" dirty="0"/>
              <a:t>Networks – The Internet &amp; The Web</a:t>
            </a:r>
          </a:p>
          <a:p>
            <a:pPr marL="457200" indent="-457200">
              <a:buFont typeface="+mj-lt"/>
              <a:buAutoNum type="arabicPeriod"/>
            </a:pPr>
            <a:r>
              <a:rPr lang="en-US" sz="2000" dirty="0"/>
              <a:t>“Computer Science Illuminated” Networks and the associated lecture</a:t>
            </a:r>
          </a:p>
          <a:p>
            <a:pPr marL="457200" indent="-457200">
              <a:buFont typeface="+mj-lt"/>
              <a:buAutoNum type="arabicPeriod"/>
            </a:pPr>
            <a:r>
              <a:rPr lang="en-US" sz="2000" dirty="0"/>
              <a:t>Prework for Next Class</a:t>
            </a:r>
          </a:p>
          <a:p>
            <a:pPr marL="457200" indent="-457200">
              <a:buFont typeface="+mj-lt"/>
              <a:buAutoNum type="arabicPeriod"/>
            </a:pPr>
            <a:r>
              <a:rPr lang="en-US" sz="2000" dirty="0"/>
              <a:t>Lab</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900455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Characteristics of a Good Metric</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What makes a good software quality metric?</a:t>
            </a:r>
          </a:p>
          <a:p>
            <a:pPr marL="457200" indent="-457200">
              <a:buFont typeface="+mj-lt"/>
              <a:buAutoNum type="arabicPeriod"/>
            </a:pPr>
            <a:r>
              <a:rPr lang="en-US" sz="2000" dirty="0"/>
              <a:t>Easy to collect and understand</a:t>
            </a:r>
          </a:p>
          <a:p>
            <a:pPr marL="457200" indent="-457200">
              <a:buFont typeface="+mj-lt"/>
              <a:buAutoNum type="arabicPeriod"/>
            </a:pPr>
            <a:r>
              <a:rPr lang="en-US" sz="2000" dirty="0"/>
              <a:t>Good approximation of reality and good correlation to quality &amp; goals</a:t>
            </a:r>
          </a:p>
          <a:p>
            <a:pPr marL="457200" indent="-457200">
              <a:buFont typeface="+mj-lt"/>
              <a:buAutoNum type="arabicPeriod"/>
            </a:pPr>
            <a:r>
              <a:rPr lang="en-US" sz="2000" dirty="0"/>
              <a:t>Meaningful to the group that can deliver positive change and can drive positive actions</a:t>
            </a:r>
          </a:p>
          <a:p>
            <a:pPr marL="457200" indent="-457200">
              <a:buFont typeface="+mj-lt"/>
              <a:buAutoNum type="arabicPeriod"/>
            </a:pPr>
            <a:r>
              <a:rPr lang="en-US" sz="2000" dirty="0"/>
              <a:t>Meaningful over time to encourage positive trends</a:t>
            </a:r>
          </a:p>
          <a:p>
            <a:pPr marL="457200" indent="-457200">
              <a:buFont typeface="+mj-lt"/>
              <a:buAutoNum type="arabicPeriod"/>
            </a:pPr>
            <a:r>
              <a:rPr lang="en-US" sz="2000" dirty="0"/>
              <a:t>Discourages “gaming the system,” or at least limits the impact of “gaming” </a:t>
            </a:r>
          </a:p>
          <a:p>
            <a:pPr marL="457200" indent="-457200">
              <a:buFont typeface="+mj-lt"/>
              <a:buAutoNum type="arabicPeriod"/>
            </a:pPr>
            <a:r>
              <a:rPr lang="en-US" sz="2000" dirty="0"/>
              <a:t>Does not allow one group to declare success (project management, developers, business analysts, etc.) while the overall product is failing</a:t>
            </a:r>
          </a:p>
          <a:p>
            <a:pPr marL="457200" indent="-457200">
              <a:buFont typeface="+mj-lt"/>
              <a:buAutoNum type="arabicPeriod"/>
            </a:pPr>
            <a:r>
              <a:rPr lang="en-US" sz="2000" dirty="0"/>
              <a:t>Comparable across teams, companies, and the industry</a:t>
            </a:r>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77747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Common Metrics for Software Development</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Line of code per time-period</a:t>
            </a:r>
          </a:p>
          <a:p>
            <a:r>
              <a:rPr lang="en-US" sz="2000" dirty="0"/>
              <a:t>On-time</a:t>
            </a:r>
          </a:p>
          <a:p>
            <a:r>
              <a:rPr lang="en-US" sz="2000" dirty="0"/>
              <a:t>On-budget</a:t>
            </a:r>
          </a:p>
          <a:p>
            <a:r>
              <a:rPr lang="en-US" sz="2000" dirty="0"/>
              <a:t>… Scope delivered</a:t>
            </a:r>
          </a:p>
          <a:p>
            <a:r>
              <a:rPr lang="en-US" sz="2000" dirty="0"/>
              <a:t>Defects</a:t>
            </a:r>
          </a:p>
          <a:p>
            <a:r>
              <a:rPr lang="en-US" sz="2000" dirty="0"/>
              <a:t>Weighted Defects</a:t>
            </a:r>
          </a:p>
          <a:p>
            <a:r>
              <a:rPr lang="en-US" sz="2000" dirty="0"/>
              <a:t>Weighted Defects per unit delivered</a:t>
            </a:r>
          </a:p>
          <a:p>
            <a:r>
              <a:rPr lang="en-US" sz="2000" dirty="0"/>
              <a:t>Unit delivered per hour/day/month… per person</a:t>
            </a:r>
          </a:p>
          <a:p>
            <a:r>
              <a:rPr lang="en-US" sz="2000" dirty="0"/>
              <a:t>Unit delivered per hour/day/month… per dollar</a:t>
            </a:r>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71448841"/>
      </p:ext>
    </p:extLst>
  </p:cSld>
  <p:clrMapOvr>
    <a:masterClrMapping/>
  </p:clrMapOvr>
  <mc:AlternateContent xmlns:mc="http://schemas.openxmlformats.org/markup-compatibility/2006" xmlns:p14="http://schemas.microsoft.com/office/powerpoint/2010/main">
    <mc:Choice Requires="p14">
      <p:transition spd="slow" p14:dur="2000" advTm="258493"/>
    </mc:Choice>
    <mc:Fallback xmlns="">
      <p:transition spd="slow" advTm="25849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Common Metrics for Agile Software Development</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Story Points per Sprint per person</a:t>
            </a:r>
          </a:p>
          <a:p>
            <a:r>
              <a:rPr lang="en-US" sz="2000" dirty="0"/>
              <a:t>Say/Do ratio</a:t>
            </a:r>
          </a:p>
          <a:p>
            <a:r>
              <a:rPr lang="en-US" sz="2000" dirty="0"/>
              <a:t>Story Points delivered per Sprint… change in Story Points delivered per Sprint</a:t>
            </a:r>
          </a:p>
          <a:p>
            <a:r>
              <a:rPr lang="en-US" sz="2000" dirty="0"/>
              <a:t>Team versatility</a:t>
            </a:r>
          </a:p>
          <a:p>
            <a:r>
              <a:rPr lang="en-US" sz="2000" dirty="0"/>
              <a:t>Percent coverage with automated testing or with Test-Driven Development</a:t>
            </a:r>
          </a:p>
          <a:p>
            <a:r>
              <a:rPr lang="en-US" sz="2000" dirty="0"/>
              <a:t>Satisfaction surveys with internal or external customers</a:t>
            </a:r>
          </a:p>
          <a:p>
            <a:r>
              <a:rPr lang="en-US" sz="2000" dirty="0"/>
              <a:t>Eric’s Favorite: Weighted Defect Density per 10,000 hours worked… production </a:t>
            </a:r>
          </a:p>
          <a:p>
            <a:pPr marL="0" indent="0">
              <a:buNone/>
            </a:pPr>
            <a:endParaRPr lang="en-US" sz="2000" dirty="0"/>
          </a:p>
          <a:p>
            <a:endParaRPr lang="en-US" sz="2000" dirty="0"/>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4" name="Audio 3">
            <a:hlinkClick r:id="" action="ppaction://media"/>
            <a:extLst>
              <a:ext uri="{FF2B5EF4-FFF2-40B4-BE49-F238E27FC236}">
                <a16:creationId xmlns:a16="http://schemas.microsoft.com/office/drawing/2014/main" id="{F929855C-8741-704E-A9D6-951D1C6EA54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26278100"/>
      </p:ext>
    </p:extLst>
  </p:cSld>
  <p:clrMapOvr>
    <a:masterClrMapping/>
  </p:clrMapOvr>
  <mc:AlternateContent xmlns:mc="http://schemas.openxmlformats.org/markup-compatibility/2006" xmlns:p14="http://schemas.microsoft.com/office/powerpoint/2010/main">
    <mc:Choice Requires="p14">
      <p:transition spd="slow" p14:dur="2000" advTm="228839"/>
    </mc:Choice>
    <mc:Fallback xmlns="">
      <p:transition spd="slow" advTm="2288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Preview: Scrum Team Sprint 0 Delivery</a:t>
            </a:r>
          </a:p>
        </p:txBody>
      </p:sp>
    </p:spTree>
    <p:extLst>
      <p:ext uri="{BB962C8B-B14F-4D97-AF65-F5344CB8AC3E}">
        <p14:creationId xmlns:p14="http://schemas.microsoft.com/office/powerpoint/2010/main" val="3932756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Perspectives &amp; Priorities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Perspectives: </a:t>
            </a:r>
          </a:p>
          <a:p>
            <a:pPr>
              <a:buFont typeface="Wingdings" pitchFamily="2" charset="2"/>
              <a:buChar char="§"/>
            </a:pPr>
            <a:r>
              <a:rPr lang="en-US" sz="2000" dirty="0"/>
              <a:t>Process</a:t>
            </a:r>
          </a:p>
          <a:p>
            <a:pPr>
              <a:buFont typeface="Wingdings" pitchFamily="2" charset="2"/>
              <a:buChar char="§"/>
            </a:pPr>
            <a:r>
              <a:rPr lang="en-US" sz="2000" dirty="0"/>
              <a:t>Technology </a:t>
            </a:r>
          </a:p>
          <a:p>
            <a:pPr>
              <a:buFont typeface="Wingdings" pitchFamily="2" charset="2"/>
              <a:buChar char="§"/>
            </a:pPr>
            <a:r>
              <a:rPr lang="en-US" sz="2000" dirty="0"/>
              <a:t>Customer (User)</a:t>
            </a:r>
          </a:p>
        </p:txBody>
      </p:sp>
    </p:spTree>
    <p:extLst>
      <p:ext uri="{BB962C8B-B14F-4D97-AF65-F5344CB8AC3E}">
        <p14:creationId xmlns:p14="http://schemas.microsoft.com/office/powerpoint/2010/main" val="411725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Perspectives &amp; Priorities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Process: </a:t>
            </a:r>
          </a:p>
          <a:p>
            <a:pPr>
              <a:buFont typeface="Wingdings" pitchFamily="2" charset="2"/>
              <a:buChar char="§"/>
            </a:pPr>
            <a:r>
              <a:rPr lang="en-US" sz="2000" dirty="0"/>
              <a:t>Waterfall</a:t>
            </a:r>
          </a:p>
          <a:p>
            <a:pPr>
              <a:buFont typeface="Wingdings" pitchFamily="2" charset="2"/>
              <a:buChar char="§"/>
            </a:pPr>
            <a:r>
              <a:rPr lang="en-US" sz="2000" dirty="0"/>
              <a:t>Iterative </a:t>
            </a:r>
          </a:p>
          <a:p>
            <a:pPr>
              <a:buFont typeface="Wingdings" pitchFamily="2" charset="2"/>
              <a:buChar char="§"/>
            </a:pPr>
            <a:r>
              <a:rPr lang="en-US" sz="2000" u="sng" dirty="0"/>
              <a:t>Agile</a:t>
            </a:r>
            <a:endParaRPr lang="en-US" sz="2000" dirty="0"/>
          </a:p>
          <a:p>
            <a:pPr>
              <a:buFont typeface="Wingdings" pitchFamily="2" charset="2"/>
              <a:buChar char="§"/>
            </a:pPr>
            <a:r>
              <a:rPr lang="en-US" sz="2000" dirty="0"/>
              <a:t>CMMI and ISO</a:t>
            </a:r>
          </a:p>
          <a:p>
            <a:pPr marL="0" indent="0">
              <a:buNone/>
            </a:pPr>
            <a:endParaRPr lang="en-US" sz="2000" dirty="0"/>
          </a:p>
          <a:p>
            <a:pPr marL="0" indent="0">
              <a:buNone/>
            </a:pPr>
            <a:r>
              <a:rPr lang="en-US" sz="2000" dirty="0"/>
              <a:t>Technology: </a:t>
            </a:r>
          </a:p>
          <a:p>
            <a:pPr>
              <a:buFont typeface="Wingdings" pitchFamily="2" charset="2"/>
              <a:buChar char="§"/>
            </a:pPr>
            <a:r>
              <a:rPr lang="en-US" sz="2000" dirty="0"/>
              <a:t>Architecture &amp; Design, </a:t>
            </a:r>
          </a:p>
          <a:p>
            <a:pPr>
              <a:buFont typeface="Wingdings" pitchFamily="2" charset="2"/>
              <a:buChar char="§"/>
            </a:pPr>
            <a:r>
              <a:rPr lang="en-US" sz="2000" dirty="0"/>
              <a:t>Languages, Tools, and Platforms</a:t>
            </a:r>
          </a:p>
          <a:p>
            <a:pPr marL="0" indent="0">
              <a:buNone/>
            </a:pPr>
            <a:endParaRPr lang="en-US" sz="2000" dirty="0"/>
          </a:p>
          <a:p>
            <a:pPr marL="0" indent="0">
              <a:buNone/>
            </a:pPr>
            <a:r>
              <a:rPr lang="en-US" sz="2000" dirty="0"/>
              <a:t>Customer (User): </a:t>
            </a:r>
          </a:p>
          <a:p>
            <a:pPr>
              <a:buFont typeface="Wingdings" pitchFamily="2" charset="2"/>
              <a:buChar char="§"/>
            </a:pPr>
            <a:r>
              <a:rPr lang="en-US" sz="2000" dirty="0"/>
              <a:t>Epics, Features, Stories</a:t>
            </a:r>
          </a:p>
        </p:txBody>
      </p:sp>
    </p:spTree>
    <p:extLst>
      <p:ext uri="{BB962C8B-B14F-4D97-AF65-F5344CB8AC3E}">
        <p14:creationId xmlns:p14="http://schemas.microsoft.com/office/powerpoint/2010/main" val="3842614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Perspectives &amp; Priorities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Agile Priorities: </a:t>
            </a:r>
          </a:p>
          <a:p>
            <a:pPr marL="457200" indent="-457200">
              <a:buFont typeface="+mj-lt"/>
              <a:buAutoNum type="arabicPeriod"/>
            </a:pPr>
            <a:r>
              <a:rPr lang="en-US" sz="2000" dirty="0"/>
              <a:t>Customer</a:t>
            </a:r>
          </a:p>
          <a:p>
            <a:pPr marL="457200" indent="-457200">
              <a:buFont typeface="+mj-lt"/>
              <a:buAutoNum type="arabicPeriod"/>
            </a:pPr>
            <a:r>
              <a:rPr lang="en-US" sz="2000" dirty="0"/>
              <a:t>Technology</a:t>
            </a:r>
          </a:p>
          <a:p>
            <a:pPr marL="457200" indent="-457200">
              <a:buFont typeface="+mj-lt"/>
              <a:buAutoNum type="arabicPeriod"/>
            </a:pPr>
            <a:r>
              <a:rPr lang="en-US" sz="2000" dirty="0"/>
              <a:t>Process</a:t>
            </a:r>
          </a:p>
        </p:txBody>
      </p:sp>
    </p:spTree>
    <p:extLst>
      <p:ext uri="{BB962C8B-B14F-4D97-AF65-F5344CB8AC3E}">
        <p14:creationId xmlns:p14="http://schemas.microsoft.com/office/powerpoint/2010/main" val="3385905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2736399"/>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and Announcements</a:t>
            </a:r>
          </a:p>
          <a:p>
            <a:pPr marL="457200" indent="-457200">
              <a:buFont typeface="+mj-lt"/>
              <a:buAutoNum type="arabicPeriod"/>
            </a:pPr>
            <a:r>
              <a:rPr lang="en-US" sz="2000" dirty="0"/>
              <a:t>Review Software Maintenance (continued)</a:t>
            </a:r>
          </a:p>
          <a:p>
            <a:pPr marL="457200" indent="-457200">
              <a:buFont typeface="+mj-lt"/>
              <a:buAutoNum type="arabicPeriod"/>
            </a:pPr>
            <a:r>
              <a:rPr lang="en-US" sz="2000" dirty="0"/>
              <a:t>Prework for Next Class</a:t>
            </a:r>
          </a:p>
          <a:p>
            <a:pPr marL="457200" indent="-457200">
              <a:buFont typeface="+mj-lt"/>
              <a:buAutoNum type="arabicPeriod"/>
            </a:pPr>
            <a:r>
              <a:rPr lang="en-US" sz="2000" dirty="0"/>
              <a:t>Scrum Team Sprint 1 Planning </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4B70FB51-60F2-4745-ACDF-CBD96ADDEFB7}"/>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4176085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Be prepared for scrum team sprint 1 planning</a:t>
            </a:r>
          </a:p>
        </p:txBody>
      </p:sp>
    </p:spTree>
    <p:extLst>
      <p:ext uri="{BB962C8B-B14F-4D97-AF65-F5344CB8AC3E}">
        <p14:creationId xmlns:p14="http://schemas.microsoft.com/office/powerpoint/2010/main" val="1273757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Scrum Team Review of Maintenance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285525"/>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reviews key topics using “team number by percent of content” method </a:t>
            </a:r>
          </a:p>
          <a:p>
            <a:pPr marL="342900" indent="-342900">
              <a:buFont typeface="+mj-lt"/>
              <a:buAutoNum type="arabicPeriod"/>
            </a:pPr>
            <a:r>
              <a:rPr lang="en-US" sz="2000" dirty="0"/>
              <a:t>Team sits back, relaxes, and acknowledges the bravery and dedication of the presenter</a:t>
            </a:r>
          </a:p>
          <a:p>
            <a:pPr marL="0" indent="0">
              <a:buNone/>
            </a:pPr>
            <a:endParaRPr lang="en-US" sz="2000" dirty="0"/>
          </a:p>
          <a:p>
            <a:pPr marL="0" indent="0">
              <a:buNone/>
            </a:pPr>
            <a:r>
              <a:rPr lang="en-US" sz="2000" dirty="0"/>
              <a:t>Sections: </a:t>
            </a:r>
          </a:p>
          <a:p>
            <a:pPr marL="0" indent="0">
              <a:buNone/>
            </a:pPr>
            <a:r>
              <a:rPr lang="en-US" sz="1700" dirty="0"/>
              <a:t>9.1 What Makes Code “Legacy” and How Can Agile Help?</a:t>
            </a:r>
          </a:p>
          <a:p>
            <a:pPr marL="0" indent="0">
              <a:buNone/>
            </a:pPr>
            <a:r>
              <a:rPr lang="en-US" sz="1700" dirty="0"/>
              <a:t>9.2 Exploring a Legacy Codebase</a:t>
            </a:r>
          </a:p>
          <a:p>
            <a:pPr marL="0" indent="0">
              <a:buNone/>
            </a:pPr>
            <a:r>
              <a:rPr lang="en-US" sz="1700" dirty="0"/>
              <a:t>9.3 Establishing Ground Truth With Characterization Tests</a:t>
            </a:r>
          </a:p>
          <a:p>
            <a:pPr marL="0" indent="0">
              <a:buNone/>
            </a:pPr>
            <a:r>
              <a:rPr lang="en-US" sz="1700" dirty="0"/>
              <a:t>9.4 Comments and Commits: Documenting Code</a:t>
            </a:r>
          </a:p>
          <a:p>
            <a:pPr marL="0" indent="0">
              <a:buNone/>
            </a:pPr>
            <a:r>
              <a:rPr lang="en-US" sz="1700" dirty="0"/>
              <a:t>9.5 Metrics, Code Smells, and SOFA</a:t>
            </a:r>
          </a:p>
          <a:p>
            <a:pPr marL="0" indent="0">
              <a:buNone/>
            </a:pPr>
            <a:r>
              <a:rPr lang="en-US" sz="1700" dirty="0"/>
              <a:t>9.6 Method-Level Refactoring</a:t>
            </a:r>
          </a:p>
          <a:p>
            <a:pPr marL="0" indent="0">
              <a:buNone/>
            </a:pPr>
            <a:r>
              <a:rPr lang="en-US" sz="1700" dirty="0"/>
              <a:t>9.7 The Plan-And-Document Perspective on Working With Legacy Code</a:t>
            </a:r>
          </a:p>
          <a:p>
            <a:pPr marL="0" indent="0">
              <a:buNone/>
            </a:pPr>
            <a:r>
              <a:rPr lang="en-US" sz="1700" dirty="0"/>
              <a:t>9.8 Fallacies and Pitfalls</a:t>
            </a:r>
          </a:p>
          <a:p>
            <a:pPr marL="0" indent="0">
              <a:buNone/>
            </a:pPr>
            <a:r>
              <a:rPr lang="en-US" sz="1700" dirty="0"/>
              <a:t>9.9 Concluding Remarks: Continuous Refactoring</a:t>
            </a:r>
          </a:p>
        </p:txBody>
      </p:sp>
    </p:spTree>
    <p:extLst>
      <p:ext uri="{BB962C8B-B14F-4D97-AF65-F5344CB8AC3E}">
        <p14:creationId xmlns:p14="http://schemas.microsoft.com/office/powerpoint/2010/main" val="92857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10</a:t>
            </a:r>
          </a:p>
          <a:p>
            <a:pPr marL="0" indent="0">
              <a:buNone/>
            </a:pPr>
            <a:endParaRPr lang="en-US" sz="2000" dirty="0"/>
          </a:p>
          <a:p>
            <a:pPr marL="0" indent="0">
              <a:buNone/>
            </a:pPr>
            <a:r>
              <a:rPr lang="en-US" sz="2000" dirty="0"/>
              <a:t>Be prepared to Review “Computer Science Illuminated” Networks and review the associated lecture</a:t>
            </a:r>
          </a:p>
        </p:txBody>
      </p:sp>
    </p:spTree>
    <p:extLst>
      <p:ext uri="{BB962C8B-B14F-4D97-AF65-F5344CB8AC3E}">
        <p14:creationId xmlns:p14="http://schemas.microsoft.com/office/powerpoint/2010/main" val="1601180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Maintenance vs. Support</a:t>
            </a:r>
          </a:p>
        </p:txBody>
      </p:sp>
    </p:spTree>
    <p:extLst>
      <p:ext uri="{BB962C8B-B14F-4D97-AF65-F5344CB8AC3E}">
        <p14:creationId xmlns:p14="http://schemas.microsoft.com/office/powerpoint/2010/main" val="3733167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normAutofit/>
          </a:bodyPr>
          <a:lstStyle/>
          <a:p>
            <a:r>
              <a:rPr lang="en-US" sz="3600" dirty="0"/>
              <a:t>Software Maintenance vs Software Support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427562"/>
            <a:ext cx="10515600" cy="4522519"/>
          </a:xfrm>
        </p:spPr>
        <p:txBody>
          <a:bodyPr>
            <a:normAutofit/>
          </a:bodyPr>
          <a:lstStyle/>
          <a:p>
            <a:pPr marL="0" indent="0">
              <a:buNone/>
            </a:pPr>
            <a:r>
              <a:rPr lang="en-US" sz="2000" dirty="0"/>
              <a:t>Many processes include both Software Maintenance and Software Support in a single Maintenance category. This is a grave disservice from a process perspective because the two activities are dissimilar in many ways including:</a:t>
            </a:r>
          </a:p>
          <a:p>
            <a:pPr marL="457200" indent="-457200">
              <a:buFont typeface="+mj-lt"/>
              <a:buAutoNum type="arabicPeriod"/>
            </a:pPr>
            <a:r>
              <a:rPr lang="en-US" sz="2000" dirty="0"/>
              <a:t>The processes are aligned to different audiences with support focusing on application users and maintenance focusing on application sponsors</a:t>
            </a:r>
          </a:p>
          <a:p>
            <a:pPr marL="457200" indent="-457200">
              <a:buFont typeface="+mj-lt"/>
              <a:buAutoNum type="arabicPeriod"/>
            </a:pPr>
            <a:r>
              <a:rPr lang="en-US" sz="2000" dirty="0"/>
              <a:t>Support needs to scale with the user base where maintenance scales with enhancement requests</a:t>
            </a:r>
          </a:p>
          <a:p>
            <a:pPr marL="457200" indent="-457200">
              <a:buFont typeface="+mj-lt"/>
              <a:buAutoNum type="arabicPeriod"/>
            </a:pPr>
            <a:r>
              <a:rPr lang="en-US" sz="2000" dirty="0"/>
              <a:t>The optimal process is different with support generally adopting a Kanban and issue ticketing process where maintenance following a software development process like Waterfall or Agile</a:t>
            </a:r>
          </a:p>
          <a:p>
            <a:pPr marL="457200" indent="-457200">
              <a:buFont typeface="+mj-lt"/>
              <a:buAutoNum type="arabicPeriod"/>
            </a:pPr>
            <a:r>
              <a:rPr lang="en-US" sz="2000" dirty="0"/>
              <a:t>Support is optimized by supporting all products associated with a user base where maintenance is more single product focused</a:t>
            </a:r>
          </a:p>
          <a:p>
            <a:pPr marL="457200" indent="-457200">
              <a:buFont typeface="+mj-lt"/>
              <a:buAutoNum type="arabicPeriod"/>
            </a:pPr>
            <a:r>
              <a:rPr lang="en-US" sz="2000" dirty="0"/>
              <a:t>The cadence of support is minutes and hours where maintenance is days, weeks, and months which can make it challenging to balance the immediate vs the important daily activities</a:t>
            </a:r>
          </a:p>
          <a:p>
            <a:pPr marL="0" indent="0">
              <a:buNone/>
            </a:pPr>
            <a:endParaRPr lang="en-US" sz="2000" dirty="0"/>
          </a:p>
          <a:p>
            <a:endParaRPr lang="en-US" sz="2000" dirty="0"/>
          </a:p>
          <a:p>
            <a:pPr marL="0" indent="0">
              <a:buNone/>
            </a:pPr>
            <a:endParaRPr lang="en-US" sz="2000" dirty="0"/>
          </a:p>
        </p:txBody>
      </p:sp>
    </p:spTree>
    <p:extLst>
      <p:ext uri="{BB962C8B-B14F-4D97-AF65-F5344CB8AC3E}">
        <p14:creationId xmlns:p14="http://schemas.microsoft.com/office/powerpoint/2010/main" val="3527290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Metrics</a:t>
            </a:r>
          </a:p>
        </p:txBody>
      </p:sp>
    </p:spTree>
    <p:extLst>
      <p:ext uri="{BB962C8B-B14F-4D97-AF65-F5344CB8AC3E}">
        <p14:creationId xmlns:p14="http://schemas.microsoft.com/office/powerpoint/2010/main" val="2138634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 – Sprint Retrospective &amp; Metrics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8792852" y="4850979"/>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898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Characteristics of a Good Metric</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What makes a good software quality metric?</a:t>
            </a:r>
          </a:p>
          <a:p>
            <a:pPr marL="457200" indent="-457200">
              <a:buFont typeface="+mj-lt"/>
              <a:buAutoNum type="arabicPeriod"/>
            </a:pPr>
            <a:r>
              <a:rPr lang="en-US" sz="2000" dirty="0"/>
              <a:t>Easy to collect and understand</a:t>
            </a:r>
          </a:p>
          <a:p>
            <a:pPr marL="457200" indent="-457200">
              <a:buFont typeface="+mj-lt"/>
              <a:buAutoNum type="arabicPeriod"/>
            </a:pPr>
            <a:r>
              <a:rPr lang="en-US" sz="2000" dirty="0"/>
              <a:t>Good approximation of reality and good correlation to quality &amp; goals</a:t>
            </a:r>
          </a:p>
          <a:p>
            <a:pPr marL="457200" indent="-457200">
              <a:buFont typeface="+mj-lt"/>
              <a:buAutoNum type="arabicPeriod"/>
            </a:pPr>
            <a:r>
              <a:rPr lang="en-US" sz="2000" dirty="0"/>
              <a:t>Meaningful to the group that can deliver positive change and can drive positive actions</a:t>
            </a:r>
          </a:p>
          <a:p>
            <a:pPr marL="457200" indent="-457200">
              <a:buFont typeface="+mj-lt"/>
              <a:buAutoNum type="arabicPeriod"/>
            </a:pPr>
            <a:r>
              <a:rPr lang="en-US" sz="2000" dirty="0"/>
              <a:t>Meaningful over time to encourage positive trends</a:t>
            </a:r>
          </a:p>
          <a:p>
            <a:pPr marL="457200" indent="-457200">
              <a:buFont typeface="+mj-lt"/>
              <a:buAutoNum type="arabicPeriod"/>
            </a:pPr>
            <a:r>
              <a:rPr lang="en-US" sz="2000" dirty="0"/>
              <a:t>Discourages “gaming the system,” or at least limits the impact of “gaming” </a:t>
            </a:r>
          </a:p>
          <a:p>
            <a:pPr marL="457200" indent="-457200">
              <a:buFont typeface="+mj-lt"/>
              <a:buAutoNum type="arabicPeriod"/>
            </a:pPr>
            <a:r>
              <a:rPr lang="en-US" sz="2000" dirty="0"/>
              <a:t>Does not allow one group to declare success (project management, developers, business analysts, etc.) while the overall product is failing</a:t>
            </a:r>
          </a:p>
          <a:p>
            <a:pPr marL="457200" indent="-457200">
              <a:buFont typeface="+mj-lt"/>
              <a:buAutoNum type="arabicPeriod"/>
            </a:pPr>
            <a:r>
              <a:rPr lang="en-US" sz="2000" dirty="0"/>
              <a:t>Comparable across teams, companies, and the industry</a:t>
            </a:r>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774411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Common Metrics for Software Development</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Line of code per time-period</a:t>
            </a:r>
          </a:p>
          <a:p>
            <a:r>
              <a:rPr lang="en-US" sz="2000" dirty="0"/>
              <a:t>On-time</a:t>
            </a:r>
          </a:p>
          <a:p>
            <a:r>
              <a:rPr lang="en-US" sz="2000" dirty="0"/>
              <a:t>On-budget</a:t>
            </a:r>
          </a:p>
          <a:p>
            <a:r>
              <a:rPr lang="en-US" sz="2000" dirty="0"/>
              <a:t>… Scope delivered</a:t>
            </a:r>
          </a:p>
          <a:p>
            <a:r>
              <a:rPr lang="en-US" sz="2000" dirty="0"/>
              <a:t>Defects</a:t>
            </a:r>
          </a:p>
          <a:p>
            <a:r>
              <a:rPr lang="en-US" sz="2000" dirty="0"/>
              <a:t>Weighted Defects</a:t>
            </a:r>
          </a:p>
          <a:p>
            <a:r>
              <a:rPr lang="en-US" sz="2000" dirty="0"/>
              <a:t>Weighted Defects per unit delivered</a:t>
            </a:r>
          </a:p>
          <a:p>
            <a:r>
              <a:rPr lang="en-US" sz="2000" dirty="0"/>
              <a:t>Unit delivered per hour/day/month… per person</a:t>
            </a:r>
          </a:p>
          <a:p>
            <a:r>
              <a:rPr lang="en-US" sz="2000" dirty="0"/>
              <a:t>Unit delivered per hour/day/month… per dollar</a:t>
            </a:r>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745254605"/>
      </p:ext>
    </p:extLst>
  </p:cSld>
  <p:clrMapOvr>
    <a:masterClrMapping/>
  </p:clrMapOvr>
  <mc:AlternateContent xmlns:mc="http://schemas.openxmlformats.org/markup-compatibility/2006" xmlns:p14="http://schemas.microsoft.com/office/powerpoint/2010/main">
    <mc:Choice Requires="p14">
      <p:transition spd="slow" p14:dur="2000" advTm="258493"/>
    </mc:Choice>
    <mc:Fallback xmlns="">
      <p:transition spd="slow" advTm="258493"/>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Common Metrics for Agile Software Development</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Story Points per Sprint per person</a:t>
            </a:r>
          </a:p>
          <a:p>
            <a:r>
              <a:rPr lang="en-US" sz="2000" dirty="0"/>
              <a:t>Say/Do ratio</a:t>
            </a:r>
          </a:p>
          <a:p>
            <a:r>
              <a:rPr lang="en-US" sz="2000" dirty="0"/>
              <a:t>Story Points delivered per Sprint… change in Story Points delivered per Sprint</a:t>
            </a:r>
          </a:p>
          <a:p>
            <a:r>
              <a:rPr lang="en-US" sz="2000" dirty="0"/>
              <a:t>Team versatility</a:t>
            </a:r>
          </a:p>
          <a:p>
            <a:r>
              <a:rPr lang="en-US" sz="2000" dirty="0"/>
              <a:t>Percent coverage with automated testing or with Test-Driven Development</a:t>
            </a:r>
          </a:p>
          <a:p>
            <a:r>
              <a:rPr lang="en-US" sz="2000" dirty="0"/>
              <a:t>Satisfaction surveys with internal or external customers</a:t>
            </a:r>
          </a:p>
          <a:p>
            <a:r>
              <a:rPr lang="en-US" sz="2000" dirty="0"/>
              <a:t>Eric’s Favorite: Weighted Defect Density per 10,000 hours worked… production </a:t>
            </a:r>
          </a:p>
          <a:p>
            <a:pPr marL="0" indent="0">
              <a:buNone/>
            </a:pPr>
            <a:endParaRPr lang="en-US" sz="2000" dirty="0"/>
          </a:p>
          <a:p>
            <a:endParaRPr lang="en-US" sz="2000" dirty="0"/>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562679711"/>
      </p:ext>
    </p:extLst>
  </p:cSld>
  <p:clrMapOvr>
    <a:masterClrMapping/>
  </p:clrMapOvr>
  <mc:AlternateContent xmlns:mc="http://schemas.openxmlformats.org/markup-compatibility/2006" xmlns:p14="http://schemas.microsoft.com/office/powerpoint/2010/main">
    <mc:Choice Requires="p14">
      <p:transition spd="slow" p14:dur="2000" advTm="228839"/>
    </mc:Choice>
    <mc:Fallback xmlns="">
      <p:transition spd="slow" advTm="228839"/>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Everything is due Sunday!</a:t>
            </a:r>
          </a:p>
          <a:p>
            <a:pPr marL="0" indent="0">
              <a:buNone/>
            </a:pPr>
            <a:r>
              <a:rPr lang="en-US" sz="2000" dirty="0"/>
              <a:t>Each team should be prepared to Demo sprint 0 work</a:t>
            </a:r>
          </a:p>
          <a:p>
            <a:pPr marL="0" indent="0">
              <a:buNone/>
            </a:pPr>
            <a:r>
              <a:rPr lang="en-US" sz="2000" dirty="0"/>
              <a:t>Review scheduled Demos</a:t>
            </a:r>
          </a:p>
          <a:p>
            <a:pPr marL="0" indent="0">
              <a:buNone/>
            </a:pPr>
            <a:r>
              <a:rPr lang="en-US" sz="2000" dirty="0"/>
              <a:t>Be prepared for sprint 6 planning</a:t>
            </a:r>
          </a:p>
          <a:p>
            <a:pPr marL="0" indent="0">
              <a:buNone/>
            </a:pPr>
            <a:endParaRPr lang="en-US" sz="2000" dirty="0"/>
          </a:p>
          <a:p>
            <a:pPr marL="0" indent="0">
              <a:buNone/>
            </a:pPr>
            <a:r>
              <a:rPr lang="en-US" sz="2000" dirty="0"/>
              <a:t>Note that Lab 5 grades will not be posted prior to Tuesday demos because:</a:t>
            </a:r>
          </a:p>
          <a:p>
            <a:pPr marL="457200" indent="-457200">
              <a:buFont typeface="+mj-lt"/>
              <a:buAutoNum type="alphaLcParenR"/>
            </a:pPr>
            <a:r>
              <a:rPr lang="en-US" sz="2000" dirty="0"/>
              <a:t>Working software is the primary measure of progress</a:t>
            </a:r>
          </a:p>
          <a:p>
            <a:pPr marL="457200" indent="-457200">
              <a:buFont typeface="+mj-lt"/>
              <a:buAutoNum type="alphaLcParenR"/>
            </a:pPr>
            <a:r>
              <a:rPr lang="en-US" sz="2000" dirty="0"/>
              <a:t>“Done” means demo-able in a production like environment</a:t>
            </a:r>
          </a:p>
        </p:txBody>
      </p:sp>
    </p:spTree>
    <p:extLst>
      <p:ext uri="{BB962C8B-B14F-4D97-AF65-F5344CB8AC3E}">
        <p14:creationId xmlns:p14="http://schemas.microsoft.com/office/powerpoint/2010/main" val="2386757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Your Scrum Process</a:t>
            </a:r>
          </a:p>
        </p:txBody>
      </p:sp>
    </p:spTree>
    <p:extLst>
      <p:ext uri="{BB962C8B-B14F-4D97-AF65-F5344CB8AC3E}">
        <p14:creationId xmlns:p14="http://schemas.microsoft.com/office/powerpoint/2010/main" val="3820109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spTree>
    <p:extLst>
      <p:ext uri="{BB962C8B-B14F-4D97-AF65-F5344CB8AC3E}">
        <p14:creationId xmlns:p14="http://schemas.microsoft.com/office/powerpoint/2010/main" val="107727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Networks – The Internet &amp; The Web</a:t>
            </a:r>
          </a:p>
        </p:txBody>
      </p:sp>
    </p:spTree>
    <p:extLst>
      <p:ext uri="{BB962C8B-B14F-4D97-AF65-F5344CB8AC3E}">
        <p14:creationId xmlns:p14="http://schemas.microsoft.com/office/powerpoint/2010/main" val="27336309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Perspectives &amp; Priorities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Perspectives: </a:t>
            </a:r>
          </a:p>
          <a:p>
            <a:pPr>
              <a:buFont typeface="Wingdings" pitchFamily="2" charset="2"/>
              <a:buChar char="§"/>
            </a:pPr>
            <a:r>
              <a:rPr lang="en-US" sz="2000" dirty="0"/>
              <a:t>Process</a:t>
            </a:r>
          </a:p>
          <a:p>
            <a:pPr>
              <a:buFont typeface="Wingdings" pitchFamily="2" charset="2"/>
              <a:buChar char="§"/>
            </a:pPr>
            <a:r>
              <a:rPr lang="en-US" sz="2000" dirty="0"/>
              <a:t>Technology </a:t>
            </a:r>
          </a:p>
          <a:p>
            <a:pPr>
              <a:buFont typeface="Wingdings" pitchFamily="2" charset="2"/>
              <a:buChar char="§"/>
            </a:pPr>
            <a:r>
              <a:rPr lang="en-US" sz="2000" dirty="0"/>
              <a:t>Customer (User)</a:t>
            </a:r>
          </a:p>
        </p:txBody>
      </p:sp>
    </p:spTree>
    <p:extLst>
      <p:ext uri="{BB962C8B-B14F-4D97-AF65-F5344CB8AC3E}">
        <p14:creationId xmlns:p14="http://schemas.microsoft.com/office/powerpoint/2010/main" val="16705496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Perspectives &amp; Priorities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Process: </a:t>
            </a:r>
          </a:p>
          <a:p>
            <a:pPr>
              <a:buFont typeface="Wingdings" pitchFamily="2" charset="2"/>
              <a:buChar char="§"/>
            </a:pPr>
            <a:r>
              <a:rPr lang="en-US" sz="2000" dirty="0"/>
              <a:t>Waterfall</a:t>
            </a:r>
          </a:p>
          <a:p>
            <a:pPr>
              <a:buFont typeface="Wingdings" pitchFamily="2" charset="2"/>
              <a:buChar char="§"/>
            </a:pPr>
            <a:r>
              <a:rPr lang="en-US" sz="2000" dirty="0"/>
              <a:t>Iterative </a:t>
            </a:r>
          </a:p>
          <a:p>
            <a:pPr>
              <a:buFont typeface="Wingdings" pitchFamily="2" charset="2"/>
              <a:buChar char="§"/>
            </a:pPr>
            <a:r>
              <a:rPr lang="en-US" sz="2000" u="sng" dirty="0"/>
              <a:t>Agile</a:t>
            </a:r>
            <a:endParaRPr lang="en-US" sz="2000" dirty="0"/>
          </a:p>
          <a:p>
            <a:pPr>
              <a:buFont typeface="Wingdings" pitchFamily="2" charset="2"/>
              <a:buChar char="§"/>
            </a:pPr>
            <a:r>
              <a:rPr lang="en-US" sz="2000" dirty="0"/>
              <a:t>CMMI and ISO</a:t>
            </a:r>
          </a:p>
          <a:p>
            <a:pPr marL="0" indent="0">
              <a:buNone/>
            </a:pPr>
            <a:endParaRPr lang="en-US" sz="2000" dirty="0"/>
          </a:p>
          <a:p>
            <a:pPr marL="0" indent="0">
              <a:buNone/>
            </a:pPr>
            <a:r>
              <a:rPr lang="en-US" sz="2000" dirty="0"/>
              <a:t>Technology: </a:t>
            </a:r>
          </a:p>
          <a:p>
            <a:pPr>
              <a:buFont typeface="Wingdings" pitchFamily="2" charset="2"/>
              <a:buChar char="§"/>
            </a:pPr>
            <a:r>
              <a:rPr lang="en-US" sz="2000" dirty="0"/>
              <a:t>Architecture &amp; Design, </a:t>
            </a:r>
          </a:p>
          <a:p>
            <a:pPr>
              <a:buFont typeface="Wingdings" pitchFamily="2" charset="2"/>
              <a:buChar char="§"/>
            </a:pPr>
            <a:r>
              <a:rPr lang="en-US" sz="2000" dirty="0"/>
              <a:t>Languages, Tools, and Platforms</a:t>
            </a:r>
          </a:p>
          <a:p>
            <a:pPr marL="0" indent="0">
              <a:buNone/>
            </a:pPr>
            <a:endParaRPr lang="en-US" sz="2000" dirty="0"/>
          </a:p>
          <a:p>
            <a:pPr marL="0" indent="0">
              <a:buNone/>
            </a:pPr>
            <a:r>
              <a:rPr lang="en-US" sz="2000" dirty="0"/>
              <a:t>Customer (User): </a:t>
            </a:r>
          </a:p>
          <a:p>
            <a:pPr>
              <a:buFont typeface="Wingdings" pitchFamily="2" charset="2"/>
              <a:buChar char="§"/>
            </a:pPr>
            <a:r>
              <a:rPr lang="en-US" sz="2000" dirty="0"/>
              <a:t>Epics, Features, Stories</a:t>
            </a:r>
          </a:p>
        </p:txBody>
      </p:sp>
    </p:spTree>
    <p:extLst>
      <p:ext uri="{BB962C8B-B14F-4D97-AF65-F5344CB8AC3E}">
        <p14:creationId xmlns:p14="http://schemas.microsoft.com/office/powerpoint/2010/main" val="2148701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Perspectives &amp; Priorities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Agile Priorities: </a:t>
            </a:r>
          </a:p>
          <a:p>
            <a:pPr marL="457200" indent="-457200">
              <a:buFont typeface="+mj-lt"/>
              <a:buAutoNum type="arabicPeriod"/>
            </a:pPr>
            <a:r>
              <a:rPr lang="en-US" sz="2000" dirty="0"/>
              <a:t>Customer</a:t>
            </a:r>
          </a:p>
          <a:p>
            <a:pPr marL="457200" indent="-457200">
              <a:buFont typeface="+mj-lt"/>
              <a:buAutoNum type="arabicPeriod"/>
            </a:pPr>
            <a:r>
              <a:rPr lang="en-US" sz="2000" dirty="0"/>
              <a:t>Technology</a:t>
            </a:r>
          </a:p>
          <a:p>
            <a:pPr marL="457200" indent="-457200">
              <a:buFont typeface="+mj-lt"/>
              <a:buAutoNum type="arabicPeriod"/>
            </a:pPr>
            <a:r>
              <a:rPr lang="en-US" sz="2000" dirty="0"/>
              <a:t>Process</a:t>
            </a:r>
          </a:p>
        </p:txBody>
      </p:sp>
    </p:spTree>
    <p:extLst>
      <p:ext uri="{BB962C8B-B14F-4D97-AF65-F5344CB8AC3E}">
        <p14:creationId xmlns:p14="http://schemas.microsoft.com/office/powerpoint/2010/main" val="15949754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Agile Manifesto</a:t>
            </a:r>
          </a:p>
          <a:p>
            <a:pPr marL="0" indent="0" algn="ctr">
              <a:buNone/>
            </a:pPr>
            <a:r>
              <a:rPr lang="en-US" sz="4400" dirty="0"/>
              <a:t>&amp; Principles </a:t>
            </a:r>
            <a:r>
              <a:rPr lang="en-US" sz="4400" dirty="0">
                <a:hlinkClick r:id="rId3"/>
              </a:rPr>
              <a:t>[link]</a:t>
            </a:r>
            <a:endParaRPr lang="en-US" sz="4400" dirty="0"/>
          </a:p>
        </p:txBody>
      </p:sp>
    </p:spTree>
    <p:extLst>
      <p:ext uri="{BB962C8B-B14F-4D97-AF65-F5344CB8AC3E}">
        <p14:creationId xmlns:p14="http://schemas.microsoft.com/office/powerpoint/2010/main" val="4188354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Scrum Team Sprint 1 Planning</a:t>
            </a:r>
          </a:p>
          <a:p>
            <a:pPr marL="0" indent="0" algn="ctr">
              <a:buNone/>
            </a:pPr>
            <a:r>
              <a:rPr lang="en-US" sz="4400" dirty="0"/>
              <a:t>(6 Step Process)</a:t>
            </a:r>
          </a:p>
        </p:txBody>
      </p:sp>
    </p:spTree>
    <p:extLst>
      <p:ext uri="{BB962C8B-B14F-4D97-AF65-F5344CB8AC3E}">
        <p14:creationId xmlns:p14="http://schemas.microsoft.com/office/powerpoint/2010/main" val="1426019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Priorities &amp; Roles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Agile Priorities (associated scrum role): </a:t>
            </a:r>
          </a:p>
          <a:p>
            <a:pPr marL="457200" indent="-457200">
              <a:buFont typeface="+mj-lt"/>
              <a:buAutoNum type="arabicPeriod"/>
            </a:pPr>
            <a:r>
              <a:rPr lang="en-US" sz="2000" dirty="0"/>
              <a:t>Customer (Product Owner)</a:t>
            </a:r>
          </a:p>
          <a:p>
            <a:pPr marL="457200" indent="-457200">
              <a:buFont typeface="+mj-lt"/>
              <a:buAutoNum type="arabicPeriod"/>
            </a:pPr>
            <a:r>
              <a:rPr lang="en-US" sz="2000" dirty="0"/>
              <a:t>Technology (Architect)</a:t>
            </a:r>
          </a:p>
          <a:p>
            <a:pPr marL="457200" indent="-457200">
              <a:buFont typeface="+mj-lt"/>
              <a:buAutoNum type="arabicPeriod"/>
            </a:pPr>
            <a:r>
              <a:rPr lang="en-US" sz="2000" dirty="0"/>
              <a:t>Process (Scrum Master)</a:t>
            </a:r>
          </a:p>
          <a:p>
            <a:pPr marL="0" indent="0">
              <a:buNone/>
            </a:pPr>
            <a:endParaRPr lang="en-US" sz="2000" dirty="0"/>
          </a:p>
          <a:p>
            <a:pPr marL="0" indent="0">
              <a:buNone/>
            </a:pPr>
            <a:r>
              <a:rPr lang="en-US" sz="2000" dirty="0"/>
              <a:t>Recall the Agile Glossary </a:t>
            </a:r>
            <a:r>
              <a:rPr lang="en-US" sz="2000" dirty="0">
                <a:hlinkClick r:id="rId2"/>
              </a:rPr>
              <a:t>[link]</a:t>
            </a:r>
            <a:endParaRPr lang="en-US" sz="2000" dirty="0"/>
          </a:p>
          <a:p>
            <a:pPr marL="0" indent="0">
              <a:buNone/>
            </a:pPr>
            <a:r>
              <a:rPr lang="en-US" sz="2000" dirty="0"/>
              <a:t>Recall that one person can play multiple roles.</a:t>
            </a:r>
          </a:p>
          <a:p>
            <a:pPr marL="0" indent="0">
              <a:buNone/>
            </a:pPr>
            <a:r>
              <a:rPr lang="en-US" sz="2000" dirty="0"/>
              <a:t>Recall that it is different/difficult for us because we are playing the role of the customer as well as the delivery team.</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748892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1: Assign Roles for Sprints 1 through 3</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lnSpcReduction="10000"/>
          </a:bodyPr>
          <a:lstStyle/>
          <a:p>
            <a:pPr marL="0" indent="0">
              <a:buNone/>
            </a:pPr>
            <a:r>
              <a:rPr lang="en-US" sz="2000" dirty="0"/>
              <a:t>Agile Priorities (associated scrum role): </a:t>
            </a:r>
          </a:p>
          <a:p>
            <a:pPr marL="457200" indent="-457200">
              <a:buFont typeface="+mj-lt"/>
              <a:buAutoNum type="arabicPeriod"/>
            </a:pPr>
            <a:r>
              <a:rPr lang="en-US" sz="2000" dirty="0"/>
              <a:t>Customer (Product Owner)</a:t>
            </a:r>
          </a:p>
          <a:p>
            <a:pPr marL="457200" indent="-457200">
              <a:buFont typeface="+mj-lt"/>
              <a:buAutoNum type="arabicPeriod"/>
            </a:pPr>
            <a:r>
              <a:rPr lang="en-US" sz="2000" dirty="0"/>
              <a:t>Technology (Architect)</a:t>
            </a:r>
          </a:p>
          <a:p>
            <a:pPr marL="457200" indent="-457200">
              <a:buFont typeface="+mj-lt"/>
              <a:buAutoNum type="arabicPeriod"/>
            </a:pPr>
            <a:r>
              <a:rPr lang="en-US" sz="2000" dirty="0"/>
              <a:t>Process (Scrum Master)</a:t>
            </a:r>
          </a:p>
          <a:p>
            <a:pPr marL="0" indent="0">
              <a:buNone/>
            </a:pPr>
            <a:endParaRPr lang="en-US" sz="2000" dirty="0"/>
          </a:p>
          <a:p>
            <a:pPr marL="0" indent="0">
              <a:buNone/>
            </a:pPr>
            <a:r>
              <a:rPr lang="en-US" sz="2000" dirty="0"/>
              <a:t>Requirements:</a:t>
            </a:r>
          </a:p>
          <a:p>
            <a:pPr>
              <a:buFont typeface="Wingdings" pitchFamily="2" charset="2"/>
              <a:buChar char="§"/>
            </a:pPr>
            <a:r>
              <a:rPr lang="en-US" sz="2000" dirty="0"/>
              <a:t>Everyone must play the Scrum Master role for at least one sprint during the class</a:t>
            </a:r>
          </a:p>
          <a:p>
            <a:pPr>
              <a:buFont typeface="Wingdings" pitchFamily="2" charset="2"/>
              <a:buChar char="§"/>
            </a:pPr>
            <a:r>
              <a:rPr lang="en-US" sz="2000" dirty="0"/>
              <a:t>There must be a Product Owner responsible for managing User Stories, Epics and Backlogs</a:t>
            </a:r>
          </a:p>
          <a:p>
            <a:pPr>
              <a:buFont typeface="Wingdings" pitchFamily="2" charset="2"/>
              <a:buChar char="§"/>
            </a:pPr>
            <a:r>
              <a:rPr lang="en-US" sz="2000" dirty="0"/>
              <a:t>What role (or individual) will be responsible for Demoing each sprint starting next Tuesday</a:t>
            </a:r>
          </a:p>
          <a:p>
            <a:pPr>
              <a:buFont typeface="Wingdings" pitchFamily="2" charset="2"/>
              <a:buChar char="§"/>
            </a:pPr>
            <a:r>
              <a:rPr lang="en-US" sz="2000" dirty="0"/>
              <a:t>The architect role is not a formal part of Scrum and is therefore optional </a:t>
            </a:r>
          </a:p>
          <a:p>
            <a:pPr marL="0" indent="0">
              <a:buNone/>
            </a:pPr>
            <a:endParaRPr lang="en-US" sz="2000" dirty="0"/>
          </a:p>
          <a:p>
            <a:pPr marL="0" indent="0">
              <a:buNone/>
            </a:pPr>
            <a:r>
              <a:rPr lang="en-US" sz="2000" dirty="0"/>
              <a:t>Report out who is the Scrum Master and Product Owner for sprint 1 plus who will demo your sprint 0 product next Tuesday.</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208388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User Stories, Epics and Backlogs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Recall the Agile Glossary </a:t>
            </a:r>
            <a:r>
              <a:rPr lang="en-US" sz="2000" dirty="0">
                <a:hlinkClick r:id="rId2"/>
              </a:rPr>
              <a:t>[link]</a:t>
            </a:r>
            <a:r>
              <a:rPr lang="en-US" sz="2000" dirty="0"/>
              <a:t>… review User Story format</a:t>
            </a:r>
          </a:p>
          <a:p>
            <a:pPr marL="0" indent="0">
              <a:buNone/>
            </a:pPr>
            <a:endParaRPr lang="en-US" sz="2000" dirty="0"/>
          </a:p>
        </p:txBody>
      </p:sp>
    </p:spTree>
    <p:extLst>
      <p:ext uri="{BB962C8B-B14F-4D97-AF65-F5344CB8AC3E}">
        <p14:creationId xmlns:p14="http://schemas.microsoft.com/office/powerpoint/2010/main" val="1388328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2: Epic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Product Owner to lead the review and/or creation of Epics. </a:t>
            </a:r>
          </a:p>
          <a:p>
            <a:pPr marL="0" indent="0">
              <a:buNone/>
            </a:pPr>
            <a:endParaRPr lang="en-US" sz="2000" dirty="0"/>
          </a:p>
          <a:p>
            <a:pPr marL="0" indent="0">
              <a:buNone/>
            </a:pPr>
            <a:r>
              <a:rPr lang="en-US" sz="2000" dirty="0"/>
              <a:t>Requirements:</a:t>
            </a:r>
          </a:p>
          <a:p>
            <a:pPr>
              <a:buFont typeface="Wingdings" pitchFamily="2" charset="2"/>
              <a:buChar char="§"/>
            </a:pPr>
            <a:r>
              <a:rPr lang="en-US" sz="2000" dirty="0"/>
              <a:t>There must be one list of Epics managed by the Product Owner</a:t>
            </a:r>
          </a:p>
          <a:p>
            <a:pPr>
              <a:buFont typeface="Wingdings" pitchFamily="2" charset="2"/>
              <a:buChar char="§"/>
            </a:pPr>
            <a:r>
              <a:rPr lang="en-US" sz="2000" dirty="0"/>
              <a:t>Each Epic must deliver customer functionality and value</a:t>
            </a:r>
          </a:p>
          <a:p>
            <a:pPr>
              <a:buFont typeface="Wingdings" pitchFamily="2" charset="2"/>
              <a:buChar char="§"/>
            </a:pPr>
            <a:r>
              <a:rPr lang="en-US" sz="2000" dirty="0"/>
              <a:t>Epics should be written in User Story format</a:t>
            </a:r>
          </a:p>
          <a:p>
            <a:pPr>
              <a:buFont typeface="Wingdings" pitchFamily="2" charset="2"/>
              <a:buChar char="§"/>
            </a:pPr>
            <a:r>
              <a:rPr lang="en-US" sz="2000" dirty="0"/>
              <a:t>Epics must be prioritized and forced ranked</a:t>
            </a:r>
          </a:p>
          <a:p>
            <a:pPr>
              <a:buFont typeface="Wingdings" pitchFamily="2" charset="2"/>
              <a:buChar char="§"/>
            </a:pPr>
            <a:r>
              <a:rPr lang="en-US" sz="2000" dirty="0"/>
              <a:t>Each product must have at least three Epics</a:t>
            </a:r>
          </a:p>
          <a:p>
            <a:pPr marL="0" indent="0">
              <a:buNone/>
            </a:pPr>
            <a:endParaRPr lang="en-US" sz="2000" dirty="0"/>
          </a:p>
          <a:p>
            <a:pPr marL="0" indent="0">
              <a:buNone/>
            </a:pPr>
            <a:r>
              <a:rPr lang="en-US" sz="2000" dirty="0"/>
              <a:t>Report out on number of Epics.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2020216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 – Product Backlog Grooming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2221847" y="5174113"/>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61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Networks – The Internet</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Internet </a:t>
            </a:r>
            <a:r>
              <a:rPr lang="en-US" sz="2000" dirty="0">
                <a:hlinkClick r:id="rId3"/>
              </a:rPr>
              <a:t>[link]</a:t>
            </a:r>
            <a:endParaRPr lang="en-US" sz="2000" dirty="0"/>
          </a:p>
          <a:p>
            <a:pPr marL="0" indent="0">
              <a:buNone/>
            </a:pPr>
            <a:endParaRPr lang="en-US" sz="2000" dirty="0"/>
          </a:p>
          <a:p>
            <a:pPr marL="0" indent="0">
              <a:buNone/>
            </a:pPr>
            <a:r>
              <a:rPr lang="en-US" sz="2000" dirty="0"/>
              <a:t>IP (Internet Protocol) </a:t>
            </a:r>
            <a:r>
              <a:rPr lang="en-US" sz="2000" dirty="0">
                <a:hlinkClick r:id="rId4"/>
              </a:rPr>
              <a:t>[link]</a:t>
            </a:r>
            <a:endParaRPr lang="en-US" sz="2000" dirty="0"/>
          </a:p>
          <a:p>
            <a:pPr marL="0" indent="0">
              <a:buNone/>
            </a:pPr>
            <a:endParaRPr lang="en-US" sz="2000" dirty="0"/>
          </a:p>
          <a:p>
            <a:pPr marL="0" indent="0">
              <a:buNone/>
            </a:pPr>
            <a:r>
              <a:rPr lang="en-US" sz="2000" dirty="0"/>
              <a:t>TCP (Transmission Control Protocol) </a:t>
            </a:r>
            <a:r>
              <a:rPr lang="en-US" sz="2000" dirty="0">
                <a:hlinkClick r:id="rId5"/>
              </a:rPr>
              <a:t>[link]</a:t>
            </a:r>
            <a:endParaRPr lang="en-US" sz="2000" dirty="0"/>
          </a:p>
          <a:p>
            <a:pPr marL="0" indent="0">
              <a:buNone/>
            </a:pPr>
            <a:r>
              <a:rPr lang="en-US" sz="2000" dirty="0"/>
              <a:t>TCP/IP </a:t>
            </a:r>
          </a:p>
          <a:p>
            <a:pPr marL="0" indent="0">
              <a:buNone/>
            </a:pPr>
            <a:endParaRPr lang="en-US" sz="2000" dirty="0"/>
          </a:p>
          <a:p>
            <a:pPr marL="0" indent="0">
              <a:buNone/>
            </a:pPr>
            <a:r>
              <a:rPr lang="en-US" sz="2000" dirty="0"/>
              <a:t>UDP (User Datagram Protocol) </a:t>
            </a:r>
            <a:r>
              <a:rPr lang="en-US" sz="2000" dirty="0">
                <a:hlinkClick r:id="rId6"/>
              </a:rPr>
              <a:t>[link] </a:t>
            </a:r>
            <a:endParaRPr lang="en-US" sz="2000" dirty="0"/>
          </a:p>
          <a:p>
            <a:pPr marL="0" indent="0">
              <a:buNone/>
            </a:pPr>
            <a:r>
              <a:rPr lang="en-US" sz="2000" dirty="0"/>
              <a:t>UDP/IP</a:t>
            </a:r>
          </a:p>
          <a:p>
            <a:pPr marL="0" indent="0">
              <a:buNone/>
            </a:pPr>
            <a:endParaRPr lang="en-US" sz="2000" dirty="0"/>
          </a:p>
          <a:p>
            <a:pPr marL="0" indent="0">
              <a:buNone/>
            </a:pPr>
            <a:r>
              <a:rPr lang="en-US" sz="2000" dirty="0"/>
              <a:t>TCP/IP or UDP/IP Socket </a:t>
            </a:r>
            <a:r>
              <a:rPr lang="en-US" sz="2000" dirty="0">
                <a:hlinkClick r:id="rId7"/>
              </a:rPr>
              <a:t>[link]</a:t>
            </a:r>
            <a:endParaRPr lang="en-US" sz="2000" dirty="0"/>
          </a:p>
          <a:p>
            <a:pPr marL="0" indent="0">
              <a:buNone/>
            </a:pPr>
            <a:r>
              <a:rPr lang="en-US" sz="2000" dirty="0"/>
              <a:t>TCP and UDP Protocols &amp; Port Numbers </a:t>
            </a:r>
            <a:r>
              <a:rPr lang="en-US" sz="2000" dirty="0">
                <a:hlinkClick r:id="rId8"/>
              </a:rPr>
              <a:t>[link]</a:t>
            </a:r>
            <a:endParaRPr lang="en-US" sz="2000" dirty="0"/>
          </a:p>
        </p:txBody>
      </p:sp>
      <p:pic>
        <p:nvPicPr>
          <p:cNvPr id="3" name="Picture 2">
            <a:extLst>
              <a:ext uri="{FF2B5EF4-FFF2-40B4-BE49-F238E27FC236}">
                <a16:creationId xmlns:a16="http://schemas.microsoft.com/office/drawing/2014/main" id="{EB9E2CFF-2E53-4E08-B47B-2E03CBDC1E36}"/>
              </a:ext>
            </a:extLst>
          </p:cNvPr>
          <p:cNvPicPr>
            <a:picLocks noChangeAspect="1"/>
          </p:cNvPicPr>
          <p:nvPr/>
        </p:nvPicPr>
        <p:blipFill>
          <a:blip r:embed="rId9"/>
          <a:stretch>
            <a:fillRect/>
          </a:stretch>
        </p:blipFill>
        <p:spPr>
          <a:xfrm>
            <a:off x="5794362" y="1227552"/>
            <a:ext cx="6397638" cy="4747364"/>
          </a:xfrm>
          <a:prstGeom prst="rect">
            <a:avLst/>
          </a:prstGeom>
        </p:spPr>
      </p:pic>
    </p:spTree>
    <p:extLst>
      <p:ext uri="{BB962C8B-B14F-4D97-AF65-F5344CB8AC3E}">
        <p14:creationId xmlns:p14="http://schemas.microsoft.com/office/powerpoint/2010/main" val="294186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2: Product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lnSpcReduction="10000"/>
          </a:bodyPr>
          <a:lstStyle/>
          <a:p>
            <a:pPr marL="0" indent="0">
              <a:buNone/>
            </a:pPr>
            <a:r>
              <a:rPr lang="en-US" sz="2000" dirty="0"/>
              <a:t>Product Owner to lead the review and/or creation of User Stories. </a:t>
            </a:r>
          </a:p>
          <a:p>
            <a:pPr marL="0" indent="0">
              <a:buNone/>
            </a:pPr>
            <a:endParaRPr lang="en-US" sz="2000" dirty="0"/>
          </a:p>
          <a:p>
            <a:pPr marL="0" indent="0">
              <a:buNone/>
            </a:pPr>
            <a:r>
              <a:rPr lang="en-US" sz="2000" i="1" u="sng" dirty="0"/>
              <a:t>Requirements &amp; Actions:</a:t>
            </a:r>
          </a:p>
          <a:p>
            <a:pPr>
              <a:buFont typeface="Wingdings" pitchFamily="2" charset="2"/>
              <a:buChar char="§"/>
            </a:pPr>
            <a:r>
              <a:rPr lang="en-US" sz="2000" dirty="0"/>
              <a:t>There must be one Product Backlog (list of User Stories) managed by the Product Owner</a:t>
            </a:r>
          </a:p>
          <a:p>
            <a:pPr>
              <a:buFont typeface="Wingdings" pitchFamily="2" charset="2"/>
              <a:buChar char="§"/>
            </a:pPr>
            <a:r>
              <a:rPr lang="en-US" sz="2000" dirty="0"/>
              <a:t>Each User Story must deliver user (customer) functionality and value</a:t>
            </a:r>
          </a:p>
          <a:p>
            <a:pPr>
              <a:buFont typeface="Wingdings" pitchFamily="2" charset="2"/>
              <a:buChar char="§"/>
            </a:pPr>
            <a:r>
              <a:rPr lang="en-US" sz="2000" dirty="0"/>
              <a:t>User Stories must be written in User Story format and be prioritized (forced ranked)</a:t>
            </a:r>
          </a:p>
          <a:p>
            <a:pPr>
              <a:buFont typeface="Wingdings" pitchFamily="2" charset="2"/>
              <a:buChar char="§"/>
            </a:pPr>
            <a:r>
              <a:rPr lang="en-US" sz="2000" dirty="0"/>
              <a:t>User Stories must be associated with one or more Epics</a:t>
            </a:r>
          </a:p>
          <a:p>
            <a:pPr>
              <a:buFont typeface="Wingdings" pitchFamily="2" charset="2"/>
              <a:buChar char="§"/>
            </a:pPr>
            <a:r>
              <a:rPr lang="en-US" sz="2000" dirty="0"/>
              <a:t>User Stories that are completed (i.e. “Done”) should be removed from the Product Backlog and placed a “Completed User Stories” list</a:t>
            </a:r>
          </a:p>
          <a:p>
            <a:pPr>
              <a:buFont typeface="Wingdings" pitchFamily="2" charset="2"/>
              <a:buChar char="§"/>
            </a:pPr>
            <a:r>
              <a:rPr lang="en-US" sz="2000" dirty="0"/>
              <a:t>User Stories that are committed for the current sprint (sprint 0) should be removed from the Product Backlog and placed in a “Pending User Stories” list </a:t>
            </a:r>
          </a:p>
          <a:p>
            <a:pPr>
              <a:buFont typeface="Wingdings" pitchFamily="2" charset="2"/>
              <a:buChar char="§"/>
            </a:pPr>
            <a:endParaRPr lang="en-US" sz="2000" dirty="0"/>
          </a:p>
          <a:p>
            <a:pPr marL="0" indent="0">
              <a:buNone/>
            </a:pPr>
            <a:r>
              <a:rPr lang="en-US" sz="2000" dirty="0"/>
              <a:t>Report out number of user stories in Product Backlog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5318169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2b: Additional Future Considerations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Scrum Master lead the review and/or creation of User Stories. </a:t>
            </a:r>
          </a:p>
          <a:p>
            <a:pPr marL="0" indent="0">
              <a:buNone/>
            </a:pPr>
            <a:endParaRPr lang="en-US" sz="2000" dirty="0"/>
          </a:p>
          <a:p>
            <a:pPr marL="0" indent="0">
              <a:buNone/>
            </a:pPr>
            <a:r>
              <a:rPr lang="en-US" sz="2000" i="1" u="sng" dirty="0"/>
              <a:t>Actions:</a:t>
            </a:r>
          </a:p>
          <a:p>
            <a:pPr>
              <a:buFont typeface="Wingdings" pitchFamily="2" charset="2"/>
              <a:buChar char="§"/>
            </a:pPr>
            <a:r>
              <a:rPr lang="en-US" sz="2000" dirty="0"/>
              <a:t>Consider required Spikes and treat them as a User Story that does not deliver user value </a:t>
            </a:r>
          </a:p>
          <a:p>
            <a:pPr>
              <a:buFont typeface="Wingdings" pitchFamily="2" charset="2"/>
              <a:buChar char="§"/>
            </a:pPr>
            <a:r>
              <a:rPr lang="en-US" sz="2000" dirty="0"/>
              <a:t>Consider User Story or Spike dependencies</a:t>
            </a:r>
          </a:p>
          <a:p>
            <a:pPr>
              <a:buFont typeface="Wingdings" pitchFamily="2" charset="2"/>
              <a:buChar char="§"/>
            </a:pPr>
            <a:r>
              <a:rPr lang="en-US" sz="2000" dirty="0"/>
              <a:t>Consider missed commitments in current Sprint</a:t>
            </a:r>
          </a:p>
          <a:p>
            <a:pPr>
              <a:buFont typeface="Wingdings" pitchFamily="2" charset="2"/>
              <a:buChar char="§"/>
            </a:pPr>
            <a:endParaRPr lang="en-US" sz="2000" dirty="0"/>
          </a:p>
          <a:p>
            <a:pPr marL="0" indent="0">
              <a:buNone/>
            </a:pPr>
            <a:r>
              <a:rPr lang="en-US" sz="2000" dirty="0"/>
              <a:t>Report out anything.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873700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 – Product Backlog Grooming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3486882" y="4280339"/>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32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User Story Estimation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lnSpcReduction="10000"/>
          </a:bodyPr>
          <a:lstStyle/>
          <a:p>
            <a:pPr marL="0" indent="0">
              <a:buNone/>
            </a:pPr>
            <a:r>
              <a:rPr lang="en-US" sz="2000" dirty="0"/>
              <a:t>Product Owner to lead the estimating of User Stories. </a:t>
            </a:r>
          </a:p>
          <a:p>
            <a:pPr marL="0" indent="0">
              <a:buNone/>
            </a:pPr>
            <a:r>
              <a:rPr lang="en-US" sz="2000" i="1" u="sng" dirty="0"/>
              <a:t>Requirements:</a:t>
            </a:r>
          </a:p>
          <a:p>
            <a:pPr>
              <a:buFont typeface="Wingdings" pitchFamily="2" charset="2"/>
              <a:buChar char="§"/>
            </a:pPr>
            <a:r>
              <a:rPr lang="en-US" sz="2000" dirty="0"/>
              <a:t>Each User Story must have an estimated effort in Story Points</a:t>
            </a:r>
          </a:p>
          <a:p>
            <a:pPr>
              <a:buFont typeface="Wingdings" pitchFamily="2" charset="2"/>
              <a:buChar char="§"/>
            </a:pPr>
            <a:r>
              <a:rPr lang="en-US" sz="2000" dirty="0"/>
              <a:t>For our purposes assume 1 Story Point is approximately equal to 1 hour of effort</a:t>
            </a:r>
          </a:p>
          <a:p>
            <a:pPr>
              <a:buFont typeface="Wingdings" pitchFamily="2" charset="2"/>
              <a:buChar char="§"/>
            </a:pPr>
            <a:r>
              <a:rPr lang="en-US" sz="2000" dirty="0"/>
              <a:t>Each User Story must be deliverable in a single sprint </a:t>
            </a:r>
          </a:p>
          <a:p>
            <a:pPr marL="0" indent="0">
              <a:buNone/>
            </a:pPr>
            <a:endParaRPr lang="en-US" sz="2000" dirty="0"/>
          </a:p>
          <a:p>
            <a:pPr marL="0" indent="0">
              <a:buNone/>
            </a:pPr>
            <a:r>
              <a:rPr lang="en-US" sz="2000" i="1" u="sng" dirty="0"/>
              <a:t>Activities:</a:t>
            </a:r>
          </a:p>
          <a:p>
            <a:pPr>
              <a:buFont typeface="Wingdings" pitchFamily="2" charset="2"/>
              <a:buChar char="§"/>
            </a:pPr>
            <a:r>
              <a:rPr lang="en-US" sz="2000" dirty="0"/>
              <a:t>Consider required Spikes and treat them as a User Story that does not deliver user value </a:t>
            </a:r>
          </a:p>
          <a:p>
            <a:pPr>
              <a:buFont typeface="Wingdings" pitchFamily="2" charset="2"/>
              <a:buChar char="§"/>
            </a:pPr>
            <a:r>
              <a:rPr lang="en-US" sz="2000" dirty="0"/>
              <a:t>Estimate Scrum Team Capacity for sprint 1 by multiplying the number of team members times 6 hours each team member (would be 8 except for holiday next sprint)</a:t>
            </a:r>
          </a:p>
          <a:p>
            <a:pPr>
              <a:buFont typeface="Wingdings" pitchFamily="2" charset="2"/>
              <a:buChar char="§"/>
            </a:pPr>
            <a:r>
              <a:rPr lang="en-US" sz="2000" dirty="0"/>
              <a:t>Review your Product Backlog and draw your Sprint 1 “cut line” to create your Sprint Backlog</a:t>
            </a:r>
          </a:p>
          <a:p>
            <a:pPr marL="0" indent="0">
              <a:buNone/>
            </a:pPr>
            <a:endParaRPr lang="en-US" sz="2000" dirty="0"/>
          </a:p>
          <a:p>
            <a:pPr marL="0" indent="0">
              <a:buNone/>
            </a:pPr>
            <a:r>
              <a:rPr lang="en-US" sz="2000" dirty="0"/>
              <a:t>Report out total stories in Product Backlog, total stories / story points in Sprint Backlog, estimated team Capacity, percent of Spike story points, and unutilized capacity. </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2041056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4: Team Capacity Estimation and Cut Line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Product Owner to lead the estimating of User Stories. </a:t>
            </a:r>
          </a:p>
          <a:p>
            <a:pPr marL="0" indent="0">
              <a:buNone/>
            </a:pPr>
            <a:endParaRPr lang="en-US" sz="2000" dirty="0"/>
          </a:p>
          <a:p>
            <a:pPr marL="0" indent="0">
              <a:buNone/>
            </a:pPr>
            <a:r>
              <a:rPr lang="en-US" sz="2000" i="1" u="sng" dirty="0"/>
              <a:t>Activities:</a:t>
            </a:r>
          </a:p>
          <a:p>
            <a:pPr>
              <a:buFont typeface="Wingdings" pitchFamily="2" charset="2"/>
              <a:buChar char="§"/>
            </a:pPr>
            <a:r>
              <a:rPr lang="en-US" sz="2000" dirty="0"/>
              <a:t>Estimate Scrum Team Capacity for sprint 1 by multiplying the number of team members times 6 hours each team member (would be 8 except for holiday next sprint)</a:t>
            </a:r>
          </a:p>
          <a:p>
            <a:pPr>
              <a:buFont typeface="Wingdings" pitchFamily="2" charset="2"/>
              <a:buChar char="§"/>
            </a:pPr>
            <a:r>
              <a:rPr lang="en-US" sz="2000" dirty="0"/>
              <a:t>Review your Product Backlog and draw your Sprint 1 “cut line” to create your Sprint Backlog</a:t>
            </a:r>
          </a:p>
          <a:p>
            <a:pPr>
              <a:buFont typeface="Wingdings" pitchFamily="2" charset="2"/>
              <a:buChar char="§"/>
            </a:pPr>
            <a:r>
              <a:rPr lang="en-US" sz="2000" dirty="0"/>
              <a:t>Consider leaving some unutilized capacity to account for missed sprint 0 commitments (carry-over stories)</a:t>
            </a:r>
          </a:p>
          <a:p>
            <a:pPr marL="0" indent="0">
              <a:buNone/>
            </a:pPr>
            <a:endParaRPr lang="en-US" sz="2000" dirty="0"/>
          </a:p>
          <a:p>
            <a:pPr marL="0" indent="0">
              <a:buNone/>
            </a:pPr>
            <a:r>
              <a:rPr lang="en-US" sz="2000" dirty="0"/>
              <a:t>Report out total stories in Product Backlog, total stories / story points in Sprint Backlog, estimated team Capacity, percent of Spike story points, and unutilized capacity. </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9602258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 – Product Backlog Grooming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4655664" y="4287214"/>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5: Commit to your Sprint Backlog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The team commits to completing (i.e. “Done”) the stories in the Sprint 1 backlog. </a:t>
            </a:r>
          </a:p>
          <a:p>
            <a:pPr marL="0" indent="0">
              <a:buNone/>
            </a:pPr>
            <a:endParaRPr lang="en-US" sz="2000" dirty="0"/>
          </a:p>
          <a:p>
            <a:pPr marL="0" indent="0">
              <a:buNone/>
            </a:pPr>
            <a:r>
              <a:rPr lang="en-US" sz="2000" dirty="0"/>
              <a:t>It is acceptable to miss commitments in Agile/Scrum. </a:t>
            </a:r>
          </a:p>
          <a:p>
            <a:pPr marL="0" indent="0">
              <a:buNone/>
            </a:pPr>
            <a:r>
              <a:rPr lang="en-US" sz="2000" dirty="0"/>
              <a:t>However, it is required that we:</a:t>
            </a:r>
          </a:p>
          <a:p>
            <a:pPr>
              <a:buFont typeface="Wingdings" pitchFamily="2" charset="2"/>
              <a:buChar char="§"/>
            </a:pPr>
            <a:r>
              <a:rPr lang="en-US" sz="2000" dirty="0"/>
              <a:t>Commit and deliver as a team</a:t>
            </a:r>
          </a:p>
          <a:p>
            <a:pPr>
              <a:buFont typeface="Wingdings" pitchFamily="2" charset="2"/>
              <a:buChar char="§"/>
            </a:pPr>
            <a:r>
              <a:rPr lang="en-US" sz="2000" dirty="0"/>
              <a:t>Be non-ambiguous in our commitments</a:t>
            </a:r>
          </a:p>
          <a:p>
            <a:pPr>
              <a:buFont typeface="Wingdings" pitchFamily="2" charset="2"/>
              <a:buChar char="§"/>
            </a:pPr>
            <a:r>
              <a:rPr lang="en-US" sz="2000" dirty="0"/>
              <a:t>Be transparent in our actions </a:t>
            </a:r>
          </a:p>
          <a:p>
            <a:pPr>
              <a:buFont typeface="Wingdings" pitchFamily="2" charset="2"/>
              <a:buChar char="§"/>
            </a:pPr>
            <a:r>
              <a:rPr lang="en-US" sz="2000" dirty="0"/>
              <a:t>Commit to continuous improvement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825509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6: Celebrate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Recognize your teammates that stepped up. Tell them “Well done!”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296160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Review</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285525"/>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reviews key topics using “team number by percent of content” method </a:t>
            </a:r>
          </a:p>
          <a:p>
            <a:pPr marL="342900" indent="-342900">
              <a:buFont typeface="+mj-lt"/>
              <a:buAutoNum type="arabicPeriod"/>
            </a:pPr>
            <a:r>
              <a:rPr lang="en-US" sz="2000" dirty="0"/>
              <a:t>Team sits back, relaxes, and acknowledges the bravery and dedication of the presenter</a:t>
            </a:r>
          </a:p>
          <a:p>
            <a:pPr marL="0" indent="0">
              <a:buNone/>
            </a:pPr>
            <a:endParaRPr lang="en-US" sz="2000" dirty="0"/>
          </a:p>
          <a:p>
            <a:pPr marL="0" indent="0">
              <a:buNone/>
            </a:pPr>
            <a:r>
              <a:rPr lang="en-US" sz="2000" dirty="0"/>
              <a:t>Chapter 10 of Fox on Project Management, Scrum, Pairs, and Version Control Systems</a:t>
            </a:r>
          </a:p>
          <a:p>
            <a:pPr marL="342900" indent="-342900">
              <a:buFont typeface="+mj-lt"/>
              <a:buAutoNum type="alphaLcParenR"/>
            </a:pPr>
            <a:r>
              <a:rPr lang="en-US" sz="2000" dirty="0"/>
              <a:t>Team Sizes, SDLCs, and key Scrum Roles</a:t>
            </a:r>
          </a:p>
          <a:p>
            <a:pPr marL="342900" indent="-342900">
              <a:buFont typeface="+mj-lt"/>
              <a:buAutoNum type="alphaLcParenR"/>
            </a:pPr>
            <a:r>
              <a:rPr lang="en-US" sz="2000" dirty="0"/>
              <a:t>Key rituals including daily stand-up meetings… what are the three questions?</a:t>
            </a:r>
          </a:p>
          <a:p>
            <a:pPr marL="342900" indent="-342900">
              <a:buFont typeface="+mj-lt"/>
              <a:buAutoNum type="alphaLcParenR"/>
            </a:pPr>
            <a:r>
              <a:rPr lang="en-US" sz="2000" dirty="0"/>
              <a:t>The priority of specialization vs generalization in Agile vs Waterfall/Iterative</a:t>
            </a:r>
          </a:p>
          <a:p>
            <a:pPr marL="342900" indent="-342900">
              <a:buFont typeface="+mj-lt"/>
              <a:buAutoNum type="alphaLcParenR"/>
            </a:pPr>
            <a:r>
              <a:rPr lang="en-US" sz="2000" dirty="0"/>
              <a:t>Project Managers including the relative importance of PMs in Agile vs Waterfall/Iterative</a:t>
            </a:r>
          </a:p>
          <a:p>
            <a:pPr marL="342900" indent="-342900">
              <a:buFont typeface="+mj-lt"/>
              <a:buAutoNum type="alphaLcParenR"/>
            </a:pPr>
            <a:r>
              <a:rPr lang="en-US" sz="2000" dirty="0"/>
              <a:t>Configuration Management</a:t>
            </a:r>
          </a:p>
          <a:p>
            <a:pPr marL="342900" indent="-342900">
              <a:buFont typeface="+mj-lt"/>
              <a:buAutoNum type="alphaLcParenR"/>
            </a:pPr>
            <a:r>
              <a:rPr lang="en-US" sz="2000" dirty="0"/>
              <a:t>The importance of Branching is VCS systems (which VCS focused on branching)</a:t>
            </a:r>
          </a:p>
          <a:p>
            <a:pPr marL="342900" indent="-342900">
              <a:buFont typeface="+mj-lt"/>
              <a:buAutoNum type="alphaLcParenR"/>
            </a:pPr>
            <a:r>
              <a:rPr lang="en-US" sz="2000" dirty="0"/>
              <a:t>Where  should pared programming fit into the development process</a:t>
            </a:r>
          </a:p>
          <a:p>
            <a:pPr marL="342900" indent="-342900">
              <a:buFont typeface="+mj-lt"/>
              <a:buAutoNum type="alphaLcParenR"/>
            </a:pPr>
            <a:r>
              <a:rPr lang="en-US" sz="2000" dirty="0"/>
              <a:t>The two most important book on managing people and conflict (according to the author)</a:t>
            </a:r>
          </a:p>
          <a:p>
            <a:pPr marL="0" indent="0">
              <a:buNone/>
            </a:pPr>
            <a:endParaRPr lang="en-US" sz="2000" dirty="0"/>
          </a:p>
        </p:txBody>
      </p:sp>
    </p:spTree>
    <p:extLst>
      <p:ext uri="{BB962C8B-B14F-4D97-AF65-F5344CB8AC3E}">
        <p14:creationId xmlns:p14="http://schemas.microsoft.com/office/powerpoint/2010/main" val="13840092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Network Protocols &amp;</a:t>
            </a:r>
            <a:br>
              <a:rPr lang="en-US" sz="3600" dirty="0"/>
            </a:br>
            <a:r>
              <a:rPr lang="en-US" sz="3600" dirty="0"/>
              <a:t>Serverless Functions</a:t>
            </a:r>
            <a:br>
              <a:rPr lang="en-US" sz="3600" dirty="0"/>
            </a:br>
            <a:br>
              <a:rPr lang="en-US" sz="3600" dirty="0"/>
            </a:br>
            <a:r>
              <a:rPr lang="en-US" sz="3600" dirty="0"/>
              <a:t>(as time allows)</a:t>
            </a:r>
            <a:br>
              <a:rPr lang="en-US" sz="3600" dirty="0"/>
            </a:br>
            <a:endParaRPr lang="en-US" sz="3600" dirty="0"/>
          </a:p>
        </p:txBody>
      </p:sp>
    </p:spTree>
    <p:extLst>
      <p:ext uri="{BB962C8B-B14F-4D97-AF65-F5344CB8AC3E}">
        <p14:creationId xmlns:p14="http://schemas.microsoft.com/office/powerpoint/2010/main" val="1991131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Networks – The Web</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Web </a:t>
            </a:r>
            <a:r>
              <a:rPr lang="en-US" sz="2000" dirty="0">
                <a:hlinkClick r:id="rId3"/>
              </a:rPr>
              <a:t>[link]</a:t>
            </a:r>
            <a:endParaRPr lang="en-US" sz="2000" dirty="0"/>
          </a:p>
          <a:p>
            <a:pPr marL="0" indent="0">
              <a:buNone/>
            </a:pPr>
            <a:endParaRPr lang="en-US" sz="2000" dirty="0"/>
          </a:p>
          <a:p>
            <a:pPr marL="0" indent="0">
              <a:buNone/>
            </a:pPr>
            <a:r>
              <a:rPr lang="en-US" sz="2000" dirty="0"/>
              <a:t>HTTP (Hypertext Transfer Protocol) </a:t>
            </a:r>
            <a:r>
              <a:rPr lang="en-US" sz="2000" dirty="0">
                <a:hlinkClick r:id="rId4"/>
              </a:rPr>
              <a:t>[link]</a:t>
            </a:r>
            <a:endParaRPr lang="en-US" sz="2000" dirty="0"/>
          </a:p>
          <a:p>
            <a:pPr marL="0" indent="0">
              <a:buNone/>
            </a:pPr>
            <a:r>
              <a:rPr lang="en-US" sz="2000" dirty="0"/>
              <a:t>DNS (Domain Name System) </a:t>
            </a:r>
            <a:r>
              <a:rPr lang="en-US" sz="2000" dirty="0">
                <a:hlinkClick r:id="rId5"/>
              </a:rPr>
              <a:t>[link]</a:t>
            </a:r>
            <a:endParaRPr lang="en-US" sz="2000" dirty="0"/>
          </a:p>
          <a:p>
            <a:pPr marL="0" indent="0">
              <a:buNone/>
            </a:pPr>
            <a:endParaRPr lang="en-US" sz="2000" dirty="0"/>
          </a:p>
          <a:p>
            <a:pPr marL="0" indent="0">
              <a:buNone/>
            </a:pPr>
            <a:r>
              <a:rPr lang="en-US" sz="2000" dirty="0"/>
              <a:t>HTML (Hypertext Markup Language) </a:t>
            </a:r>
            <a:r>
              <a:rPr lang="en-US" sz="2000" dirty="0">
                <a:hlinkClick r:id="rId6"/>
              </a:rPr>
              <a:t>[link]</a:t>
            </a:r>
            <a:endParaRPr lang="en-US" sz="2000" dirty="0"/>
          </a:p>
          <a:p>
            <a:pPr marL="0" indent="0">
              <a:buNone/>
            </a:pPr>
            <a:r>
              <a:rPr lang="en-US" sz="2000" dirty="0"/>
              <a:t>CSS (Cascading Style Sheets) </a:t>
            </a:r>
            <a:r>
              <a:rPr lang="en-US" sz="2000" dirty="0">
                <a:hlinkClick r:id="rId7"/>
              </a:rPr>
              <a:t>[link]</a:t>
            </a:r>
            <a:endParaRPr lang="en-US" sz="2000" dirty="0"/>
          </a:p>
          <a:p>
            <a:pPr marL="0" indent="0">
              <a:buNone/>
            </a:pPr>
            <a:endParaRPr lang="en-US" sz="2000" dirty="0"/>
          </a:p>
          <a:p>
            <a:pPr marL="0" indent="0">
              <a:buNone/>
            </a:pPr>
            <a:r>
              <a:rPr lang="en-US" sz="2000" dirty="0"/>
              <a:t>JavaScript [</a:t>
            </a:r>
            <a:r>
              <a:rPr lang="en-US" sz="2000" dirty="0">
                <a:hlinkClick r:id="rId8"/>
              </a:rPr>
              <a:t>link</a:t>
            </a:r>
            <a:r>
              <a:rPr lang="en-US" sz="2000" dirty="0"/>
              <a:t>]</a:t>
            </a:r>
          </a:p>
          <a:p>
            <a:pPr marL="0" indent="0">
              <a:buNone/>
            </a:pPr>
            <a:r>
              <a:rPr lang="en-US" sz="2000" dirty="0"/>
              <a:t> </a:t>
            </a:r>
          </a:p>
        </p:txBody>
      </p:sp>
      <p:pic>
        <p:nvPicPr>
          <p:cNvPr id="3" name="Picture 2">
            <a:extLst>
              <a:ext uri="{FF2B5EF4-FFF2-40B4-BE49-F238E27FC236}">
                <a16:creationId xmlns:a16="http://schemas.microsoft.com/office/drawing/2014/main" id="{A7D0AC4C-9095-4FBA-8E03-0CC37CBE4853}"/>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6" name="TextBox 5">
            <a:extLst>
              <a:ext uri="{FF2B5EF4-FFF2-40B4-BE49-F238E27FC236}">
                <a16:creationId xmlns:a16="http://schemas.microsoft.com/office/drawing/2014/main" id="{689FE5D9-63F7-424C-8E00-845B24A1F384}"/>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28054250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Preview Serverless Functions</a:t>
            </a:r>
          </a:p>
        </p:txBody>
      </p:sp>
      <p:pic>
        <p:nvPicPr>
          <p:cNvPr id="6" name="Picture 5">
            <a:extLst>
              <a:ext uri="{FF2B5EF4-FFF2-40B4-BE49-F238E27FC236}">
                <a16:creationId xmlns:a16="http://schemas.microsoft.com/office/drawing/2014/main" id="{4A5131BA-1EF5-2F44-B4F8-502E3A32898E}"/>
              </a:ext>
            </a:extLst>
          </p:cNvPr>
          <p:cNvPicPr>
            <a:picLocks noChangeAspect="1"/>
          </p:cNvPicPr>
          <p:nvPr/>
        </p:nvPicPr>
        <p:blipFill>
          <a:blip r:embed="rId3"/>
          <a:stretch>
            <a:fillRect/>
          </a:stretch>
        </p:blipFill>
        <p:spPr>
          <a:xfrm>
            <a:off x="2780560" y="1501836"/>
            <a:ext cx="6630880" cy="4098386"/>
          </a:xfrm>
          <a:prstGeom prst="rect">
            <a:avLst/>
          </a:prstGeom>
        </p:spPr>
      </p:pic>
    </p:spTree>
    <p:extLst>
      <p:ext uri="{BB962C8B-B14F-4D97-AF65-F5344CB8AC3E}">
        <p14:creationId xmlns:p14="http://schemas.microsoft.com/office/powerpoint/2010/main" val="592453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Network Architecture &amp; Protocols</a:t>
            </a:r>
          </a:p>
        </p:txBody>
      </p:sp>
    </p:spTree>
    <p:extLst>
      <p:ext uri="{BB962C8B-B14F-4D97-AF65-F5344CB8AC3E}">
        <p14:creationId xmlns:p14="http://schemas.microsoft.com/office/powerpoint/2010/main" val="34406307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Foreshadowing 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923330"/>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 and </a:t>
            </a:r>
            <a:r>
              <a:rPr lang="en-US" dirty="0">
                <a:hlinkClick r:id="rId3" tooltip="HTTP"/>
              </a:rPr>
              <a:t>HTTPS</a:t>
            </a:r>
            <a:r>
              <a:rPr lang="en-US" dirty="0"/>
              <a:t> — originally designed for human-to-machine communication—is utilized for machine-to-machine </a:t>
            </a:r>
            <a:r>
              <a:rPr lang="en-US" dirty="0">
                <a:hlinkClick r:id="rId4" tooltip="JSON"/>
              </a:rPr>
              <a:t>RPC</a:t>
            </a:r>
            <a:r>
              <a:rPr lang="en-US" dirty="0"/>
              <a:t> communication, more specifically for transferring machine-readable file formats such as XML and </a:t>
            </a:r>
            <a:r>
              <a:rPr lang="en-US" dirty="0">
                <a:hlinkClick r:id="rId4" tooltip="JSON"/>
              </a:rPr>
              <a:t>JSON</a:t>
            </a:r>
            <a:r>
              <a:rPr lang="en-US" dirty="0"/>
              <a:t>.</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5"/>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6231891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Internet</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Internet </a:t>
            </a:r>
            <a:r>
              <a:rPr lang="en-US" sz="2000" dirty="0">
                <a:hlinkClick r:id="rId3"/>
              </a:rPr>
              <a:t>[link]</a:t>
            </a:r>
            <a:endParaRPr lang="en-US" sz="2000" dirty="0"/>
          </a:p>
          <a:p>
            <a:pPr marL="0" indent="0">
              <a:buNone/>
            </a:pPr>
            <a:endParaRPr lang="en-US" sz="2000" dirty="0"/>
          </a:p>
          <a:p>
            <a:pPr marL="0" indent="0">
              <a:buNone/>
            </a:pPr>
            <a:r>
              <a:rPr lang="en-US" sz="2000" dirty="0"/>
              <a:t>IP (Internet Protocol) </a:t>
            </a:r>
            <a:r>
              <a:rPr lang="en-US" sz="2000" dirty="0">
                <a:hlinkClick r:id="rId4"/>
              </a:rPr>
              <a:t>[link]</a:t>
            </a:r>
            <a:endParaRPr lang="en-US" sz="2000" dirty="0"/>
          </a:p>
          <a:p>
            <a:pPr marL="0" indent="0">
              <a:buNone/>
            </a:pPr>
            <a:endParaRPr lang="en-US" sz="2000" dirty="0"/>
          </a:p>
          <a:p>
            <a:pPr marL="0" indent="0">
              <a:buNone/>
            </a:pPr>
            <a:r>
              <a:rPr lang="en-US" sz="2000" dirty="0"/>
              <a:t>TCP (Transmission Control Protocol) </a:t>
            </a:r>
            <a:r>
              <a:rPr lang="en-US" sz="2000" dirty="0">
                <a:hlinkClick r:id="rId5"/>
              </a:rPr>
              <a:t>[link]</a:t>
            </a:r>
            <a:endParaRPr lang="en-US" sz="2000" dirty="0"/>
          </a:p>
          <a:p>
            <a:pPr marL="0" indent="0">
              <a:buNone/>
            </a:pPr>
            <a:r>
              <a:rPr lang="en-US" sz="2000" dirty="0"/>
              <a:t>TCP/IP </a:t>
            </a:r>
          </a:p>
          <a:p>
            <a:pPr marL="0" indent="0">
              <a:buNone/>
            </a:pPr>
            <a:endParaRPr lang="en-US" sz="2000" dirty="0"/>
          </a:p>
          <a:p>
            <a:pPr marL="0" indent="0">
              <a:buNone/>
            </a:pPr>
            <a:r>
              <a:rPr lang="en-US" sz="2000" dirty="0"/>
              <a:t>UDP (User Datagram Protocol) </a:t>
            </a:r>
            <a:r>
              <a:rPr lang="en-US" sz="2000" dirty="0">
                <a:hlinkClick r:id="rId6"/>
              </a:rPr>
              <a:t>[link] </a:t>
            </a:r>
            <a:endParaRPr lang="en-US" sz="2000" dirty="0"/>
          </a:p>
          <a:p>
            <a:pPr marL="0" indent="0">
              <a:buNone/>
            </a:pPr>
            <a:r>
              <a:rPr lang="en-US" sz="2000" dirty="0"/>
              <a:t>UDP/IP</a:t>
            </a:r>
          </a:p>
          <a:p>
            <a:pPr marL="0" indent="0">
              <a:buNone/>
            </a:pPr>
            <a:endParaRPr lang="en-US" sz="2000" dirty="0"/>
          </a:p>
          <a:p>
            <a:pPr marL="0" indent="0">
              <a:buNone/>
            </a:pPr>
            <a:r>
              <a:rPr lang="en-US" sz="2000" dirty="0"/>
              <a:t>TCP/IP or UDP/IP Socket </a:t>
            </a:r>
            <a:r>
              <a:rPr lang="en-US" sz="2000" dirty="0">
                <a:hlinkClick r:id="rId7"/>
              </a:rPr>
              <a:t>[link]</a:t>
            </a:r>
            <a:endParaRPr lang="en-US" sz="2000" dirty="0"/>
          </a:p>
          <a:p>
            <a:pPr marL="0" indent="0">
              <a:buNone/>
            </a:pPr>
            <a:r>
              <a:rPr lang="en-US" sz="2000" dirty="0"/>
              <a:t>TCP and UDP Protocols &amp; Port Numbers </a:t>
            </a:r>
            <a:r>
              <a:rPr lang="en-US" sz="2000" dirty="0">
                <a:hlinkClick r:id="rId8"/>
              </a:rPr>
              <a:t>[link]</a:t>
            </a:r>
            <a:endParaRPr lang="en-US" sz="2000" dirty="0"/>
          </a:p>
        </p:txBody>
      </p:sp>
      <p:pic>
        <p:nvPicPr>
          <p:cNvPr id="3" name="Picture 2">
            <a:extLst>
              <a:ext uri="{FF2B5EF4-FFF2-40B4-BE49-F238E27FC236}">
                <a16:creationId xmlns:a16="http://schemas.microsoft.com/office/drawing/2014/main" id="{EB9E2CFF-2E53-4E08-B47B-2E03CBDC1E36}"/>
              </a:ext>
            </a:extLst>
          </p:cNvPr>
          <p:cNvPicPr>
            <a:picLocks noChangeAspect="1"/>
          </p:cNvPicPr>
          <p:nvPr/>
        </p:nvPicPr>
        <p:blipFill>
          <a:blip r:embed="rId9"/>
          <a:stretch>
            <a:fillRect/>
          </a:stretch>
        </p:blipFill>
        <p:spPr>
          <a:xfrm>
            <a:off x="5794362" y="1227552"/>
            <a:ext cx="6397638" cy="4747364"/>
          </a:xfrm>
          <a:prstGeom prst="rect">
            <a:avLst/>
          </a:prstGeom>
        </p:spPr>
      </p:pic>
    </p:spTree>
    <p:extLst>
      <p:ext uri="{BB962C8B-B14F-4D97-AF65-F5344CB8AC3E}">
        <p14:creationId xmlns:p14="http://schemas.microsoft.com/office/powerpoint/2010/main" val="294154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Web</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Web </a:t>
            </a:r>
            <a:r>
              <a:rPr lang="en-US" sz="2000" dirty="0">
                <a:hlinkClick r:id="rId3"/>
              </a:rPr>
              <a:t>[link]</a:t>
            </a:r>
            <a:endParaRPr lang="en-US" sz="2000" dirty="0"/>
          </a:p>
          <a:p>
            <a:pPr marL="0" indent="0">
              <a:buNone/>
            </a:pPr>
            <a:endParaRPr lang="en-US" sz="2000" dirty="0"/>
          </a:p>
          <a:p>
            <a:pPr marL="0" indent="0">
              <a:buNone/>
            </a:pPr>
            <a:r>
              <a:rPr lang="en-US" sz="2000" dirty="0"/>
              <a:t>HTTP (Hypertext Transfer Protocol) </a:t>
            </a:r>
            <a:r>
              <a:rPr lang="en-US" sz="2000" dirty="0">
                <a:hlinkClick r:id="rId4"/>
              </a:rPr>
              <a:t>[link]</a:t>
            </a:r>
            <a:endParaRPr lang="en-US" sz="2000" dirty="0"/>
          </a:p>
          <a:p>
            <a:pPr marL="0" indent="0">
              <a:buNone/>
            </a:pPr>
            <a:r>
              <a:rPr lang="en-US" sz="2000" dirty="0"/>
              <a:t>DNS (Domain Name System) </a:t>
            </a:r>
            <a:r>
              <a:rPr lang="en-US" sz="2000" dirty="0">
                <a:hlinkClick r:id="rId5"/>
              </a:rPr>
              <a:t>[link]</a:t>
            </a:r>
            <a:endParaRPr lang="en-US" sz="2000" dirty="0"/>
          </a:p>
          <a:p>
            <a:pPr marL="0" indent="0">
              <a:buNone/>
            </a:pPr>
            <a:endParaRPr lang="en-US" sz="2000" dirty="0"/>
          </a:p>
          <a:p>
            <a:pPr marL="0" indent="0">
              <a:buNone/>
            </a:pPr>
            <a:r>
              <a:rPr lang="en-US" sz="2000" dirty="0"/>
              <a:t>HTML (Hypertext Markup Language) </a:t>
            </a:r>
            <a:r>
              <a:rPr lang="en-US" sz="2000" dirty="0">
                <a:hlinkClick r:id="rId6"/>
              </a:rPr>
              <a:t>[link]</a:t>
            </a:r>
            <a:endParaRPr lang="en-US" sz="2000" dirty="0"/>
          </a:p>
          <a:p>
            <a:pPr marL="0" indent="0">
              <a:buNone/>
            </a:pPr>
            <a:r>
              <a:rPr lang="en-US" sz="2000" dirty="0"/>
              <a:t>CSS (Cascading Style Sheets) </a:t>
            </a:r>
            <a:r>
              <a:rPr lang="en-US" sz="2000" dirty="0">
                <a:hlinkClick r:id="rId7"/>
              </a:rPr>
              <a:t>[link]</a:t>
            </a:r>
            <a:endParaRPr lang="en-US" sz="2000" dirty="0"/>
          </a:p>
          <a:p>
            <a:pPr marL="0" indent="0">
              <a:buNone/>
            </a:pPr>
            <a:endParaRPr lang="en-US" sz="2000" dirty="0"/>
          </a:p>
          <a:p>
            <a:pPr marL="0" indent="0">
              <a:buNone/>
            </a:pPr>
            <a:r>
              <a:rPr lang="en-US" sz="2000" dirty="0"/>
              <a:t>JavaScript [</a:t>
            </a:r>
            <a:r>
              <a:rPr lang="en-US" sz="2000" dirty="0">
                <a:hlinkClick r:id="rId8"/>
              </a:rPr>
              <a:t>link</a:t>
            </a:r>
            <a:r>
              <a:rPr lang="en-US" sz="2000" dirty="0"/>
              <a:t>]</a:t>
            </a:r>
          </a:p>
          <a:p>
            <a:pPr marL="0" indent="0">
              <a:buNone/>
            </a:pPr>
            <a:r>
              <a:rPr lang="en-US" sz="2000" dirty="0"/>
              <a:t> </a:t>
            </a:r>
          </a:p>
        </p:txBody>
      </p:sp>
      <p:pic>
        <p:nvPicPr>
          <p:cNvPr id="3" name="Picture 2">
            <a:extLst>
              <a:ext uri="{FF2B5EF4-FFF2-40B4-BE49-F238E27FC236}">
                <a16:creationId xmlns:a16="http://schemas.microsoft.com/office/drawing/2014/main" id="{A7D0AC4C-9095-4FBA-8E03-0CC37CBE4853}"/>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6" name="TextBox 5">
            <a:extLst>
              <a:ext uri="{FF2B5EF4-FFF2-40B4-BE49-F238E27FC236}">
                <a16:creationId xmlns:a16="http://schemas.microsoft.com/office/drawing/2014/main" id="{689FE5D9-63F7-424C-8E00-845B24A1F384}"/>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4652929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Distributed Computing</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RPC (Remote procedure call) </a:t>
            </a:r>
            <a:r>
              <a:rPr lang="en-US" sz="2000" dirty="0">
                <a:hlinkClick r:id="rId3"/>
              </a:rPr>
              <a:t>[link]</a:t>
            </a:r>
            <a:endParaRPr lang="en-US" sz="2000" dirty="0"/>
          </a:p>
          <a:p>
            <a:pPr marL="0" indent="0">
              <a:buNone/>
            </a:pPr>
            <a:r>
              <a:rPr lang="en-US" sz="2000" dirty="0"/>
              <a:t>… SOA (service-oriented architecture) version 1</a:t>
            </a:r>
          </a:p>
          <a:p>
            <a:pPr marL="0" indent="0">
              <a:buNone/>
            </a:pPr>
            <a:endParaRPr lang="en-US" sz="2000" dirty="0"/>
          </a:p>
          <a:p>
            <a:pPr marL="0" indent="0">
              <a:buNone/>
            </a:pPr>
            <a:r>
              <a:rPr lang="en-US" sz="2000" dirty="0"/>
              <a:t>Java RMI (Java remote method invocation) </a:t>
            </a:r>
            <a:r>
              <a:rPr lang="en-US" sz="2000" dirty="0">
                <a:hlinkClick r:id="rId4"/>
              </a:rPr>
              <a:t>[link]</a:t>
            </a:r>
            <a:endParaRPr lang="en-US" sz="2000" dirty="0"/>
          </a:p>
          <a:p>
            <a:pPr marL="0" indent="0">
              <a:buNone/>
            </a:pPr>
            <a:r>
              <a:rPr lang="en-US" sz="2000" dirty="0"/>
              <a:t>DCOM (Distributed Component Object Model) </a:t>
            </a:r>
            <a:r>
              <a:rPr lang="en-US" sz="2000" dirty="0">
                <a:hlinkClick r:id="rId5"/>
              </a:rPr>
              <a:t>[link]</a:t>
            </a:r>
            <a:endParaRPr lang="en-US" sz="2000" dirty="0"/>
          </a:p>
          <a:p>
            <a:pPr marL="0" indent="0">
              <a:buNone/>
            </a:pPr>
            <a:r>
              <a:rPr lang="en-US" sz="2000" dirty="0"/>
              <a:t>CORBA (Common Object Request Broker Architecture) </a:t>
            </a:r>
            <a:r>
              <a:rPr lang="en-US" sz="2000" dirty="0">
                <a:hlinkClick r:id="rId6"/>
              </a:rPr>
              <a:t>[link]</a:t>
            </a:r>
            <a:endParaRPr lang="en-US" sz="2000" dirty="0"/>
          </a:p>
          <a:p>
            <a:pPr marL="0" indent="0">
              <a:buNone/>
            </a:pPr>
            <a:endParaRPr lang="en-US" sz="2000" dirty="0"/>
          </a:p>
          <a:p>
            <a:pPr marL="0" indent="0">
              <a:buNone/>
            </a:pPr>
            <a:r>
              <a:rPr lang="en-US" sz="2000" dirty="0"/>
              <a:t>… [The Web takes over the world]</a:t>
            </a:r>
          </a:p>
          <a:p>
            <a:pPr marL="0" indent="0">
              <a:buNone/>
            </a:pPr>
            <a:endParaRPr lang="en-US" sz="2000" dirty="0"/>
          </a:p>
          <a:p>
            <a:pPr marL="0" indent="0">
              <a:buNone/>
            </a:pPr>
            <a:endParaRPr lang="en-US" sz="2000" dirty="0"/>
          </a:p>
          <a:p>
            <a:pPr marL="0" indent="0">
              <a:buNone/>
            </a:pPr>
            <a:r>
              <a:rPr lang="en-US" sz="2000" dirty="0"/>
              <a:t>XML (Extensible Markup Language) </a:t>
            </a:r>
            <a:r>
              <a:rPr lang="en-US" sz="2000" dirty="0">
                <a:hlinkClick r:id="rId7"/>
              </a:rPr>
              <a:t>[link]</a:t>
            </a:r>
            <a:r>
              <a:rPr lang="en-US" sz="2000" dirty="0"/>
              <a:t>	</a:t>
            </a:r>
          </a:p>
          <a:p>
            <a:pPr marL="0" indent="0">
              <a:buNone/>
            </a:pPr>
            <a:r>
              <a:rPr lang="en-US" sz="2000" dirty="0"/>
              <a:t>XML-RPC (XML &amp; HTTP) </a:t>
            </a:r>
            <a:r>
              <a:rPr lang="en-US" sz="2000" dirty="0">
                <a:hlinkClick r:id="rId8"/>
              </a:rPr>
              <a:t>[link]</a:t>
            </a:r>
            <a:r>
              <a:rPr lang="en-US" sz="2000" dirty="0"/>
              <a:t> </a:t>
            </a:r>
          </a:p>
        </p:txBody>
      </p:sp>
      <p:pic>
        <p:nvPicPr>
          <p:cNvPr id="6" name="Picture 5">
            <a:extLst>
              <a:ext uri="{FF2B5EF4-FFF2-40B4-BE49-F238E27FC236}">
                <a16:creationId xmlns:a16="http://schemas.microsoft.com/office/drawing/2014/main" id="{FFA9BE90-C0D4-406B-8CC0-01FCDC9A1537}"/>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7" name="TextBox 6">
            <a:extLst>
              <a:ext uri="{FF2B5EF4-FFF2-40B4-BE49-F238E27FC236}">
                <a16:creationId xmlns:a16="http://schemas.microsoft.com/office/drawing/2014/main" id="{5EEC40FC-5ED0-44E3-B813-C6735E625590}"/>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19740001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Web Services</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Web Services </a:t>
            </a:r>
            <a:r>
              <a:rPr lang="en-US" sz="2000" dirty="0">
                <a:hlinkClick r:id="rId3"/>
              </a:rPr>
              <a:t>[link]</a:t>
            </a:r>
            <a:endParaRPr lang="en-US" sz="2000" dirty="0"/>
          </a:p>
          <a:p>
            <a:pPr marL="0" indent="0">
              <a:buNone/>
            </a:pPr>
            <a:r>
              <a:rPr lang="en-US" sz="2000" dirty="0"/>
              <a:t>…SOA (service-oriented architecture) version 2</a:t>
            </a:r>
          </a:p>
          <a:p>
            <a:pPr marL="0" indent="0">
              <a:buNone/>
            </a:pPr>
            <a:endParaRPr lang="en-US" sz="2000" dirty="0"/>
          </a:p>
          <a:p>
            <a:pPr marL="0" indent="0">
              <a:buNone/>
            </a:pPr>
            <a:r>
              <a:rPr lang="en-US" sz="2000" dirty="0"/>
              <a:t>XML (Extensible Markup Language) </a:t>
            </a:r>
            <a:r>
              <a:rPr lang="en-US" sz="2000" dirty="0">
                <a:hlinkClick r:id="rId4"/>
              </a:rPr>
              <a:t>[link]</a:t>
            </a:r>
            <a:r>
              <a:rPr lang="en-US" sz="2000" dirty="0"/>
              <a:t>	</a:t>
            </a:r>
          </a:p>
          <a:p>
            <a:pPr marL="0" indent="0">
              <a:buNone/>
            </a:pPr>
            <a:r>
              <a:rPr lang="en-US" sz="2000" dirty="0"/>
              <a:t>XML-RPC (XML &amp; HTTP) </a:t>
            </a:r>
            <a:r>
              <a:rPr lang="en-US" sz="2000" dirty="0">
                <a:hlinkClick r:id="rId5"/>
              </a:rPr>
              <a:t>[link]</a:t>
            </a:r>
            <a:r>
              <a:rPr lang="en-US" sz="2000" dirty="0"/>
              <a:t> </a:t>
            </a:r>
          </a:p>
          <a:p>
            <a:pPr marL="0" indent="0">
              <a:buNone/>
            </a:pPr>
            <a:r>
              <a:rPr lang="en-US" sz="2000" dirty="0"/>
              <a:t>SOAP (Simple Object Access Protocol) </a:t>
            </a:r>
            <a:r>
              <a:rPr lang="en-US" sz="2000" dirty="0">
                <a:hlinkClick r:id="rId6"/>
              </a:rPr>
              <a:t>[link]</a:t>
            </a:r>
            <a:endParaRPr lang="en-US" sz="2000" dirty="0"/>
          </a:p>
          <a:p>
            <a:pPr marL="0" indent="0">
              <a:buNone/>
            </a:pPr>
            <a:endParaRPr lang="en-US" sz="2000" dirty="0"/>
          </a:p>
          <a:p>
            <a:pPr marL="0" indent="0">
              <a:buNone/>
            </a:pPr>
            <a:r>
              <a:rPr lang="en-US" sz="2000" dirty="0"/>
              <a:t>JSON (JavaScript Object Notation) </a:t>
            </a:r>
            <a:r>
              <a:rPr lang="en-US" sz="2000" dirty="0">
                <a:hlinkClick r:id="rId7"/>
              </a:rPr>
              <a:t>[link]</a:t>
            </a:r>
            <a:endParaRPr lang="en-US" sz="2000" dirty="0"/>
          </a:p>
          <a:p>
            <a:pPr marL="0" indent="0">
              <a:buNone/>
            </a:pPr>
            <a:r>
              <a:rPr lang="en-US" sz="2000" dirty="0"/>
              <a:t>REST (Representational State Transfer) </a:t>
            </a:r>
            <a:r>
              <a:rPr lang="en-US" sz="2000" dirty="0">
                <a:hlinkClick r:id="rId8"/>
              </a:rPr>
              <a:t>[link]</a:t>
            </a:r>
            <a:endParaRPr lang="en-US" sz="2000" dirty="0"/>
          </a:p>
          <a:p>
            <a:pPr marL="0" indent="0">
              <a:buNone/>
            </a:pPr>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6F107D95-60D1-476F-8F34-B0D12CE62FC5}"/>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8" name="TextBox 7">
            <a:extLst>
              <a:ext uri="{FF2B5EF4-FFF2-40B4-BE49-F238E27FC236}">
                <a16:creationId xmlns:a16="http://schemas.microsoft.com/office/drawing/2014/main" id="{24B0F564-56B6-4C5C-B0C1-1AF4213D17D6}"/>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25895374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Back to the Future </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Web Services </a:t>
            </a:r>
            <a:r>
              <a:rPr lang="en-US" sz="2000" dirty="0">
                <a:hlinkClick r:id="rId3"/>
              </a:rPr>
              <a:t>[link]</a:t>
            </a:r>
            <a:endParaRPr lang="en-US" sz="2000" dirty="0"/>
          </a:p>
          <a:p>
            <a:pPr marL="0" indent="0">
              <a:buNone/>
            </a:pPr>
            <a:r>
              <a:rPr lang="en-US" sz="2000" dirty="0"/>
              <a:t>    …SOA (service-oriented architecture) version 2 [link]</a:t>
            </a:r>
          </a:p>
          <a:p>
            <a:pPr marL="0" indent="0">
              <a:buNone/>
            </a:pPr>
            <a:r>
              <a:rPr lang="en-US" sz="2000" dirty="0"/>
              <a:t>JSON (JavaScript Object Notation) </a:t>
            </a:r>
            <a:r>
              <a:rPr lang="en-US" sz="2000" dirty="0">
                <a:hlinkClick r:id="rId4"/>
              </a:rPr>
              <a:t>[link]</a:t>
            </a:r>
            <a:endParaRPr lang="en-US" sz="2000" dirty="0"/>
          </a:p>
          <a:p>
            <a:pPr marL="0" indent="0">
              <a:buNone/>
            </a:pPr>
            <a:r>
              <a:rPr lang="en-US" sz="2000" dirty="0"/>
              <a:t>REST (Representational State Transfer) </a:t>
            </a:r>
            <a:r>
              <a:rPr lang="en-US" sz="2000" dirty="0">
                <a:hlinkClick r:id="rId5"/>
              </a:rPr>
              <a:t>[link]</a:t>
            </a:r>
            <a:endParaRPr lang="en-US" sz="2000" dirty="0"/>
          </a:p>
          <a:p>
            <a:pPr marL="0" indent="0">
              <a:buNone/>
            </a:pPr>
            <a:endParaRPr lang="en-US" sz="2000" dirty="0"/>
          </a:p>
          <a:p>
            <a:pPr marL="0" indent="0">
              <a:buNone/>
            </a:pPr>
            <a:endParaRPr lang="en-US" sz="2000" dirty="0"/>
          </a:p>
          <a:p>
            <a:pPr marL="0" indent="0">
              <a:buNone/>
            </a:pPr>
            <a:r>
              <a:rPr lang="en-US" sz="2000" dirty="0" err="1"/>
              <a:t>gRPC</a:t>
            </a:r>
            <a:r>
              <a:rPr lang="en-US" sz="2000" dirty="0"/>
              <a:t> </a:t>
            </a:r>
            <a:r>
              <a:rPr lang="en-US" sz="2000" dirty="0">
                <a:hlinkClick r:id="rId6"/>
              </a:rPr>
              <a:t>[link]</a:t>
            </a:r>
            <a:r>
              <a:rPr lang="en-US" sz="2000" dirty="0"/>
              <a:t> Or </a:t>
            </a:r>
            <a:r>
              <a:rPr lang="en-US" sz="2000" dirty="0">
                <a:hlinkClick r:id="rId7"/>
              </a:rPr>
              <a:t>https://grpc.io/faq/</a:t>
            </a:r>
            <a:endParaRPr lang="en-US" sz="2000" dirty="0"/>
          </a:p>
          <a:p>
            <a:pPr marL="0" indent="0">
              <a:buNone/>
            </a:pPr>
            <a:endParaRPr lang="en-US" sz="2000" dirty="0"/>
          </a:p>
          <a:p>
            <a:pPr marL="0" indent="0">
              <a:buNone/>
            </a:pPr>
            <a:endParaRPr lang="en-US" sz="2000" dirty="0"/>
          </a:p>
          <a:p>
            <a:pPr marL="0" indent="0">
              <a:buNone/>
            </a:pPr>
            <a:r>
              <a:rPr lang="en-US" sz="2000" dirty="0"/>
              <a:t>REST vs </a:t>
            </a:r>
            <a:r>
              <a:rPr lang="en-US" sz="2000" dirty="0" err="1"/>
              <a:t>gRPC</a:t>
            </a:r>
            <a:r>
              <a:rPr lang="en-US" sz="2000" dirty="0"/>
              <a:t> </a:t>
            </a:r>
          </a:p>
          <a:p>
            <a:pPr>
              <a:buFont typeface="Wingdings" panose="05000000000000000000" pitchFamily="2" charset="2"/>
              <a:buChar char="§"/>
            </a:pPr>
            <a:r>
              <a:rPr lang="en-US" sz="2000" dirty="0"/>
              <a:t>REST vs. </a:t>
            </a:r>
            <a:r>
              <a:rPr lang="en-US" sz="2000" dirty="0" err="1"/>
              <a:t>gRPC</a:t>
            </a:r>
            <a:r>
              <a:rPr lang="en-US" sz="2000" dirty="0"/>
              <a:t>: Battle of the APIs </a:t>
            </a:r>
            <a:r>
              <a:rPr lang="en-US" sz="2000" dirty="0">
                <a:hlinkClick r:id="rId8"/>
              </a:rPr>
              <a:t>[link]</a:t>
            </a:r>
            <a:endParaRPr lang="en-US" sz="2000" dirty="0"/>
          </a:p>
          <a:p>
            <a:pPr>
              <a:buFont typeface="Wingdings" panose="05000000000000000000" pitchFamily="2" charset="2"/>
              <a:buChar char="§"/>
            </a:pPr>
            <a:r>
              <a:rPr lang="en-US" sz="2000" dirty="0"/>
              <a:t>Evaluating Performance of REST vs. </a:t>
            </a:r>
            <a:r>
              <a:rPr lang="en-US" sz="2000" dirty="0" err="1"/>
              <a:t>gRPC</a:t>
            </a:r>
            <a:r>
              <a:rPr lang="en-US" sz="2000" dirty="0"/>
              <a:t> </a:t>
            </a:r>
            <a:r>
              <a:rPr lang="en-US" sz="2000" dirty="0">
                <a:hlinkClick r:id="rId9"/>
              </a:rPr>
              <a:t>[link]</a:t>
            </a:r>
            <a:r>
              <a:rPr lang="en-US" sz="2000" dirty="0"/>
              <a:t>  </a:t>
            </a:r>
          </a:p>
        </p:txBody>
      </p:sp>
      <p:pic>
        <p:nvPicPr>
          <p:cNvPr id="5" name="Picture 4">
            <a:extLst>
              <a:ext uri="{FF2B5EF4-FFF2-40B4-BE49-F238E27FC236}">
                <a16:creationId xmlns:a16="http://schemas.microsoft.com/office/drawing/2014/main" id="{E51FC054-0B24-4CFD-B5CC-ADC37DA85061}"/>
              </a:ext>
            </a:extLst>
          </p:cNvPr>
          <p:cNvPicPr>
            <a:picLocks noChangeAspect="1"/>
          </p:cNvPicPr>
          <p:nvPr/>
        </p:nvPicPr>
        <p:blipFill>
          <a:blip r:embed="rId10"/>
          <a:stretch>
            <a:fillRect/>
          </a:stretch>
        </p:blipFill>
        <p:spPr>
          <a:xfrm>
            <a:off x="7604538" y="1061323"/>
            <a:ext cx="3650098" cy="4569125"/>
          </a:xfrm>
          <a:prstGeom prst="rect">
            <a:avLst/>
          </a:prstGeom>
        </p:spPr>
      </p:pic>
      <p:sp>
        <p:nvSpPr>
          <p:cNvPr id="6" name="TextBox 5">
            <a:extLst>
              <a:ext uri="{FF2B5EF4-FFF2-40B4-BE49-F238E27FC236}">
                <a16:creationId xmlns:a16="http://schemas.microsoft.com/office/drawing/2014/main" id="{2F930956-2EDD-4146-85BF-6182A3CEB693}"/>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1"/>
              </a:rPr>
              <a:t>[link]</a:t>
            </a:r>
            <a:endParaRPr lang="en-US" dirty="0"/>
          </a:p>
        </p:txBody>
      </p:sp>
    </p:spTree>
    <p:extLst>
      <p:ext uri="{BB962C8B-B14F-4D97-AF65-F5344CB8AC3E}">
        <p14:creationId xmlns:p14="http://schemas.microsoft.com/office/powerpoint/2010/main" val="29159241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Web Services, REST, SOAP, and CORs</a:t>
            </a:r>
          </a:p>
        </p:txBody>
      </p:sp>
    </p:spTree>
    <p:extLst>
      <p:ext uri="{BB962C8B-B14F-4D97-AF65-F5344CB8AC3E}">
        <p14:creationId xmlns:p14="http://schemas.microsoft.com/office/powerpoint/2010/main" val="25156212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427605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Review of Networks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sits back, relaxes, and acknowledges the bravery and dedication of the presenter</a:t>
            </a:r>
          </a:p>
          <a:p>
            <a:pPr marL="0" indent="0">
              <a:buNone/>
            </a:pPr>
            <a:r>
              <a:rPr lang="en-US" sz="2000" dirty="0"/>
              <a:t>		</a:t>
            </a:r>
          </a:p>
          <a:p>
            <a:pPr marL="0" indent="0">
              <a:buNone/>
            </a:pPr>
            <a:endParaRPr lang="en-US" sz="2000" dirty="0"/>
          </a:p>
        </p:txBody>
      </p:sp>
      <p:pic>
        <p:nvPicPr>
          <p:cNvPr id="4" name="Picture 3">
            <a:extLst>
              <a:ext uri="{FF2B5EF4-FFF2-40B4-BE49-F238E27FC236}">
                <a16:creationId xmlns:a16="http://schemas.microsoft.com/office/drawing/2014/main" id="{F2BAECA0-7B0A-604F-99E7-34E0057CE6C2}"/>
              </a:ext>
            </a:extLst>
          </p:cNvPr>
          <p:cNvPicPr>
            <a:picLocks noChangeAspect="1"/>
          </p:cNvPicPr>
          <p:nvPr/>
        </p:nvPicPr>
        <p:blipFill>
          <a:blip r:embed="rId2"/>
          <a:stretch>
            <a:fillRect/>
          </a:stretch>
        </p:blipFill>
        <p:spPr>
          <a:xfrm>
            <a:off x="3183127" y="2157461"/>
            <a:ext cx="5825746" cy="4391156"/>
          </a:xfrm>
          <a:prstGeom prst="rect">
            <a:avLst/>
          </a:prstGeom>
        </p:spPr>
      </p:pic>
    </p:spTree>
    <p:extLst>
      <p:ext uri="{BB962C8B-B14F-4D97-AF65-F5344CB8AC3E}">
        <p14:creationId xmlns:p14="http://schemas.microsoft.com/office/powerpoint/2010/main" val="9897785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REST vs. SOAP</a:t>
            </a:r>
          </a:p>
        </p:txBody>
      </p:sp>
    </p:spTree>
    <p:extLst>
      <p:ext uri="{BB962C8B-B14F-4D97-AF65-F5344CB8AC3E}">
        <p14:creationId xmlns:p14="http://schemas.microsoft.com/office/powerpoint/2010/main" val="18946235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38804978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93709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Serverless Functions</a:t>
            </a:r>
          </a:p>
        </p:txBody>
      </p:sp>
      <p:pic>
        <p:nvPicPr>
          <p:cNvPr id="6" name="Picture 5">
            <a:extLst>
              <a:ext uri="{FF2B5EF4-FFF2-40B4-BE49-F238E27FC236}">
                <a16:creationId xmlns:a16="http://schemas.microsoft.com/office/drawing/2014/main" id="{4A5131BA-1EF5-2F44-B4F8-502E3A32898E}"/>
              </a:ext>
            </a:extLst>
          </p:cNvPr>
          <p:cNvPicPr>
            <a:picLocks noChangeAspect="1"/>
          </p:cNvPicPr>
          <p:nvPr/>
        </p:nvPicPr>
        <p:blipFill>
          <a:blip r:embed="rId2"/>
          <a:stretch>
            <a:fillRect/>
          </a:stretch>
        </p:blipFill>
        <p:spPr>
          <a:xfrm>
            <a:off x="2780560" y="1501836"/>
            <a:ext cx="6630880" cy="4098386"/>
          </a:xfrm>
          <a:prstGeom prst="rect">
            <a:avLst/>
          </a:prstGeom>
        </p:spPr>
      </p:pic>
    </p:spTree>
    <p:extLst>
      <p:ext uri="{BB962C8B-B14F-4D97-AF65-F5344CB8AC3E}">
        <p14:creationId xmlns:p14="http://schemas.microsoft.com/office/powerpoint/2010/main" val="59684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11</a:t>
            </a:r>
          </a:p>
          <a:p>
            <a:pPr marL="0" indent="0">
              <a:buNone/>
            </a:pPr>
            <a:endParaRPr lang="en-US" sz="2000" dirty="0"/>
          </a:p>
          <a:p>
            <a:pPr marL="0" indent="0">
              <a:buNone/>
            </a:pPr>
            <a:r>
              <a:rPr lang="en-US" sz="2000" dirty="0"/>
              <a:t>Be prepared for Quiz 5</a:t>
            </a:r>
          </a:p>
          <a:p>
            <a:pPr marL="0" indent="0">
              <a:buNone/>
            </a:pPr>
            <a:endParaRPr lang="en-US" sz="2000" dirty="0"/>
          </a:p>
        </p:txBody>
      </p:sp>
    </p:spTree>
    <p:extLst>
      <p:ext uri="{BB962C8B-B14F-4D97-AF65-F5344CB8AC3E}">
        <p14:creationId xmlns:p14="http://schemas.microsoft.com/office/powerpoint/2010/main" val="2447841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10874</TotalTime>
  <Words>4279</Words>
  <Application>Microsoft Macintosh PowerPoint</Application>
  <PresentationFormat>Widescreen</PresentationFormat>
  <Paragraphs>589</Paragraphs>
  <Slides>83</Slides>
  <Notes>53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Arial</vt:lpstr>
      <vt:lpstr>Calibri</vt:lpstr>
      <vt:lpstr>Calibri Light</vt:lpstr>
      <vt:lpstr>Wingdings</vt:lpstr>
      <vt:lpstr>Office Theme</vt:lpstr>
      <vt:lpstr>Preflight Check List</vt:lpstr>
      <vt:lpstr>Recordings</vt:lpstr>
      <vt:lpstr>PowerPoint Presentation</vt:lpstr>
      <vt:lpstr>Prework For Next Class</vt:lpstr>
      <vt:lpstr>Networks – The Internet &amp; The Web</vt:lpstr>
      <vt:lpstr>Networks – The Internet</vt:lpstr>
      <vt:lpstr>Networks – The Web</vt:lpstr>
      <vt:lpstr>Scrum Team Review of Networks</vt:lpstr>
      <vt:lpstr>Prework For Next Class</vt:lpstr>
      <vt:lpstr>Lab</vt:lpstr>
      <vt:lpstr>End of Session</vt:lpstr>
      <vt:lpstr>Friendly Conversation Topic</vt:lpstr>
      <vt:lpstr>Friendly Conversation Topic</vt:lpstr>
      <vt:lpstr>PowerPoint Presentation</vt:lpstr>
      <vt:lpstr>PowerPoint Presentation</vt:lpstr>
      <vt:lpstr>Recall Architecture Analysis Papers</vt:lpstr>
      <vt:lpstr>PowerPoint Presentation</vt:lpstr>
      <vt:lpstr>Saas Layers</vt:lpstr>
      <vt:lpstr>Architectural Analysis Discussions</vt:lpstr>
      <vt:lpstr>Lab</vt:lpstr>
      <vt:lpstr>Recall Perspectives &amp; Priorities</vt:lpstr>
      <vt:lpstr>Recall Architecture Analysis Papers</vt:lpstr>
      <vt:lpstr>Recall Saas Layers</vt:lpstr>
      <vt:lpstr>PowerPoint Presentation</vt:lpstr>
      <vt:lpstr>PowerPoint Presentation</vt:lpstr>
      <vt:lpstr>Final Project Discussions</vt:lpstr>
      <vt:lpstr>Lab</vt:lpstr>
      <vt:lpstr>Scrum Team Review of Maintenance</vt:lpstr>
      <vt:lpstr>Software Maintenance &amp; Support</vt:lpstr>
      <vt:lpstr>Characteristics of a Good Metric</vt:lpstr>
      <vt:lpstr>Common Metrics for Software Development</vt:lpstr>
      <vt:lpstr>Common Metrics for Agile Software Development</vt:lpstr>
      <vt:lpstr>PowerPoint Presentation</vt:lpstr>
      <vt:lpstr>Recall Perspectives &amp; Priorities</vt:lpstr>
      <vt:lpstr>Recall Perspectives &amp; Priorities</vt:lpstr>
      <vt:lpstr>Recall Perspectives &amp; Priorities</vt:lpstr>
      <vt:lpstr>PowerPoint Presentation</vt:lpstr>
      <vt:lpstr>Prework</vt:lpstr>
      <vt:lpstr>Recall Scrum Team Review of Maintenance</vt:lpstr>
      <vt:lpstr>PowerPoint Presentation</vt:lpstr>
      <vt:lpstr>Software Maintenance vs Software Support</vt:lpstr>
      <vt:lpstr>PowerPoint Presentation</vt:lpstr>
      <vt:lpstr>Scrum Process – Sprint Retrospective &amp; Metrics</vt:lpstr>
      <vt:lpstr>Characteristics of a Good Metric</vt:lpstr>
      <vt:lpstr>Common Metrics for Software Development</vt:lpstr>
      <vt:lpstr>Common Metrics for Agile Software Development</vt:lpstr>
      <vt:lpstr>Prework</vt:lpstr>
      <vt:lpstr>PowerPoint Presentation</vt:lpstr>
      <vt:lpstr>Scrum Process</vt:lpstr>
      <vt:lpstr>Recall Perspectives &amp; Priorities</vt:lpstr>
      <vt:lpstr>Recall Perspectives &amp; Priorities</vt:lpstr>
      <vt:lpstr>Recall Perspectives &amp; Priorities</vt:lpstr>
      <vt:lpstr>PowerPoint Presentation</vt:lpstr>
      <vt:lpstr>PowerPoint Presentation</vt:lpstr>
      <vt:lpstr>Priorities &amp; Roles</vt:lpstr>
      <vt:lpstr>Step 1: Assign Roles for Sprints 1 through 3</vt:lpstr>
      <vt:lpstr>User Stories, Epics and Backlogs</vt:lpstr>
      <vt:lpstr>Step 2: Epic Backlog Grooming</vt:lpstr>
      <vt:lpstr>Scrum Process – Product Backlog Grooming</vt:lpstr>
      <vt:lpstr>Step 2: Product Backlog Grooming</vt:lpstr>
      <vt:lpstr>Step 2b: Additional Future Considerations</vt:lpstr>
      <vt:lpstr>Scrum Process – Product Backlog Grooming</vt:lpstr>
      <vt:lpstr>Step 3: User Story Estimation</vt:lpstr>
      <vt:lpstr>Step 4: Team Capacity Estimation and Cut Line</vt:lpstr>
      <vt:lpstr>Scrum Process – Product Backlog Grooming</vt:lpstr>
      <vt:lpstr>Step 5: Commit to your Sprint Backlog</vt:lpstr>
      <vt:lpstr>Step 6: Celebrate</vt:lpstr>
      <vt:lpstr>Scrum Team Review</vt:lpstr>
      <vt:lpstr>Network Protocols &amp; Serverless Functions  (as time allows) </vt:lpstr>
      <vt:lpstr>Preview Serverless Functions</vt:lpstr>
      <vt:lpstr>Network Architecture &amp; Protocols</vt:lpstr>
      <vt:lpstr>Foreshadowing Web Services</vt:lpstr>
      <vt:lpstr>Network Architecture – The Internet</vt:lpstr>
      <vt:lpstr>Network Architecture – The Web</vt:lpstr>
      <vt:lpstr>Network Architecture – Distributed Computing</vt:lpstr>
      <vt:lpstr>Network Architecture – Web Services</vt:lpstr>
      <vt:lpstr>Network Architecture – Back to the Future </vt:lpstr>
      <vt:lpstr>Web Services, REST, SOAP, and CORs</vt:lpstr>
      <vt:lpstr>Web Services</vt:lpstr>
      <vt:lpstr>REST vs. SOAP</vt:lpstr>
      <vt:lpstr>REST</vt:lpstr>
      <vt:lpstr>CORS</vt:lpstr>
      <vt:lpstr>Serverless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407</cp:revision>
  <dcterms:created xsi:type="dcterms:W3CDTF">2020-08-26T19:34:34Z</dcterms:created>
  <dcterms:modified xsi:type="dcterms:W3CDTF">2021-11-01T17:40:02Z</dcterms:modified>
</cp:coreProperties>
</file>