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1349" r:id="rId2"/>
    <p:sldId id="1509" r:id="rId3"/>
    <p:sldId id="1486" r:id="rId4"/>
    <p:sldId id="1592" r:id="rId5"/>
    <p:sldId id="980" r:id="rId6"/>
    <p:sldId id="923" r:id="rId7"/>
    <p:sldId id="919" r:id="rId8"/>
    <p:sldId id="920" r:id="rId9"/>
    <p:sldId id="1613" r:id="rId10"/>
    <p:sldId id="1588" r:id="rId11"/>
    <p:sldId id="1580" r:id="rId12"/>
    <p:sldId id="1359" r:id="rId13"/>
    <p:sldId id="1611" r:id="rId14"/>
    <p:sldId id="1174" r:id="rId15"/>
    <p:sldId id="1414" r:id="rId16"/>
    <p:sldId id="1364" r:id="rId17"/>
    <p:sldId id="1367" r:id="rId18"/>
    <p:sldId id="1415" r:id="rId19"/>
    <p:sldId id="1416" r:id="rId20"/>
    <p:sldId id="957" r:id="rId21"/>
    <p:sldId id="1366" r:id="rId22"/>
    <p:sldId id="1369" r:id="rId23"/>
    <p:sldId id="1417" r:id="rId24"/>
    <p:sldId id="1422" r:id="rId25"/>
    <p:sldId id="1421" r:id="rId26"/>
    <p:sldId id="1614" r:id="rId27"/>
    <p:sldId id="1593" r:id="rId28"/>
    <p:sldId id="105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3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1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4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1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Epics are not part of Scrum.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2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32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0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2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0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0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C91-ED16-C74E-A660-9A9D1185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 to Write Good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7E4-A7E9-2540-8DBB-F5AB27A5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4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u="sng" dirty="0"/>
              <a:t>I</a:t>
            </a:r>
            <a:r>
              <a:rPr lang="en-US" sz="2000" dirty="0"/>
              <a:t>ndependent: Self contained, not dependent on other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N</a:t>
            </a:r>
            <a:r>
              <a:rPr lang="en-US" sz="2000" dirty="0"/>
              <a:t>egotiable: Leave space for discussion, discovery and invention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V</a:t>
            </a:r>
            <a:r>
              <a:rPr lang="en-US" sz="2000" dirty="0"/>
              <a:t>aluable: Has immediate value to stakeholder. 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E</a:t>
            </a:r>
            <a:r>
              <a:rPr lang="en-US" sz="2000" dirty="0"/>
              <a:t>stimable: Constrained in size and scope, just enough information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S</a:t>
            </a:r>
            <a:r>
              <a:rPr lang="en-US" sz="2000" dirty="0"/>
              <a:t>mall: Ideally 1-2 days work with larger efforts being decomposed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T</a:t>
            </a:r>
            <a:r>
              <a:rPr lang="en-US" sz="2000" dirty="0"/>
              <a:t>estable: Acceptance criteria makes clear when work is done</a:t>
            </a:r>
          </a:p>
        </p:txBody>
      </p:sp>
    </p:spTree>
    <p:extLst>
      <p:ext uri="{BB962C8B-B14F-4D97-AF65-F5344CB8AC3E}">
        <p14:creationId xmlns:p14="http://schemas.microsoft.com/office/powerpoint/2010/main" val="136709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By the end the class Monday every team member will have committed to multiple meaningful User Stories that  are estimated at a total effort </a:t>
            </a:r>
            <a:r>
              <a:rPr lang="en-US" sz="1800" b="1" u="sng" dirty="0"/>
              <a:t>8 or more Story Points per person</a:t>
            </a:r>
          </a:p>
          <a:p>
            <a:pPr marL="0" indent="0">
              <a:buNone/>
            </a:pPr>
            <a:r>
              <a:rPr lang="en-US" sz="18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“Done” definition prior to Monday’s session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Come into Sprint Planning with a fully Groomed Story Backlog of at least 8 story points per team member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Team members REQUEST stories, stories are assigned, and team members COMMIT to delivering stories by end of sprint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TEAM is responsible for defining Done and having a fully Groomed Backlog.</a:t>
            </a:r>
          </a:p>
          <a:p>
            <a:pPr marL="0" indent="0">
              <a:buNone/>
            </a:pPr>
            <a:r>
              <a:rPr lang="en-US" sz="2000" dirty="0"/>
              <a:t>The Product Owner maintains and updates the Backlogs.</a:t>
            </a:r>
          </a:p>
          <a:p>
            <a:pPr marL="0" indent="0">
              <a:buNone/>
            </a:pPr>
            <a:r>
              <a:rPr lang="en-US" sz="2000" dirty="0"/>
              <a:t>Each team member is responsible for requesting and committing to stories. Stories must be deliverable within the sprint. Make it a priority to assign a story to a single team member.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 Goal</a:t>
            </a:r>
          </a:p>
        </p:txBody>
      </p:sp>
    </p:spTree>
    <p:extLst>
      <p:ext uri="{BB962C8B-B14F-4D97-AF65-F5344CB8AC3E}">
        <p14:creationId xmlns:p14="http://schemas.microsoft.com/office/powerpoint/2010/main" val="16411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This is </a:t>
            </a:r>
            <a:r>
              <a:rPr lang="en-US" sz="4400" u="sng" dirty="0">
                <a:latin typeface="+mj-lt"/>
              </a:rPr>
              <a:t>Your Scrum Process</a:t>
            </a:r>
          </a:p>
        </p:txBody>
      </p:sp>
    </p:spTree>
    <p:extLst>
      <p:ext uri="{BB962C8B-B14F-4D97-AF65-F5344CB8AC3E}">
        <p14:creationId xmlns:p14="http://schemas.microsoft.com/office/powerpoint/2010/main" val="393275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Backlog Grooming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for Sprint 6 Planning </a:t>
            </a:r>
          </a:p>
        </p:txBody>
      </p:sp>
    </p:spTree>
    <p:extLst>
      <p:ext uri="{BB962C8B-B14F-4D97-AF65-F5344CB8AC3E}">
        <p14:creationId xmlns:p14="http://schemas.microsoft.com/office/powerpoint/2010/main" val="338362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pic>
        <p:nvPicPr>
          <p:cNvPr id="5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A964D65-E443-B742-888B-6DCEC27B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 and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Priorities &amp; Roles Assignment (review)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Epic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Story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(Monday)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Commitment to Sprint Backlog (Monday)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Celebrate! (Monday)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17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Priorities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Stories, Epics and Backlogs</a:t>
            </a:r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Where is Epic Backlog Grooming?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2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Recall Scaled Agile</a:t>
            </a:r>
          </a:p>
        </p:txBody>
      </p:sp>
    </p:spTree>
    <p:extLst>
      <p:ext uri="{BB962C8B-B14F-4D97-AF65-F5344CB8AC3E}">
        <p14:creationId xmlns:p14="http://schemas.microsoft.com/office/powerpoint/2010/main" val="22196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C2CF50-D12D-5141-B1BA-B9A080EC0C36}"/>
              </a:ext>
            </a:extLst>
          </p:cNvPr>
          <p:cNvSpPr/>
          <p:nvPr/>
        </p:nvSpPr>
        <p:spPr>
          <a:xfrm>
            <a:off x="4305028" y="4376592"/>
            <a:ext cx="2790165" cy="1261063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3B6B8BFB-9EDD-8B40-89DD-94CB769E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22" y="4923291"/>
            <a:ext cx="3005905" cy="167359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8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the number of Epics?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are force ranked?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516"/>
            <a:ext cx="10515600" cy="547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Review Done, User Stories, and Story Backlog:</a:t>
            </a:r>
          </a:p>
          <a:p>
            <a:pPr marL="0" indent="0">
              <a:buNone/>
            </a:pPr>
            <a:r>
              <a:rPr lang="en-US" sz="1800" dirty="0"/>
              <a:t>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Available to be demoed to the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written in User Story format from a customer / user perspective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associated with Epic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</a:t>
            </a:r>
            <a:r>
              <a:rPr lang="en-US" sz="2000" u="sng" dirty="0"/>
              <a:t>creation</a:t>
            </a:r>
            <a:r>
              <a:rPr lang="en-US" sz="2000" dirty="0"/>
              <a:t>, </a:t>
            </a:r>
            <a:r>
              <a:rPr lang="en-US" sz="2000" u="sng" dirty="0"/>
              <a:t>force ranking,</a:t>
            </a:r>
            <a:r>
              <a:rPr lang="en-US" sz="2000" dirty="0"/>
              <a:t> and </a:t>
            </a:r>
            <a:r>
              <a:rPr lang="en-US" sz="2000" u="sng" dirty="0"/>
              <a:t>estimating</a:t>
            </a:r>
            <a:r>
              <a:rPr lang="en-US" sz="2000" dirty="0"/>
              <a:t>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6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 (skip)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force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is “Done” defined for your team?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stories and story points are force ranked?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17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131176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Backlog Grooming including at least 8 story points worth of stories per team member</a:t>
            </a:r>
          </a:p>
          <a:p>
            <a:pPr marL="0" indent="0">
              <a:buNone/>
            </a:pPr>
            <a:r>
              <a:rPr lang="en-US" sz="2000" dirty="0"/>
              <a:t>Be prepared for in-person Sprint 6 Planning</a:t>
            </a:r>
          </a:p>
          <a:p>
            <a:pPr marL="0" indent="0">
              <a:buNone/>
            </a:pPr>
            <a:r>
              <a:rPr lang="en-US" sz="2000" dirty="0"/>
              <a:t>... </a:t>
            </a:r>
            <a:r>
              <a:rPr lang="en-US" sz="2000" u="sng" dirty="0"/>
              <a:t>Contact me if you will not be there Monday for Sprint 6 Planning (or if you will be remote).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636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Maintenance &amp; Support plus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Backlog Grooming for Monday’s Sprint 6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Backlog Grooming and Lab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Monday: In-person Sprint 6 Planning... </a:t>
            </a:r>
            <a:r>
              <a:rPr lang="en-US" sz="2000" u="sng" dirty="0"/>
              <a:t>Contact me if you will not be there or if you will be remote.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594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13"/>
            <a:ext cx="10515600" cy="491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Many processes include both Software Maintenance and Software Support in a single Maintenance category. This is a grave disservice from a process perspective because the two activities are dissimilar in many ways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 needs to scale with the user base where maintenance scales with enhancement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optimal process is different with support generally adopting a Kanban and issue ticketing process where maintenance following a software development process like Waterfall or Agile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 is optimized by supporting all products associated with a user base where maintenance is more single product focused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cadence of support is minutes and hours where maintenance is days, weeks, and months which is very challenging to balance the immediate vs the important daily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appropriate Metrics for Software Maintenance is very different from the appropriate Metrics for Support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74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Characteristics of a Good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makes a good software quality metric?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Easy to collect and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Good approximation of reality and good correlation to quality &amp;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Meaningful to the group that can deliver positive change and can drive positive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Meaningful over time to encourage positive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Discourages “gaming the system,” or at least limits the impact of “gaming”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Does not allow one group to declare success (project management, developers, business analysts, etc.) while the overall product is failing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Comparable across teams, companies, and the industry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774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Metrics for Waterfall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Line of code per time-period</a:t>
            </a:r>
          </a:p>
          <a:p>
            <a:r>
              <a:rPr lang="en-US" sz="2000" dirty="0"/>
              <a:t>On-time</a:t>
            </a:r>
          </a:p>
          <a:p>
            <a:r>
              <a:rPr lang="en-US" sz="2000" dirty="0"/>
              <a:t>On-budget</a:t>
            </a:r>
          </a:p>
          <a:p>
            <a:r>
              <a:rPr lang="en-US" sz="2000" dirty="0"/>
              <a:t>… Scope delivered</a:t>
            </a:r>
          </a:p>
          <a:p>
            <a:r>
              <a:rPr lang="en-US" sz="2000" dirty="0"/>
              <a:t>Defects</a:t>
            </a:r>
          </a:p>
          <a:p>
            <a:r>
              <a:rPr lang="en-US" sz="2000" dirty="0"/>
              <a:t>Weighted Defects</a:t>
            </a:r>
          </a:p>
          <a:p>
            <a:r>
              <a:rPr lang="en-US" sz="2000" dirty="0"/>
              <a:t>Weighted Defects per unit delivered</a:t>
            </a:r>
          </a:p>
          <a:p>
            <a:r>
              <a:rPr lang="en-US" sz="2000" dirty="0"/>
              <a:t>Unit delivered per hour/day/month… per person</a:t>
            </a:r>
          </a:p>
          <a:p>
            <a:r>
              <a:rPr lang="en-US" sz="2000" dirty="0"/>
              <a:t>Unit delivered per hour/day/month… per dollar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4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493"/>
    </mc:Choice>
    <mc:Fallback xmlns="">
      <p:transition spd="slow" advTm="2584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Metrics for Agile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Story Points per Sprint per person</a:t>
            </a:r>
          </a:p>
          <a:p>
            <a:r>
              <a:rPr lang="en-US" sz="2000" dirty="0"/>
              <a:t>Say/Do ratio</a:t>
            </a:r>
          </a:p>
          <a:p>
            <a:r>
              <a:rPr lang="en-US" sz="2000" dirty="0"/>
              <a:t>Story Points delivered per Sprint… change in Story Points delivered per Sprint</a:t>
            </a:r>
          </a:p>
          <a:p>
            <a:r>
              <a:rPr lang="en-US" sz="2000" dirty="0"/>
              <a:t>Team versatility</a:t>
            </a:r>
          </a:p>
          <a:p>
            <a:r>
              <a:rPr lang="en-US" sz="2000" dirty="0"/>
              <a:t>Percent coverage with automated testing or with Test-Driven Development</a:t>
            </a:r>
          </a:p>
          <a:p>
            <a:r>
              <a:rPr lang="en-US" sz="2000" dirty="0"/>
              <a:t>Satisfaction surveys with internal or external customers</a:t>
            </a:r>
          </a:p>
          <a:p>
            <a:r>
              <a:rPr lang="en-US" sz="2000" dirty="0"/>
              <a:t>Eric’s Favorite: Weighted Defect Density per 10,000 hours worked… production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929855C-8741-704E-A9D6-951D1C6EA5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839"/>
    </mc:Choice>
    <mc:Fallback xmlns="">
      <p:transition spd="slow" advTm="228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Backlog Grooming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for Monday’s Sprint 6 Planning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760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10893</TotalTime>
  <Words>1452</Words>
  <Application>Microsoft Macintosh PowerPoint</Application>
  <PresentationFormat>Widescreen</PresentationFormat>
  <Paragraphs>216</Paragraphs>
  <Slides>28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Software Maintenance &amp; Support</vt:lpstr>
      <vt:lpstr>Characteristics of a Good Metric</vt:lpstr>
      <vt:lpstr>Common Metrics for Waterfall Software Development</vt:lpstr>
      <vt:lpstr>Common Metrics for Agile Software Development</vt:lpstr>
      <vt:lpstr>PowerPoint Presentation</vt:lpstr>
      <vt:lpstr>INVEST to Write Good User Stories</vt:lpstr>
      <vt:lpstr>Sprint Planning Goal</vt:lpstr>
      <vt:lpstr>PowerPoint Presentation</vt:lpstr>
      <vt:lpstr>PowerPoint Presentation</vt:lpstr>
      <vt:lpstr>Scrum Process</vt:lpstr>
      <vt:lpstr>Backlog Grooming and Sprint Planning</vt:lpstr>
      <vt:lpstr>Step 1: Priorities &amp; Roles</vt:lpstr>
      <vt:lpstr>Step 2: Epic Backlog Grooming</vt:lpstr>
      <vt:lpstr>Scrum Process – Where is Epic Backlog Grooming?</vt:lpstr>
      <vt:lpstr>PowerPoint Presentation</vt:lpstr>
      <vt:lpstr>PowerPoint Presentation</vt:lpstr>
      <vt:lpstr>Step 2: Epic Backlog Grooming</vt:lpstr>
      <vt:lpstr>Step 3: Story Backlog Grooming</vt:lpstr>
      <vt:lpstr>Step 3: Story Backlog Grooming</vt:lpstr>
      <vt:lpstr>Step 3: Story Backlog Grooming</vt:lpstr>
      <vt:lpstr>Step 3: Story Backlog Grooming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427</cp:revision>
  <dcterms:created xsi:type="dcterms:W3CDTF">2020-08-26T19:34:34Z</dcterms:created>
  <dcterms:modified xsi:type="dcterms:W3CDTF">2021-11-05T19:55:18Z</dcterms:modified>
</cp:coreProperties>
</file>