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1349" r:id="rId2"/>
    <p:sldId id="1509" r:id="rId3"/>
    <p:sldId id="1486" r:id="rId4"/>
    <p:sldId id="1624" r:id="rId5"/>
    <p:sldId id="1578" r:id="rId6"/>
    <p:sldId id="1146" r:id="rId7"/>
    <p:sldId id="1626" r:id="rId8"/>
    <p:sldId id="1625" r:id="rId9"/>
    <p:sldId id="1263" r:id="rId10"/>
    <p:sldId id="946" r:id="rId11"/>
    <p:sldId id="947" r:id="rId12"/>
    <p:sldId id="1619" r:id="rId13"/>
    <p:sldId id="1407" r:id="rId14"/>
    <p:sldId id="1401" r:id="rId15"/>
    <p:sldId id="1394" r:id="rId16"/>
    <p:sldId id="1402" r:id="rId17"/>
    <p:sldId id="1395" r:id="rId18"/>
    <p:sldId id="1396" r:id="rId19"/>
    <p:sldId id="913" r:id="rId20"/>
    <p:sldId id="914" r:id="rId21"/>
    <p:sldId id="915" r:id="rId22"/>
    <p:sldId id="1388" r:id="rId23"/>
    <p:sldId id="1389" r:id="rId24"/>
    <p:sldId id="1390" r:id="rId25"/>
    <p:sldId id="1391" r:id="rId26"/>
    <p:sldId id="1392" r:id="rId27"/>
    <p:sldId id="1400" r:id="rId28"/>
    <p:sldId id="105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4"/>
    <p:restoredTop sz="82460"/>
  </p:normalViewPr>
  <p:slideViewPr>
    <p:cSldViewPr snapToGrid="0" snapToObjects="1">
      <p:cViewPr varScale="1">
        <p:scale>
          <a:sx n="126" d="100"/>
          <a:sy n="126" d="100"/>
        </p:scale>
        <p:origin x="1840"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27792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activity list item. </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367817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46607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974778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98199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5520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003217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921013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184018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3650744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894670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108441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1264258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326352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83308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2850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10</a:t>
            </a:fld>
            <a:endParaRPr lang="en-US"/>
          </a:p>
        </p:txBody>
      </p:sp>
    </p:spTree>
    <p:extLst>
      <p:ext uri="{BB962C8B-B14F-4D97-AF65-F5344CB8AC3E}">
        <p14:creationId xmlns:p14="http://schemas.microsoft.com/office/powerpoint/2010/main" val="343488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Product Focus versus Project Focus</a:t>
            </a:r>
          </a:p>
        </p:txBody>
      </p:sp>
      <p:sp>
        <p:nvSpPr>
          <p:cNvPr id="4" name="Slide Number Placeholder 3"/>
          <p:cNvSpPr>
            <a:spLocks noGrp="1"/>
          </p:cNvSpPr>
          <p:nvPr>
            <p:ph type="sldNum" sz="quarter" idx="5"/>
          </p:nvPr>
        </p:nvSpPr>
        <p:spPr/>
        <p:txBody>
          <a:bodyPr/>
          <a:lstStyle/>
          <a:p>
            <a:fld id="{35A4D32B-0177-4B34-AE20-6C72705619FE}" type="slidenum">
              <a:rPr lang="en-US" smtClean="0"/>
              <a:t>11</a:t>
            </a:fld>
            <a:endParaRPr lang="en-US"/>
          </a:p>
        </p:txBody>
      </p:sp>
    </p:spTree>
    <p:extLst>
      <p:ext uri="{BB962C8B-B14F-4D97-AF65-F5344CB8AC3E}">
        <p14:creationId xmlns:p14="http://schemas.microsoft.com/office/powerpoint/2010/main" val="424820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a:p>
        </p:txBody>
      </p:sp>
    </p:spTree>
    <p:extLst>
      <p:ext uri="{BB962C8B-B14F-4D97-AF65-F5344CB8AC3E}">
        <p14:creationId xmlns:p14="http://schemas.microsoft.com/office/powerpoint/2010/main" val="195126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11/15/21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11/15/21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Project_management#cite_note-PMI_10-2" TargetMode="External"/><Relationship Id="rId3" Type="http://schemas.openxmlformats.org/officeDocument/2006/relationships/hyperlink" Target="https://en.wikipedia.org/wiki/Project_team" TargetMode="External"/><Relationship Id="rId7" Type="http://schemas.openxmlformats.org/officeDocument/2006/relationships/hyperlink" Target="https://en.wikipedia.org/wiki/Budg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Quality_(business)" TargetMode="External"/><Relationship Id="rId5" Type="http://schemas.openxmlformats.org/officeDocument/2006/relationships/hyperlink" Target="https://en.wikipedia.org/wiki/Scope_(project_management)" TargetMode="External"/><Relationship Id="rId4" Type="http://schemas.openxmlformats.org/officeDocument/2006/relationships/hyperlink" Target="https://en.wikipedia.org/wiki/Project_management#cite_note-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anagement" TargetMode="External"/><Relationship Id="rId3" Type="http://schemas.openxmlformats.org/officeDocument/2006/relationships/hyperlink" Target="https://en.wikipedia.org/wiki/Project" TargetMode="External"/><Relationship Id="rId7" Type="http://schemas.openxmlformats.org/officeDocument/2006/relationships/hyperlink" Target="https://en.wikipedia.org/wiki/Project_management#cite_note-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usiness_operations" TargetMode="External"/><Relationship Id="rId5" Type="http://schemas.openxmlformats.org/officeDocument/2006/relationships/hyperlink" Target="https://en.wikipedia.org/wiki/Project_management#cite_note-4" TargetMode="External"/><Relationship Id="rId4" Type="http://schemas.openxmlformats.org/officeDocument/2006/relationships/hyperlink" Target="https://en.wikipedia.org/wiki/Project_management#cite_note-3" TargetMode="External"/><Relationship Id="rId9" Type="http://schemas.openxmlformats.org/officeDocument/2006/relationships/hyperlink" Target="https://en.wikipedia.org/wiki/Project_management#cite_note-Cattani201u1-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JSO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7.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6.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b="1" dirty="0"/>
              <a:t>Project management</a:t>
            </a:r>
            <a:r>
              <a:rPr lang="en-US" sz="2000" dirty="0"/>
              <a:t> is the practice of initiating, planning, executing, controlling, and closing the work of a </a:t>
            </a:r>
            <a:r>
              <a:rPr lang="en-US" sz="2000" dirty="0">
                <a:hlinkClick r:id="rId3" tooltip="Project team"/>
              </a:rPr>
              <a:t>team</a:t>
            </a:r>
            <a:r>
              <a:rPr lang="en-US" sz="2000" dirty="0"/>
              <a:t> to achieve specific goals and meet specific success criteria at the specified time. The primary challenge of project management is to achieve all of the project goals within the given constraints.</a:t>
            </a:r>
            <a:r>
              <a:rPr lang="en-US" sz="2000" baseline="30000" dirty="0">
                <a:hlinkClick r:id="rId4"/>
              </a:rPr>
              <a:t>[1]</a:t>
            </a:r>
            <a:r>
              <a:rPr lang="en-US" sz="2000" dirty="0"/>
              <a:t> This information is usually described in project documentation, created at the beginning of the development process. The primary constraints are </a:t>
            </a:r>
            <a:r>
              <a:rPr lang="en-US" sz="2000" dirty="0">
                <a:hlinkClick r:id="rId5" tooltip="Scope (project management)"/>
              </a:rPr>
              <a:t>scope</a:t>
            </a:r>
            <a:r>
              <a:rPr lang="en-US" sz="2000" dirty="0"/>
              <a:t>, time, </a:t>
            </a:r>
            <a:r>
              <a:rPr lang="en-US" sz="2000" dirty="0">
                <a:hlinkClick r:id="rId6" tooltip="Quality (business)"/>
              </a:rPr>
              <a:t>quality</a:t>
            </a:r>
            <a:r>
              <a:rPr lang="en-US" sz="2000" dirty="0"/>
              <a:t> and </a:t>
            </a:r>
            <a:r>
              <a:rPr lang="en-US" sz="2000" dirty="0">
                <a:hlinkClick r:id="rId7" tooltip="Budget"/>
              </a:rPr>
              <a:t>budget</a:t>
            </a:r>
            <a:r>
              <a:rPr lang="en-US" sz="2000" dirty="0"/>
              <a:t>.</a:t>
            </a:r>
            <a:r>
              <a:rPr lang="en-US" sz="2000" baseline="30000" dirty="0">
                <a:hlinkClick r:id="rId8"/>
              </a:rPr>
              <a:t>[2]</a:t>
            </a:r>
            <a:r>
              <a:rPr lang="en-US" sz="2000" dirty="0"/>
              <a:t> </a:t>
            </a:r>
          </a:p>
          <a:p>
            <a:pPr marL="0" indent="0">
              <a:buNone/>
            </a:pPr>
            <a:r>
              <a:rPr lang="en-US" sz="2000" dirty="0"/>
              <a:t>The objective of project management is to produce a complete project which complies with the client's objectives. In many cases the objective of project management is also to shape or reform the client's brief to feasibly address the client's objectives. Once the client's objectives are clearly established, they should influence all decisions made by other people involved in the project.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130082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 (continued)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dirty="0"/>
              <a:t>A </a:t>
            </a:r>
            <a:r>
              <a:rPr lang="en-US" sz="2000" dirty="0">
                <a:hlinkClick r:id="rId3" tooltip="Project"/>
              </a:rPr>
              <a:t>project</a:t>
            </a:r>
            <a:r>
              <a:rPr lang="en-US" sz="2000" dirty="0"/>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r>
              <a:rPr lang="en-US" sz="2000" baseline="30000" dirty="0">
                <a:hlinkClick r:id="rId4"/>
              </a:rPr>
              <a:t>[3]</a:t>
            </a:r>
            <a:r>
              <a:rPr lang="en-US" sz="2000" baseline="30000" dirty="0">
                <a:hlinkClick r:id="rId5"/>
              </a:rPr>
              <a:t>[4]</a:t>
            </a:r>
            <a:r>
              <a:rPr lang="en-US" sz="2000" dirty="0"/>
              <a:t> The temporary nature of projects stands in contrast with </a:t>
            </a:r>
            <a:r>
              <a:rPr lang="en-US" sz="2000" dirty="0">
                <a:hlinkClick r:id="rId6" tooltip="Business operations"/>
              </a:rPr>
              <a:t>business as usual (or operations)</a:t>
            </a:r>
            <a:r>
              <a:rPr lang="en-US" sz="2000" dirty="0"/>
              <a:t>,</a:t>
            </a:r>
            <a:r>
              <a:rPr lang="en-US" sz="2000" baseline="30000" dirty="0">
                <a:hlinkClick r:id="rId7"/>
              </a:rPr>
              <a:t>[5]</a:t>
            </a:r>
            <a:r>
              <a:rPr lang="en-US" sz="2000" dirty="0"/>
              <a:t> which are repetitive, permanent, or semi-permanent functional activities to produce products or services. In practice, the </a:t>
            </a:r>
            <a:r>
              <a:rPr lang="en-US" sz="2000" dirty="0">
                <a:hlinkClick r:id="rId8" tooltip="Management"/>
              </a:rPr>
              <a:t>management</a:t>
            </a:r>
            <a:r>
              <a:rPr lang="en-US" sz="2000" dirty="0"/>
              <a:t> of such distinct production approaches requires the development of distinct technical skills and management strategies.</a:t>
            </a:r>
            <a:r>
              <a:rPr lang="en-US" sz="2000" baseline="30000" dirty="0">
                <a:hlinkClick r:id="rId9"/>
              </a:rPr>
              <a:t>[6]</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407660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7" name="Content Placeholder 2">
            <a:extLst>
              <a:ext uri="{FF2B5EF4-FFF2-40B4-BE49-F238E27FC236}">
                <a16:creationId xmlns:a16="http://schemas.microsoft.com/office/drawing/2014/main" id="{8787D328-D17A-D342-865B-046D360DEC93}"/>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a:t>
            </a:r>
          </a:p>
          <a:p>
            <a:pPr marL="0" indent="0">
              <a:buNone/>
            </a:pPr>
            <a:r>
              <a:rPr lang="en-US" sz="2000" dirty="0"/>
              <a:t>Be prepared for Quiz 6</a:t>
            </a:r>
          </a:p>
          <a:p>
            <a:pPr marL="0" indent="0">
              <a:buNone/>
            </a:pPr>
            <a:endParaRPr lang="en-US" sz="2000" dirty="0"/>
          </a:p>
        </p:txBody>
      </p:sp>
    </p:spTree>
    <p:extLst>
      <p:ext uri="{BB962C8B-B14F-4D97-AF65-F5344CB8AC3E}">
        <p14:creationId xmlns:p14="http://schemas.microsoft.com/office/powerpoint/2010/main" val="132086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Protocols &amp;</a:t>
            </a:r>
            <a:br>
              <a:rPr lang="en-US" sz="3600" dirty="0"/>
            </a:br>
            <a:r>
              <a:rPr lang="en-US" sz="3600" dirty="0"/>
              <a:t>Serverless Functions</a:t>
            </a:r>
          </a:p>
        </p:txBody>
      </p:sp>
    </p:spTree>
    <p:extLst>
      <p:ext uri="{BB962C8B-B14F-4D97-AF65-F5344CB8AC3E}">
        <p14:creationId xmlns:p14="http://schemas.microsoft.com/office/powerpoint/2010/main" val="199113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Preview 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3"/>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24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Architecture &amp; Protocols</a:t>
            </a:r>
          </a:p>
        </p:txBody>
      </p:sp>
    </p:spTree>
    <p:extLst>
      <p:ext uri="{BB962C8B-B14F-4D97-AF65-F5344CB8AC3E}">
        <p14:creationId xmlns:p14="http://schemas.microsoft.com/office/powerpoint/2010/main" val="34406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Foreshadowing 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923330"/>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 and </a:t>
            </a:r>
            <a:r>
              <a:rPr lang="en-US" dirty="0">
                <a:hlinkClick r:id="rId3" tooltip="HTTP"/>
              </a:rPr>
              <a:t>HTTPS</a:t>
            </a:r>
            <a:r>
              <a:rPr lang="en-US" dirty="0"/>
              <a:t> — originally designed for human-to-machine communication—is utilized for machine-to-machine </a:t>
            </a:r>
            <a:r>
              <a:rPr lang="en-US" dirty="0">
                <a:hlinkClick r:id="rId4" tooltip="JSON"/>
              </a:rPr>
              <a:t>RPC</a:t>
            </a:r>
            <a:r>
              <a:rPr lang="en-US" dirty="0"/>
              <a:t> communication, more specifically for transferring machine-readable file formats such as XML and </a:t>
            </a:r>
            <a:r>
              <a:rPr lang="en-US" dirty="0">
                <a:hlinkClick r:id="rId4" tooltip="JSON"/>
              </a:rPr>
              <a:t>JSON</a:t>
            </a:r>
            <a:r>
              <a:rPr lang="en-US" dirty="0"/>
              <a:t>.</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5"/>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62318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415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46529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197400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5895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291592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251562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7605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vs. SOAP</a:t>
            </a:r>
          </a:p>
        </p:txBody>
      </p:sp>
    </p:spTree>
    <p:extLst>
      <p:ext uri="{BB962C8B-B14F-4D97-AF65-F5344CB8AC3E}">
        <p14:creationId xmlns:p14="http://schemas.microsoft.com/office/powerpoint/2010/main" val="189462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8049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937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2"/>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6841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Discuss Fox chapter 10 on Project Management, Scrum, Pairs, and Version Control Systems</a:t>
            </a:r>
          </a:p>
          <a:p>
            <a:pPr marL="457200" indent="-457200">
              <a:buFont typeface="+mj-lt"/>
              <a:buAutoNum type="arabicPeriod"/>
            </a:pPr>
            <a:r>
              <a:rPr lang="en-US" sz="2000" dirty="0"/>
              <a:t>Projects – Waterfall, Iterative, and Agile</a:t>
            </a:r>
          </a:p>
          <a:p>
            <a:pPr marL="457200" indent="-457200">
              <a:buFont typeface="+mj-lt"/>
              <a:buAutoNum type="arabicPeriod"/>
            </a:pPr>
            <a:r>
              <a:rPr lang="en-US" sz="2000" dirty="0"/>
              <a:t>Prework for Next Class</a:t>
            </a:r>
          </a:p>
          <a:p>
            <a:pPr marL="457200" indent="-457200">
              <a:buFont typeface="+mj-lt"/>
              <a:buAutoNum type="arabicPeriod"/>
            </a:pPr>
            <a:r>
              <a:rPr lang="en-US" sz="2000" dirty="0"/>
              <a:t>Network Protocols &amp; Serverless Functions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7" name="Content Placeholder 2">
            <a:extLst>
              <a:ext uri="{FF2B5EF4-FFF2-40B4-BE49-F238E27FC236}">
                <a16:creationId xmlns:a16="http://schemas.microsoft.com/office/drawing/2014/main" id="{8787D328-D17A-D342-865B-046D360DEC93}"/>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11</a:t>
            </a:r>
          </a:p>
          <a:p>
            <a:pPr marL="0" indent="0">
              <a:buNone/>
            </a:pPr>
            <a:r>
              <a:rPr lang="en-US" sz="2000" dirty="0"/>
              <a:t>Be prepared to discuss Fox chapter 10 on Project Management, Scrum, Pairs, and Version Control Systems</a:t>
            </a:r>
          </a:p>
          <a:p>
            <a:pPr marL="0" indent="0">
              <a:buNone/>
            </a:pPr>
            <a:endParaRPr lang="en-US" sz="2000" dirty="0"/>
          </a:p>
        </p:txBody>
      </p:sp>
    </p:spTree>
    <p:extLst>
      <p:ext uri="{BB962C8B-B14F-4D97-AF65-F5344CB8AC3E}">
        <p14:creationId xmlns:p14="http://schemas.microsoft.com/office/powerpoint/2010/main" val="44969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AAC1B-79C6-5646-A7EA-B81333F2ADB4}"/>
              </a:ext>
            </a:extLst>
          </p:cNvPr>
          <p:cNvPicPr>
            <a:picLocks noChangeAspect="1"/>
          </p:cNvPicPr>
          <p:nvPr/>
        </p:nvPicPr>
        <p:blipFill>
          <a:blip r:embed="rId2"/>
          <a:stretch>
            <a:fillRect/>
          </a:stretch>
        </p:blipFill>
        <p:spPr>
          <a:xfrm>
            <a:off x="1384300" y="1644650"/>
            <a:ext cx="9423400" cy="3568700"/>
          </a:xfrm>
          <a:prstGeom prst="rect">
            <a:avLst/>
          </a:prstGeom>
        </p:spPr>
      </p:pic>
      <p:sp>
        <p:nvSpPr>
          <p:cNvPr id="3" name="Title 1">
            <a:extLst>
              <a:ext uri="{FF2B5EF4-FFF2-40B4-BE49-F238E27FC236}">
                <a16:creationId xmlns:a16="http://schemas.microsoft.com/office/drawing/2014/main" id="{EB796F91-2A52-2046-A035-C4F3882740D0}"/>
              </a:ext>
            </a:extLst>
          </p:cNvPr>
          <p:cNvSpPr>
            <a:spLocks noGrp="1"/>
          </p:cNvSpPr>
          <p:nvPr>
            <p:ph type="title"/>
          </p:nvPr>
        </p:nvSpPr>
        <p:spPr>
          <a:xfrm>
            <a:off x="838200" y="566736"/>
            <a:ext cx="10515600" cy="741780"/>
          </a:xfrm>
        </p:spPr>
        <p:txBody>
          <a:bodyPr>
            <a:normAutofit/>
          </a:bodyPr>
          <a:lstStyle/>
          <a:p>
            <a:r>
              <a:rPr lang="en-US" sz="3600" dirty="0"/>
              <a:t>Announcements</a:t>
            </a:r>
          </a:p>
        </p:txBody>
      </p:sp>
    </p:spTree>
    <p:extLst>
      <p:ext uri="{BB962C8B-B14F-4D97-AF65-F5344CB8AC3E}">
        <p14:creationId xmlns:p14="http://schemas.microsoft.com/office/powerpoint/2010/main" val="133390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Project Management: Scrum, Pairs, and VCS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It Takes a Team: Two-Pizza and Scrum</a:t>
            </a:r>
          </a:p>
          <a:p>
            <a:pPr marL="342900" indent="-342900">
              <a:buFont typeface="+mj-lt"/>
              <a:buAutoNum type="arabicPeriod"/>
            </a:pPr>
            <a:r>
              <a:rPr lang="en-US" sz="2000" dirty="0"/>
              <a:t>Pair Programming</a:t>
            </a:r>
          </a:p>
          <a:p>
            <a:pPr marL="342900" indent="-342900">
              <a:buFont typeface="+mj-lt"/>
              <a:buAutoNum type="arabicPeriod"/>
            </a:pPr>
            <a:r>
              <a:rPr lang="en-US" sz="2000" dirty="0"/>
              <a:t>Agile Design and Code Reviews?</a:t>
            </a:r>
          </a:p>
          <a:p>
            <a:pPr marL="342900" indent="-342900">
              <a:buFont typeface="+mj-lt"/>
              <a:buAutoNum type="arabicPeriod"/>
            </a:pPr>
            <a:r>
              <a:rPr lang="en-US" sz="2000" dirty="0"/>
              <a:t>Version Control for the Two-Pizza Team: Merge Conflicts</a:t>
            </a:r>
          </a:p>
          <a:p>
            <a:pPr marL="342900" indent="-342900">
              <a:buFont typeface="+mj-lt"/>
              <a:buAutoNum type="arabicPeriod"/>
            </a:pPr>
            <a:r>
              <a:rPr lang="en-US" sz="2000" dirty="0"/>
              <a:t>Using Branches Effectively </a:t>
            </a:r>
          </a:p>
          <a:p>
            <a:pPr marL="342900" indent="-342900">
              <a:buFont typeface="+mj-lt"/>
              <a:buAutoNum type="arabicPeriod"/>
            </a:pPr>
            <a:r>
              <a:rPr lang="en-US" sz="2000" dirty="0"/>
              <a:t>Reporting and Fixing Bugs: The Five R’s</a:t>
            </a:r>
          </a:p>
          <a:p>
            <a:pPr marL="342900" indent="-342900">
              <a:buFont typeface="+mj-lt"/>
              <a:buAutoNum type="arabicPeriod"/>
            </a:pPr>
            <a:r>
              <a:rPr lang="en-US" sz="2000" dirty="0"/>
              <a:t>The Plan-And-Document Perspective</a:t>
            </a:r>
          </a:p>
          <a:p>
            <a:pPr marL="342900" indent="-342900">
              <a:buFont typeface="+mj-lt"/>
              <a:buAutoNum type="arabicPeriod"/>
            </a:pPr>
            <a:r>
              <a:rPr lang="en-US" sz="2000" dirty="0"/>
              <a:t>Fallacies and Pitfalls</a:t>
            </a:r>
          </a:p>
          <a:p>
            <a:pPr marL="342900" indent="-342900">
              <a:buFont typeface="+mj-lt"/>
              <a:buAutoNum type="arabicPeriod"/>
            </a:pPr>
            <a:r>
              <a:rPr lang="en-US" sz="2000" dirty="0"/>
              <a:t>Concluding Remarks: Teams, Collaboration, and Four Decades of Version Control</a:t>
            </a:r>
          </a:p>
          <a:p>
            <a:pPr marL="342900" indent="-342900">
              <a:buFont typeface="+mj-lt"/>
              <a:buAutoNum type="arabicPeriod"/>
            </a:pPr>
            <a:r>
              <a:rPr lang="en-US" sz="2000" dirty="0"/>
              <a:t>To Learn More</a:t>
            </a:r>
          </a:p>
          <a:p>
            <a:pPr marL="342900" indent="-342900">
              <a:buFont typeface="+mj-lt"/>
              <a:buAutoNum type="arabicPeriod"/>
            </a:pPr>
            <a:r>
              <a:rPr lang="en-US" sz="2000" dirty="0"/>
              <a:t>Suggested Projects</a:t>
            </a:r>
          </a:p>
          <a:p>
            <a:pPr marL="0" indent="0">
              <a:buNone/>
            </a:pPr>
            <a:r>
              <a:rPr lang="en-US" sz="2000" dirty="0"/>
              <a:t>		</a:t>
            </a:r>
          </a:p>
        </p:txBody>
      </p:sp>
    </p:spTree>
    <p:extLst>
      <p:ext uri="{BB962C8B-B14F-4D97-AF65-F5344CB8AC3E}">
        <p14:creationId xmlns:p14="http://schemas.microsoft.com/office/powerpoint/2010/main" val="382760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Discuss Project Management, Scrum, Pairs, and Version Control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topics below:</a:t>
            </a:r>
          </a:p>
          <a:p>
            <a:pPr marL="800100" lvl="1" indent="-342900">
              <a:buFont typeface="+mj-lt"/>
              <a:buAutoNum type="alphaLcParenR"/>
            </a:pPr>
            <a:r>
              <a:rPr lang="en-US" sz="1600" dirty="0"/>
              <a:t>Team Sizes, SDLCs, and key Scrum Roles</a:t>
            </a:r>
          </a:p>
          <a:p>
            <a:pPr marL="800100" lvl="1" indent="-342900">
              <a:buFont typeface="+mj-lt"/>
              <a:buAutoNum type="alphaLcParenR"/>
            </a:pPr>
            <a:r>
              <a:rPr lang="en-US" sz="1600" dirty="0"/>
              <a:t>Key rituals including daily stand-up meetings… what are the three questions?</a:t>
            </a:r>
          </a:p>
          <a:p>
            <a:pPr marL="800100" lvl="1" indent="-342900">
              <a:buFont typeface="+mj-lt"/>
              <a:buAutoNum type="alphaLcParenR"/>
            </a:pPr>
            <a:r>
              <a:rPr lang="en-US" sz="1600" dirty="0"/>
              <a:t>The Six Phases of a Project</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Project Managers including the relative importance of PMs in Agile vs Waterfall/Iterative</a:t>
            </a:r>
          </a:p>
          <a:p>
            <a:pPr marL="800100" lvl="1" indent="-342900">
              <a:buFont typeface="+mj-lt"/>
              <a:buAutoNum type="alphaLcParenR"/>
            </a:pPr>
            <a:r>
              <a:rPr lang="en-US" sz="1600" dirty="0"/>
              <a:t>Configuration Management</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two most important book on managing people and conflict (according to the author)</a:t>
            </a:r>
          </a:p>
          <a:p>
            <a:pPr marL="800100" lvl="1" indent="-342900">
              <a:buFont typeface="+mj-lt"/>
              <a:buAutoNum type="alphaLcParenR"/>
            </a:pPr>
            <a:endParaRPr lang="en-US" sz="1600" dirty="0"/>
          </a:p>
          <a:p>
            <a:pPr marL="342900" indent="-342900">
              <a:buFont typeface="+mj-lt"/>
              <a:buAutoNum type="arabicPeriod"/>
            </a:pPr>
            <a:r>
              <a:rPr lang="en-US" sz="2000" dirty="0"/>
              <a:t>Be sure to discuss the </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p:txBody>
      </p:sp>
    </p:spTree>
    <p:extLst>
      <p:ext uri="{BB962C8B-B14F-4D97-AF65-F5344CB8AC3E}">
        <p14:creationId xmlns:p14="http://schemas.microsoft.com/office/powerpoint/2010/main" val="115622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r>
              <a:rPr lang="en-US" sz="3600" dirty="0"/>
              <a:t>Projects &amp; Project Management </a:t>
            </a:r>
            <a:br>
              <a:rPr lang="en-US" sz="3600" dirty="0"/>
            </a:br>
            <a:r>
              <a:rPr lang="en-US" sz="3600" dirty="0"/>
              <a:t>– Waterfall, Iterative, and Agile</a:t>
            </a:r>
            <a:br>
              <a:rPr lang="en-US" sz="3600" dirty="0"/>
            </a:br>
            <a:br>
              <a:rPr lang="en-US" sz="3600" dirty="0"/>
            </a:br>
            <a:r>
              <a:rPr lang="en-US" sz="3600" dirty="0"/>
              <a:t>(Project vs Product Focus)</a:t>
            </a:r>
          </a:p>
        </p:txBody>
      </p:sp>
    </p:spTree>
    <p:extLst>
      <p:ext uri="{BB962C8B-B14F-4D97-AF65-F5344CB8AC3E}">
        <p14:creationId xmlns:p14="http://schemas.microsoft.com/office/powerpoint/2010/main" val="326648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71964"/>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2487543574"/>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12194</TotalTime>
  <Words>2064</Words>
  <Application>Microsoft Macintosh PowerPoint</Application>
  <PresentationFormat>Widescreen</PresentationFormat>
  <Paragraphs>248</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Preflight Check List</vt:lpstr>
      <vt:lpstr>Recordings</vt:lpstr>
      <vt:lpstr>PowerPoint Presentation</vt:lpstr>
      <vt:lpstr>Prework</vt:lpstr>
      <vt:lpstr>Announcements</vt:lpstr>
      <vt:lpstr>Project Management: Scrum, Pairs, and VCS</vt:lpstr>
      <vt:lpstr>Discuss Project Management, Scrum, Pairs, and Version Control </vt:lpstr>
      <vt:lpstr>Projects &amp; Project Management  – Waterfall, Iterative, and Agile  (Project vs Product Focus)</vt:lpstr>
      <vt:lpstr>Waterfall vs Iterative vs Agile Requirements</vt:lpstr>
      <vt:lpstr>Plan &amp; Document Project Management Monitoring &amp; Control</vt:lpstr>
      <vt:lpstr>Plan &amp; Document Project Management Monitoring &amp; Control (continued)</vt:lpstr>
      <vt:lpstr>Prework For Next Class</vt:lpstr>
      <vt:lpstr>Network Protocols &amp; Serverless Functions</vt:lpstr>
      <vt:lpstr>Preview Serverless Functions</vt:lpstr>
      <vt:lpstr>Network Architecture &amp; Protocols</vt:lpstr>
      <vt:lpstr>Foreshadowing Web Services</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vs. SOAP</vt:lpstr>
      <vt:lpstr>REST</vt:lpstr>
      <vt:lpstr>CORS</vt:lpstr>
      <vt:lpstr>Serverless Functions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436</cp:revision>
  <dcterms:created xsi:type="dcterms:W3CDTF">2020-08-26T19:34:34Z</dcterms:created>
  <dcterms:modified xsi:type="dcterms:W3CDTF">2021-11-15T20:48:15Z</dcterms:modified>
</cp:coreProperties>
</file>