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349" r:id="rId2"/>
    <p:sldId id="1509" r:id="rId3"/>
    <p:sldId id="1486" r:id="rId4"/>
    <p:sldId id="1587" r:id="rId5"/>
    <p:sldId id="1578" r:id="rId6"/>
    <p:sldId id="1166" r:id="rId7"/>
    <p:sldId id="1588" r:id="rId8"/>
    <p:sldId id="260" r:id="rId9"/>
    <p:sldId id="1589" r:id="rId10"/>
    <p:sldId id="1347" r:id="rId11"/>
    <p:sldId id="1341" r:id="rId12"/>
    <p:sldId id="1324" r:id="rId13"/>
    <p:sldId id="1326" r:id="rId14"/>
    <p:sldId id="1327" r:id="rId15"/>
    <p:sldId id="1328" r:id="rId16"/>
    <p:sldId id="1342" r:id="rId17"/>
    <p:sldId id="1344" r:id="rId18"/>
    <p:sldId id="1329" r:id="rId19"/>
    <p:sldId id="1346" r:id="rId20"/>
    <p:sldId id="1322" r:id="rId21"/>
    <p:sldId id="1489" r:id="rId22"/>
    <p:sldId id="1577" r:id="rId23"/>
    <p:sldId id="1446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7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would have guessed in 1990 that: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/>
              <a:t>Obesity would bigger problem in India than starvation</a:t>
            </a:r>
          </a:p>
          <a:p>
            <a:pPr marL="228600" indent="-228600">
              <a:buFont typeface="Wingdings" pitchFamily="2" charset="2"/>
              <a:buChar char="§"/>
            </a:pPr>
            <a:r>
              <a:rPr lang="en-US" dirty="0"/>
              <a:t>So much wealth around the world would drive the warming of the planet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6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4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72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9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4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40,000 employees around the world with about half in the US</a:t>
            </a:r>
          </a:p>
          <a:p>
            <a:r>
              <a:rPr lang="en-US" dirty="0"/>
              <a:t>2,000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6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Telematic and </a:t>
            </a:r>
            <a:r>
              <a:rPr lang="en-US" dirty="0" err="1"/>
              <a:t>Agrinomics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0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40,000 employees around the world with about half in the US</a:t>
            </a:r>
          </a:p>
          <a:p>
            <a:r>
              <a:rPr lang="en-US" dirty="0"/>
              <a:t>2,000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7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7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Background – John Deere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Revenue: 	$20 billion plus with approximately half coming in the United States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Employees: 	40,000 plus with approximately half in the United States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IT: 		~2,000 with about half in the United States after Technology Center – India Software </a:t>
            </a:r>
          </a:p>
          <a:p>
            <a:pPr marL="0" indent="0">
              <a:spcBef>
                <a:spcPts val="2400"/>
              </a:spcBef>
              <a:buNone/>
            </a:pPr>
            <a:endParaRPr lang="en-US" sz="2000" b="1" dirty="0"/>
          </a:p>
          <a:p>
            <a:pPr marL="0" indent="0">
              <a:spcBef>
                <a:spcPts val="1200"/>
              </a:spcBef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0893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Globalization – The World View</a:t>
            </a:r>
          </a:p>
        </p:txBody>
      </p:sp>
    </p:spTree>
    <p:extLst>
      <p:ext uri="{BB962C8B-B14F-4D97-AF65-F5344CB8AC3E}">
        <p14:creationId xmlns:p14="http://schemas.microsoft.com/office/powerpoint/2010/main" val="35122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Half the world’s poor are no longer poor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(1.9 billion in 1990 vs 650 million 2018) </a:t>
            </a:r>
          </a:p>
        </p:txBody>
      </p:sp>
    </p:spTree>
    <p:extLst>
      <p:ext uri="{BB962C8B-B14F-4D97-AF65-F5344CB8AC3E}">
        <p14:creationId xmlns:p14="http://schemas.microsoft.com/office/powerpoint/2010/main" val="413941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treme poverty projection by the world bank to 2030">
            <a:extLst>
              <a:ext uri="{FF2B5EF4-FFF2-40B4-BE49-F238E27FC236}">
                <a16:creationId xmlns:a16="http://schemas.microsoft.com/office/drawing/2014/main" id="{DB279D02-6584-8D40-8D51-5C3620485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9" y="417444"/>
            <a:ext cx="8843713" cy="61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70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Economics: 40% of the world’s population in extreme poverty in 1981 today that number is less than 10%</a:t>
            </a:r>
          </a:p>
        </p:txBody>
      </p:sp>
    </p:spTree>
    <p:extLst>
      <p:ext uri="{BB962C8B-B14F-4D97-AF65-F5344CB8AC3E}">
        <p14:creationId xmlns:p14="http://schemas.microsoft.com/office/powerpoint/2010/main" val="48591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44B9-2198-B947-9508-D9AB198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03200"/>
            <a:ext cx="99822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Shouldn’t We Take A </a:t>
            </a: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Minute to Reflect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… Maybe A Quick Global Victory Lab</a:t>
            </a:r>
          </a:p>
        </p:txBody>
      </p:sp>
    </p:spTree>
    <p:extLst>
      <p:ext uri="{BB962C8B-B14F-4D97-AF65-F5344CB8AC3E}">
        <p14:creationId xmlns:p14="http://schemas.microsoft.com/office/powerpoint/2010/main" val="3484869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Economics of Global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16744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24800B-BCAE-5C43-A2F3-55400D91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646" y="2387016"/>
            <a:ext cx="3293193" cy="214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Economics of Global Software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DF499-C63C-264A-B60D-AB848E72A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0" t="23738" r="1640" b="-9023"/>
          <a:stretch/>
        </p:blipFill>
        <p:spPr>
          <a:xfrm>
            <a:off x="10809686" y="219991"/>
            <a:ext cx="1257300" cy="454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3D9BFC-A7F0-3142-89D1-C2EBBE1F7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360" y="2384472"/>
            <a:ext cx="3214521" cy="2089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60D275-5A7D-414B-A22E-DF9EC6FA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839" y="2384473"/>
            <a:ext cx="3214521" cy="2089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6878A9-EEB7-BF42-9557-3AEA8F43DD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793" y="1625342"/>
            <a:ext cx="10541000" cy="81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A2B48-CA85-F74C-9281-1BC7F800B1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324" r="45506"/>
          <a:stretch/>
        </p:blipFill>
        <p:spPr>
          <a:xfrm>
            <a:off x="2184899" y="4792007"/>
            <a:ext cx="2634608" cy="1890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B004B-2E48-7846-B485-3F9C86B08E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2781"/>
          <a:stretch/>
        </p:blipFill>
        <p:spPr>
          <a:xfrm>
            <a:off x="5845004" y="5314520"/>
            <a:ext cx="3161493" cy="12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29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Economics of Global Software Development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Global customers want the products they buy build (at least partially) in their country.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/>
              <a:t>Outsourcing vs Offshoring: Company employees are often more willing to send work to remote teams than to a separate company that may also be remote. 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707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Practical Diversity… 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global teams for global customers: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Introduction &amp;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Globalization: The World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Economics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29748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can I help? 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1601180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6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Topic: Practical Diversity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6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</p:txBody>
      </p:sp>
    </p:spTree>
    <p:extLst>
      <p:ext uri="{BB962C8B-B14F-4D97-AF65-F5344CB8AC3E}">
        <p14:creationId xmlns:p14="http://schemas.microsoft.com/office/powerpoint/2010/main" val="124506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AAC1B-79C6-5646-A7EA-B81333F2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644650"/>
            <a:ext cx="9423400" cy="35687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B796F91-2A52-2046-A035-C4F38827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3390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Recall: What is a Friendly Conversation Topic?</a:t>
            </a:r>
          </a:p>
          <a:p>
            <a:pPr marL="0" indent="0">
              <a:buNone/>
            </a:pPr>
            <a:r>
              <a:rPr lang="en-US" sz="2000" dirty="0"/>
              <a:t>It’s a topic that is not directly related to course topics but a topic that is relevant, current, and hopefully interesting.</a:t>
            </a:r>
          </a:p>
        </p:txBody>
      </p:sp>
    </p:spTree>
    <p:extLst>
      <p:ext uri="{BB962C8B-B14F-4D97-AF65-F5344CB8AC3E}">
        <p14:creationId xmlns:p14="http://schemas.microsoft.com/office/powerpoint/2010/main" val="211556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69149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Practical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software with global teams for global customers: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Globalization – The World 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Economics of Global Software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Culture &amp; Diversity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17402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556"/>
            <a:ext cx="10882745" cy="5030679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Fun Fact: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At one point I had the very dubious “honor” or being the most traveled John Deere 	employee to India with 40+ trips over approximately 5 years while setting up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	400+ person John Deere Technology Center – India Software Development organization.</a:t>
            </a:r>
          </a:p>
          <a:p>
            <a:pPr marL="0" indent="0">
              <a:spcBef>
                <a:spcPts val="1200"/>
              </a:spcBef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893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US" sz="3600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BB6DA-B46C-CC48-A6F7-6E1A84C1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10" y="4004212"/>
            <a:ext cx="3006228" cy="237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76AED-64D0-0F4D-9B0E-A6523B9E4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76" y="1231898"/>
            <a:ext cx="4198713" cy="223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4196DC-2781-9E47-8306-81EDC1CAA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068" y="2238383"/>
            <a:ext cx="7200854" cy="22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9743</TotalTime>
  <Words>598</Words>
  <Application>Microsoft Macintosh PowerPoint</Application>
  <PresentationFormat>Widescreen</PresentationFormat>
  <Paragraphs>110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Friendly Conversation Topic</vt:lpstr>
      <vt:lpstr>Practical Diversity</vt:lpstr>
      <vt:lpstr>Background</vt:lpstr>
      <vt:lpstr>Background</vt:lpstr>
      <vt:lpstr>Background – John Deere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Economics of Global Software Development</vt:lpstr>
      <vt:lpstr>Economics of Global Software Development</vt:lpstr>
      <vt:lpstr>Practical Diversity… To Be Continued</vt:lpstr>
      <vt:lpstr>Lab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412</cp:revision>
  <dcterms:created xsi:type="dcterms:W3CDTF">2020-08-26T19:34:34Z</dcterms:created>
  <dcterms:modified xsi:type="dcterms:W3CDTF">2021-11-17T19:38:14Z</dcterms:modified>
</cp:coreProperties>
</file>