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1349" r:id="rId2"/>
    <p:sldId id="1509" r:id="rId3"/>
    <p:sldId id="1155" r:id="rId4"/>
    <p:sldId id="1616" r:id="rId5"/>
    <p:sldId id="1648" r:id="rId6"/>
    <p:sldId id="1115" r:id="rId7"/>
    <p:sldId id="666" r:id="rId8"/>
    <p:sldId id="1649" r:id="rId9"/>
    <p:sldId id="1490" r:id="rId10"/>
    <p:sldId id="1613" r:id="rId11"/>
    <p:sldId id="1359" r:id="rId12"/>
    <p:sldId id="1647" r:id="rId13"/>
    <p:sldId id="1580" r:id="rId14"/>
    <p:sldId id="1174" r:id="rId15"/>
    <p:sldId id="1414" r:id="rId16"/>
    <p:sldId id="1364" r:id="rId17"/>
    <p:sldId id="1367" r:id="rId18"/>
    <p:sldId id="1366" r:id="rId19"/>
    <p:sldId id="1369" r:id="rId20"/>
    <p:sldId id="1417" r:id="rId21"/>
    <p:sldId id="1422" r:id="rId22"/>
    <p:sldId id="1421" r:id="rId23"/>
    <p:sldId id="1377" r:id="rId24"/>
    <p:sldId id="1617" r:id="rId25"/>
    <p:sldId id="1423" r:id="rId26"/>
    <p:sldId id="1424" r:id="rId27"/>
    <p:sldId id="1378" r:id="rId28"/>
    <p:sldId id="1373" r:id="rId29"/>
    <p:sldId id="1374" r:id="rId30"/>
    <p:sldId id="1054" r:id="rId31"/>
    <p:sldId id="1581" r:id="rId32"/>
    <p:sldId id="1582" r:id="rId33"/>
    <p:sldId id="15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2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49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60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3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70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6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62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0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5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0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4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1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4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user-storie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agilealliance.org/glossary/backlog/" TargetMode="External"/><Relationship Id="rId4" Type="http://schemas.openxmlformats.org/officeDocument/2006/relationships/hyperlink" Target="https://www.agilealliance.org/glossary/user-story-templat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backlog-groomin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backlog-groomin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7 Planning</a:t>
            </a:r>
          </a:p>
        </p:txBody>
      </p:sp>
    </p:spTree>
    <p:extLst>
      <p:ext uri="{BB962C8B-B14F-4D97-AF65-F5344CB8AC3E}">
        <p14:creationId xmlns:p14="http://schemas.microsoft.com/office/powerpoint/2010/main" val="403760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This is </a:t>
            </a:r>
            <a:r>
              <a:rPr lang="en-US" sz="4400" u="sng" dirty="0">
                <a:latin typeface="+mj-lt"/>
              </a:rPr>
              <a:t>Your Scrum Process</a:t>
            </a:r>
          </a:p>
        </p:txBody>
      </p:sp>
    </p:spTree>
    <p:extLst>
      <p:ext uri="{BB962C8B-B14F-4D97-AF65-F5344CB8AC3E}">
        <p14:creationId xmlns:p14="http://schemas.microsoft.com/office/powerpoint/2010/main" val="393275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1C91-ED16-C74E-A660-9A9D1185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 to Write Good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A7E4-A7E9-2540-8DBB-F5AB27A5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74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u="sng" dirty="0"/>
              <a:t>I</a:t>
            </a:r>
            <a:r>
              <a:rPr lang="en-US" sz="2000" dirty="0"/>
              <a:t>ndependent: Self contained, not dependent on other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N</a:t>
            </a:r>
            <a:r>
              <a:rPr lang="en-US" sz="2000" dirty="0"/>
              <a:t>egotiable: Leave space for discussion, discovery and invention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V</a:t>
            </a:r>
            <a:r>
              <a:rPr lang="en-US" sz="2000" dirty="0"/>
              <a:t>aluable: Has immediate value to stakeholder.  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E</a:t>
            </a:r>
            <a:r>
              <a:rPr lang="en-US" sz="2000" dirty="0"/>
              <a:t>stimable: Constrained in size and scope, just enough information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S</a:t>
            </a:r>
            <a:r>
              <a:rPr lang="en-US" sz="2000" dirty="0"/>
              <a:t>mall: Ideally 1-2 days work with larger efforts being decomposed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T</a:t>
            </a:r>
            <a:r>
              <a:rPr lang="en-US" sz="2000" dirty="0"/>
              <a:t>estable: Acceptance criteria makes clear when work is done</a:t>
            </a:r>
          </a:p>
        </p:txBody>
      </p:sp>
    </p:spTree>
    <p:extLst>
      <p:ext uri="{BB962C8B-B14F-4D97-AF65-F5344CB8AC3E}">
        <p14:creationId xmlns:p14="http://schemas.microsoft.com/office/powerpoint/2010/main" val="136709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By the end the class Monday every team member will have committed to multiple meaningful User Stories that  are estimated at a total effort </a:t>
            </a:r>
            <a:r>
              <a:rPr lang="en-US" sz="1800" b="1" u="sng" dirty="0"/>
              <a:t>8 or more Story Points per person</a:t>
            </a:r>
          </a:p>
          <a:p>
            <a:pPr marL="0" indent="0">
              <a:buNone/>
            </a:pPr>
            <a:r>
              <a:rPr lang="en-US" sz="18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“Done” definition prior to Monday’s session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Come into Sprint Planning with a fully Groomed Story Backlog of at least 8 story points per team member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Team members REQUEST stories, stories are assigned, and team members COMMIT to delivering stories by end of sprint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TEAM is responsible for defining Done and having a fully Groomed Backlog.</a:t>
            </a:r>
          </a:p>
          <a:p>
            <a:pPr marL="0" indent="0">
              <a:buNone/>
            </a:pPr>
            <a:r>
              <a:rPr lang="en-US" sz="2000" dirty="0"/>
              <a:t>The Product Owner maintains and updates the Backlogs.</a:t>
            </a:r>
          </a:p>
          <a:p>
            <a:pPr marL="0" indent="0">
              <a:buNone/>
            </a:pPr>
            <a:r>
              <a:rPr lang="en-US" sz="2000" dirty="0"/>
              <a:t>Each team member is responsible for requesting and committing to stories. Stories must be deliverable within the sprint. Make it a priority to assign a story to a single team member.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 Goal</a:t>
            </a:r>
          </a:p>
        </p:txBody>
      </p:sp>
    </p:spTree>
    <p:extLst>
      <p:ext uri="{BB962C8B-B14F-4D97-AF65-F5344CB8AC3E}">
        <p14:creationId xmlns:p14="http://schemas.microsoft.com/office/powerpoint/2010/main" val="16411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pic>
        <p:nvPicPr>
          <p:cNvPr id="5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A964D65-E443-B742-888B-6DCEC27B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7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Backlog Grooming and 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Priorities &amp; Roles Assignment (review)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Epic Backlog Grooming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Story Backlog Grooming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 (Monday)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Commitment to Sprint Backlog (Monday)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Celebrate! (Monday)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17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1: Priorities &amp;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Agile Priorities (associated scrum role):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 (Product Owner)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 (Architect)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 (Scrum Master)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that one person can play multiple roles.</a:t>
            </a:r>
          </a:p>
          <a:p>
            <a:pPr marL="0" indent="0">
              <a:buNone/>
            </a:pPr>
            <a:r>
              <a:rPr lang="en-US" sz="2000" dirty="0"/>
              <a:t>Recall that it is different/difficult for us because we are playing the role of the customer as well as the delivery team.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892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Epic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User Stories, Epics and Backlogs</a:t>
            </a:r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… review User Story format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32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Epic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Actions &amp; 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review and/or creation of Epics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one list of Epics managed by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Epic must deliver customer functionality and value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should be written in User Story format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must be prioritized and forced ranked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product must have at least three Epics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Epic Backlog Grooming report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is the number of Epics?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are force ranked?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2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468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2221847" y="5174113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736"/>
            <a:ext cx="10806113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8516"/>
            <a:ext cx="10515600" cy="547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Review Done, User Stories, and Story Backlog:</a:t>
            </a:r>
          </a:p>
          <a:p>
            <a:pPr marL="0" indent="0">
              <a:buNone/>
            </a:pPr>
            <a:r>
              <a:rPr lang="en-US" sz="1800" dirty="0"/>
              <a:t>“Done” must be well defined and for us includes at a minimum: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Successfully deployed and integration tested in the production environment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Demoed to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Available to be demoed to the class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User Stories must: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Be written in User Story format from a customer / user perspective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Deliver user (customer) value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Be associated with Epic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Product Product Backlog is: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Managed by to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The team’s master list of prioritized (force ranked)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The team’s master list of all important project work (spikes, continuous improvement, etc.)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9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</a:t>
            </a:r>
            <a:r>
              <a:rPr lang="en-US" sz="2000" u="sng" dirty="0"/>
              <a:t>creation</a:t>
            </a:r>
            <a:r>
              <a:rPr lang="en-US" sz="2000" dirty="0"/>
              <a:t>, </a:t>
            </a:r>
            <a:r>
              <a:rPr lang="en-US" sz="2000" u="sng" dirty="0"/>
              <a:t>force ranking,</a:t>
            </a:r>
            <a:r>
              <a:rPr lang="en-US" sz="2000" dirty="0"/>
              <a:t> and </a:t>
            </a:r>
            <a:r>
              <a:rPr lang="en-US" sz="2000" u="sng" dirty="0"/>
              <a:t>estimating</a:t>
            </a:r>
            <a:r>
              <a:rPr lang="en-US" sz="2000" dirty="0"/>
              <a:t> of User Stories.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have an estimated effort in Story Points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For our purposes assume 1 Story Point is approximately equal to 1 hour of effort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be deliverable in a single sprint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9864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331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Actions:</a:t>
            </a:r>
          </a:p>
          <a:p>
            <a:pPr marL="0" indent="0">
              <a:buNone/>
            </a:pPr>
            <a:r>
              <a:rPr lang="en-US" sz="2000" dirty="0"/>
              <a:t>Update Product Backlog by: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“Done” User Stories “Done” list (skip)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“Pending” User Stories to the “Pending”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Reviewing remaining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new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Prioritize and force rank important stories (anything that might make it to the Sprint Backlog)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Provide Story Point estimates for important stories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i="1" dirty="0"/>
              <a:t>Product Backlog report out questions (Product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Who will be the Scrum Master and Product Owners for Sprint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user stories?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story points?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many stories and story points are force ranked?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01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4: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3486882" y="428033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2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Do you need to update your story backlog to reflect unexpected results from sprint 6?</a:t>
            </a:r>
          </a:p>
        </p:txBody>
      </p:sp>
    </p:spTree>
    <p:extLst>
      <p:ext uri="{BB962C8B-B14F-4D97-AF65-F5344CB8AC3E}">
        <p14:creationId xmlns:p14="http://schemas.microsoft.com/office/powerpoint/2010/main" val="1810689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4: Team Capacity, Story Assignment, and Cut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Activities: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Estimate Scrum Team Capacity for the current sprint by multiplying the number of team members times 8 hours each team member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should be requested/assigned to 1 (preferably) or more team members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your Product Backlog and draw your “cut line” to create your Sprint Backlog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9767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4: 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Activities: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Master and Product Owner lead effort to create Sprint Backlog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Request volunteers (or make assignments) to move the highest ranked Product Backlog stories to Sprint backlog until capacity is utilized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Comment: Your tools and formats you utilize for managing stories and backlogs are your own, but you need to be comfortable in showing how you choosing to do it.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878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5: Sprint Backlog Commitment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4655664" y="428721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5: Sprint Backlog Commitment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team commits to completing (“done”) the stories in the Sprint backlog. </a:t>
            </a:r>
          </a:p>
          <a:p>
            <a:pPr marL="0" indent="0">
              <a:buNone/>
            </a:pPr>
            <a:r>
              <a:rPr lang="en-US" sz="2000" dirty="0"/>
              <a:t>It is required that we: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non-ambiguous in our commitments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 and deliver as an individual and as a team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transparent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 to continuous improvement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Product Backlog 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is your team’s capacity and how was it calculate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stories and story points did you team commit to delivering in sprint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stories and story points did each individual commit </a:t>
            </a:r>
            <a:r>
              <a:rPr lang="en-US" sz="2000" b="1" i="1"/>
              <a:t>to delivering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82550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6: Celebrate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Recognize your teammates that stepped up. Tell them “Well done!”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Celebrate report out questions (Scrum Master &amp; 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do you feel about your sprint 7 planning?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61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User Story, Spike, and Backlog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User Story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Spike: </a:t>
            </a:r>
          </a:p>
          <a:p>
            <a:pPr marL="0" indent="0">
              <a:buNone/>
            </a:pPr>
            <a:r>
              <a:rPr lang="en-US" sz="2000" dirty="0"/>
              <a:t>A user story that does not deliver functionality to the product user. This in not a generally accepted definition.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User Story Template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Backlog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Backlog Template?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197DA8-6C92-064F-BF12-622ABF0FF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400" y="0"/>
            <a:ext cx="1371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34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Backlog Grooming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Backlog Grooming </a:t>
            </a:r>
            <a:r>
              <a:rPr lang="en-US" sz="2000" dirty="0"/>
              <a:t>includes: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and Deleting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Spitting or Consolidating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5FD74-0095-A443-91BE-ECFFF854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0" y="0"/>
            <a:ext cx="1371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4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More Backlog Grooming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Backlog Grooming </a:t>
            </a:r>
            <a:r>
              <a:rPr lang="en-US" sz="2000" dirty="0"/>
              <a:t>includes: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and Deleting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Spitting or Consolidating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5FD74-0095-A443-91BE-ECFFF854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0" y="0"/>
            <a:ext cx="1371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4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Backlog Grooming including at least 8 story points worth of stories per team member</a:t>
            </a:r>
          </a:p>
          <a:p>
            <a:pPr marL="0" indent="0">
              <a:buNone/>
            </a:pPr>
            <a:r>
              <a:rPr lang="en-US" sz="2000" dirty="0"/>
              <a:t>Be prepared for in-person Sprint 7 Planning</a:t>
            </a:r>
          </a:p>
          <a:p>
            <a:pPr marL="0" indent="0">
              <a:buNone/>
            </a:pPr>
            <a:r>
              <a:rPr lang="en-US" sz="2000" dirty="0"/>
              <a:t>... </a:t>
            </a:r>
            <a:r>
              <a:rPr lang="en-US" sz="2000" u="sng" dirty="0"/>
              <a:t>Contact me if you will not be there Monday for Sprint 7 Planning (or if you will be remote).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104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7 Planning - Class</a:t>
            </a:r>
          </a:p>
        </p:txBody>
      </p:sp>
    </p:spTree>
    <p:extLst>
      <p:ext uri="{BB962C8B-B14F-4D97-AF65-F5344CB8AC3E}">
        <p14:creationId xmlns:p14="http://schemas.microsoft.com/office/powerpoint/2010/main" val="221995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7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the previous sprints with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Thanksgiving break is going to make things a little more challenging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can we/I make it a little easier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Assignments (Abbreviated)</a:t>
            </a:r>
          </a:p>
        </p:txBody>
      </p:sp>
    </p:spTree>
    <p:extLst>
      <p:ext uri="{BB962C8B-B14F-4D97-AF65-F5344CB8AC3E}">
        <p14:creationId xmlns:p14="http://schemas.microsoft.com/office/powerpoint/2010/main" val="272406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Each team should be prepared to demo “Best Story” and “Random Story”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Have a great holiday!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12281</TotalTime>
  <Words>1501</Words>
  <Application>Microsoft Macintosh PowerPoint</Application>
  <PresentationFormat>Widescreen</PresentationFormat>
  <Paragraphs>226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PowerPoint Presentation</vt:lpstr>
      <vt:lpstr>PowerPoint Presentation</vt:lpstr>
      <vt:lpstr>INVEST to Write Good User Stories</vt:lpstr>
      <vt:lpstr>Sprint Planning Goal</vt:lpstr>
      <vt:lpstr>Scrum Process</vt:lpstr>
      <vt:lpstr>Backlog Grooming and Sprint Planning</vt:lpstr>
      <vt:lpstr>Step 1: Priorities &amp; Roles</vt:lpstr>
      <vt:lpstr>Step 2: Epic Backlog Grooming</vt:lpstr>
      <vt:lpstr>Step 2: Epic Backlog Grooming</vt:lpstr>
      <vt:lpstr>Step 3: Story Backlog Grooming</vt:lpstr>
      <vt:lpstr>Step 3: Story Backlog Grooming</vt:lpstr>
      <vt:lpstr>Step 3: Story Backlog Grooming</vt:lpstr>
      <vt:lpstr>Step 3: Story Backlog Grooming</vt:lpstr>
      <vt:lpstr>Step 4: Sprint Planning</vt:lpstr>
      <vt:lpstr>PowerPoint Presentation</vt:lpstr>
      <vt:lpstr>Step 4: Team Capacity, Story Assignment, and Cut Line</vt:lpstr>
      <vt:lpstr>Step 4: Sprint Planning</vt:lpstr>
      <vt:lpstr>Step 5: Sprint Backlog Commitment</vt:lpstr>
      <vt:lpstr>Step 5: Sprint Backlog Commitment</vt:lpstr>
      <vt:lpstr>Step 6: Celebrate</vt:lpstr>
      <vt:lpstr>End of Session</vt:lpstr>
      <vt:lpstr>Review User Story, Spike, and Backlog</vt:lpstr>
      <vt:lpstr>Backlog Grooming</vt:lpstr>
      <vt:lpstr>More Backlog Grooming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441</cp:revision>
  <dcterms:created xsi:type="dcterms:W3CDTF">2020-08-26T19:34:34Z</dcterms:created>
  <dcterms:modified xsi:type="dcterms:W3CDTF">2021-11-22T20:51:47Z</dcterms:modified>
</cp:coreProperties>
</file>