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349" r:id="rId2"/>
    <p:sldId id="1509" r:id="rId3"/>
    <p:sldId id="1628" r:id="rId4"/>
    <p:sldId id="1653" r:id="rId5"/>
    <p:sldId id="1655" r:id="rId6"/>
    <p:sldId id="1656" r:id="rId7"/>
    <p:sldId id="1613" r:id="rId8"/>
    <p:sldId id="1359" r:id="rId9"/>
    <p:sldId id="1647" r:id="rId10"/>
    <p:sldId id="1580" r:id="rId11"/>
    <p:sldId id="1174" r:id="rId12"/>
    <p:sldId id="1414" r:id="rId13"/>
    <p:sldId id="1364" r:id="rId14"/>
    <p:sldId id="1367" r:id="rId15"/>
    <p:sldId id="1366" r:id="rId16"/>
    <p:sldId id="1369" r:id="rId17"/>
    <p:sldId id="1417" r:id="rId18"/>
    <p:sldId id="1422" r:id="rId19"/>
    <p:sldId id="1421" r:id="rId20"/>
    <p:sldId id="1644" r:id="rId21"/>
    <p:sldId id="1654" r:id="rId22"/>
    <p:sldId id="10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3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7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4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By the end the class Monday every team member will have committed to multiple meaningful User Stories that  are estimated at a total effort </a:t>
            </a:r>
            <a:r>
              <a:rPr lang="en-US" sz="1800" b="1" u="sng" dirty="0"/>
              <a:t>12 or more Story Points per person</a:t>
            </a:r>
          </a:p>
          <a:p>
            <a:pPr marL="0" indent="0">
              <a:buNone/>
            </a:pPr>
            <a:r>
              <a:rPr lang="en-US" sz="18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“Done” definition prior to Monday’s session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Come into Sprint Planning with a fully Groomed Story Backlog of at least 12 story points per team member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Team members REQUEST stories, stories are assigned, and team members COMMIT to delivering stories by end of sprint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TEAM is responsible for defining Done and having a fully Groomed Backlog.</a:t>
            </a:r>
          </a:p>
          <a:p>
            <a:pPr marL="0" indent="0">
              <a:buNone/>
            </a:pPr>
            <a:r>
              <a:rPr lang="en-US" sz="2000" dirty="0"/>
              <a:t>The Product Owner maintains and updates the Backlogs.</a:t>
            </a:r>
          </a:p>
          <a:p>
            <a:pPr marL="0" indent="0">
              <a:buNone/>
            </a:pPr>
            <a:r>
              <a:rPr lang="en-US" sz="2000" dirty="0"/>
              <a:t>Each team member is responsible for requesting and committing to stories. Stories must be deliverable within the sprint. Make it a priority to assign a story to a single team member.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 Goal</a:t>
            </a:r>
          </a:p>
        </p:txBody>
      </p:sp>
    </p:spTree>
    <p:extLst>
      <p:ext uri="{BB962C8B-B14F-4D97-AF65-F5344CB8AC3E}">
        <p14:creationId xmlns:p14="http://schemas.microsoft.com/office/powerpoint/2010/main" val="16411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pic>
        <p:nvPicPr>
          <p:cNvPr id="5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A964D65-E443-B742-888B-6DCEC27B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 and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Priorities &amp; Roles Assignment (review)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Epic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Story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Sprint Planning (Monday)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Commitment to Sprint Backlog (Monday)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Celebrate! (Monday)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17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Priorities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Stories, Epics and Backlogs</a:t>
            </a:r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Epic: As a product user I need for the product to continue to evolve after the semester (sustainability)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 / 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will be the Scrum Master &amp; Product Owner for sprint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Review your list of force ranked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516"/>
            <a:ext cx="10515600" cy="547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Review Done, User Stories, and Story Backlog:</a:t>
            </a:r>
          </a:p>
          <a:p>
            <a:pPr marL="0" indent="0">
              <a:buNone/>
            </a:pPr>
            <a:r>
              <a:rPr lang="en-US" sz="1800" dirty="0"/>
              <a:t>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Available to be demoed to the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written in User Story format from a customer / user perspective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associated with Epic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</a:t>
            </a:r>
            <a:r>
              <a:rPr lang="en-US" sz="2000" u="sng" dirty="0"/>
              <a:t>creation</a:t>
            </a:r>
            <a:r>
              <a:rPr lang="en-US" sz="2000" dirty="0"/>
              <a:t>, </a:t>
            </a:r>
            <a:r>
              <a:rPr lang="en-US" sz="2000" u="sng" dirty="0"/>
              <a:t>force ranking,</a:t>
            </a:r>
            <a:r>
              <a:rPr lang="en-US" sz="2000" dirty="0"/>
              <a:t> and </a:t>
            </a:r>
            <a:r>
              <a:rPr lang="en-US" sz="2000" u="sng" dirty="0"/>
              <a:t>estimating</a:t>
            </a:r>
            <a:r>
              <a:rPr lang="en-US" sz="2000" dirty="0"/>
              <a:t>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Stories </a:t>
            </a:r>
            <a:r>
              <a:rPr lang="en-US" sz="2000"/>
              <a:t>to support New Epic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As a product user I need for the product to continue to evolve after the semester (sustainability)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6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 (skip)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force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Story points per </a:t>
            </a:r>
            <a:r>
              <a:rPr lang="en-US" sz="1900" b="1" i="1"/>
              <a:t>team member?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 </a:t>
            </a:r>
          </a:p>
          <a:p>
            <a:pPr marL="0" indent="0">
              <a:buNone/>
            </a:pPr>
            <a:r>
              <a:rPr lang="en-US" sz="2000" dirty="0"/>
              <a:t>Be prepared for in-person Sprint 8 Planning on Monday</a:t>
            </a:r>
          </a:p>
          <a:p>
            <a:pPr marL="0" indent="0">
              <a:buNone/>
            </a:pPr>
            <a:r>
              <a:rPr lang="en-US" sz="2000" dirty="0"/>
              <a:t>... </a:t>
            </a:r>
            <a:r>
              <a:rPr lang="en-US" sz="2000" u="sng" dirty="0"/>
              <a:t>contact me if you will not be there Monday for Sprint 7 Planning (or if you will not be in-person).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521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do we need to do to finish sprint 7 stories?</a:t>
            </a:r>
            <a:endParaRPr lang="en-US" sz="2000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64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Shortcomings of College Software Engineering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Backlog Grooming in preparation for Sprint 8 Planning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12348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 &amp; Backlog Grooming on Friday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48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Shortcomings of College Software Engineering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Little or No Sustainability in Projects</a:t>
            </a:r>
          </a:p>
          <a:p>
            <a:pPr marL="0" indent="0">
              <a:buNone/>
            </a:pPr>
            <a:r>
              <a:rPr lang="en-US" sz="2000" dirty="0"/>
              <a:t>Few or No Application Users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90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Shortcomings of College Software Engineering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Little or No Sustainability in Projects... which leads to false expectations</a:t>
            </a:r>
          </a:p>
          <a:p>
            <a:pPr marL="0" indent="0">
              <a:buNone/>
            </a:pPr>
            <a:r>
              <a:rPr lang="en-US" sz="2000" dirty="0"/>
              <a:t>Few or No Application Users… which leads to hubris  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512A9-B45D-9E4C-B3CD-3A3FC388D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65" b="-8312"/>
          <a:stretch/>
        </p:blipFill>
        <p:spPr>
          <a:xfrm>
            <a:off x="1790700" y="3045708"/>
            <a:ext cx="8610600" cy="28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Backlog Grooming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for Monday’s Sprint 8 Planning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760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This is </a:t>
            </a:r>
            <a:r>
              <a:rPr lang="en-US" sz="4400" u="sng" dirty="0">
                <a:latin typeface="+mj-lt"/>
              </a:rPr>
              <a:t>Your Scrum Process</a:t>
            </a:r>
          </a:p>
        </p:txBody>
      </p:sp>
    </p:spTree>
    <p:extLst>
      <p:ext uri="{BB962C8B-B14F-4D97-AF65-F5344CB8AC3E}">
        <p14:creationId xmlns:p14="http://schemas.microsoft.com/office/powerpoint/2010/main" val="393275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C91-ED16-C74E-A660-9A9D1185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 to Write Good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7E4-A7E9-2540-8DBB-F5AB27A5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4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u="sng" dirty="0"/>
              <a:t>I</a:t>
            </a:r>
            <a:r>
              <a:rPr lang="en-US" sz="2000" dirty="0"/>
              <a:t>ndependent: Self contained, not dependent on other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N</a:t>
            </a:r>
            <a:r>
              <a:rPr lang="en-US" sz="2000" dirty="0"/>
              <a:t>egotiable: Leave space for discussion, discovery and invention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V</a:t>
            </a:r>
            <a:r>
              <a:rPr lang="en-US" sz="2000" dirty="0"/>
              <a:t>aluable: Has immediate value to stakeholder. 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E</a:t>
            </a:r>
            <a:r>
              <a:rPr lang="en-US" sz="2000" dirty="0"/>
              <a:t>stimable: Constrained in size and scope, just enough information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S</a:t>
            </a:r>
            <a:r>
              <a:rPr lang="en-US" sz="2000" dirty="0"/>
              <a:t>mall: Ideally 1-2 days work with larger efforts being decomposed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T</a:t>
            </a:r>
            <a:r>
              <a:rPr lang="en-US" sz="2000" dirty="0"/>
              <a:t>estable: Acceptance criteria makes clear when work is done</a:t>
            </a:r>
          </a:p>
        </p:txBody>
      </p:sp>
    </p:spTree>
    <p:extLst>
      <p:ext uri="{BB962C8B-B14F-4D97-AF65-F5344CB8AC3E}">
        <p14:creationId xmlns:p14="http://schemas.microsoft.com/office/powerpoint/2010/main" val="136709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12425</TotalTime>
  <Words>1121</Words>
  <Application>Microsoft Macintosh PowerPoint</Application>
  <PresentationFormat>Widescreen</PresentationFormat>
  <Paragraphs>164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Shortcomings of College Software Engineering Programs</vt:lpstr>
      <vt:lpstr>Shortcomings of College Software Engineering Programs</vt:lpstr>
      <vt:lpstr>PowerPoint Presentation</vt:lpstr>
      <vt:lpstr>PowerPoint Presentation</vt:lpstr>
      <vt:lpstr>INVEST to Write Good User Stories</vt:lpstr>
      <vt:lpstr>Sprint Planning Goal</vt:lpstr>
      <vt:lpstr>Scrum Process</vt:lpstr>
      <vt:lpstr>Backlog Grooming and Sprint Planning</vt:lpstr>
      <vt:lpstr>Step 1: Priorities &amp; Roles</vt:lpstr>
      <vt:lpstr>Step 2: Epic Backlog Grooming</vt:lpstr>
      <vt:lpstr>Step 2: Epic Backlog Grooming</vt:lpstr>
      <vt:lpstr>Step 3: Story Backlog Grooming</vt:lpstr>
      <vt:lpstr>Step 3: Story Backlog Grooming</vt:lpstr>
      <vt:lpstr>Step 3: Story Backlog Grooming</vt:lpstr>
      <vt:lpstr>Step 3: Story Backlog Grooming</vt:lpstr>
      <vt:lpstr>Prework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448</cp:revision>
  <dcterms:created xsi:type="dcterms:W3CDTF">2020-08-26T19:34:34Z</dcterms:created>
  <dcterms:modified xsi:type="dcterms:W3CDTF">2021-12-03T20:58:09Z</dcterms:modified>
</cp:coreProperties>
</file>