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1105" r:id="rId2"/>
    <p:sldId id="1202" r:id="rId3"/>
    <p:sldId id="1106" r:id="rId4"/>
    <p:sldId id="1224" r:id="rId5"/>
    <p:sldId id="1197" r:id="rId6"/>
    <p:sldId id="483" r:id="rId7"/>
    <p:sldId id="369" r:id="rId8"/>
    <p:sldId id="992" r:id="rId9"/>
    <p:sldId id="533" r:id="rId10"/>
    <p:sldId id="534" r:id="rId11"/>
    <p:sldId id="531" r:id="rId12"/>
    <p:sldId id="1233" r:id="rId13"/>
    <p:sldId id="1229" r:id="rId14"/>
    <p:sldId id="1234" r:id="rId15"/>
    <p:sldId id="1128" r:id="rId16"/>
    <p:sldId id="105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10"/>
    <p:restoredTop sz="82449"/>
  </p:normalViewPr>
  <p:slideViewPr>
    <p:cSldViewPr snapToGrid="0" snapToObjects="1">
      <p:cViewPr varScale="1">
        <p:scale>
          <a:sx n="127" d="100"/>
          <a:sy n="127" d="100"/>
        </p:scale>
        <p:origin x="2216"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6583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949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15</a:t>
            </a:fld>
            <a:endParaRPr lang="en-US"/>
          </a:p>
        </p:txBody>
      </p:sp>
    </p:spTree>
    <p:extLst>
      <p:ext uri="{BB962C8B-B14F-4D97-AF65-F5344CB8AC3E}">
        <p14:creationId xmlns:p14="http://schemas.microsoft.com/office/powerpoint/2010/main" val="194228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75676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96066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6D9EC4B-4B1B-C943-AC65-9B214A1C3B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9614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7</a:t>
            </a:fld>
            <a:endParaRPr lang="en-US" dirty="0"/>
          </a:p>
        </p:txBody>
      </p:sp>
    </p:spTree>
    <p:extLst>
      <p:ext uri="{BB962C8B-B14F-4D97-AF65-F5344CB8AC3E}">
        <p14:creationId xmlns:p14="http://schemas.microsoft.com/office/powerpoint/2010/main" val="72247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3396626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08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146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11</a:t>
            </a:fld>
            <a:endParaRPr lang="en-US"/>
          </a:p>
        </p:txBody>
      </p:sp>
    </p:spTree>
    <p:extLst>
      <p:ext uri="{BB962C8B-B14F-4D97-AF65-F5344CB8AC3E}">
        <p14:creationId xmlns:p14="http://schemas.microsoft.com/office/powerpoint/2010/main" val="286770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2/8/21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2/8/21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lass_diagram" TargetMode="Externa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lass_diagra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736525" y="674261"/>
            <a:ext cx="7829005" cy="757272"/>
          </a:xfrm>
        </p:spPr>
        <p:txBody>
          <a:bodyPr>
            <a:normAutofit/>
          </a:bodyPr>
          <a:lstStyle/>
          <a:p>
            <a:r>
              <a:rPr lang="en-US" sz="3600" dirty="0"/>
              <a:t>Class Session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736525" y="1601733"/>
            <a:ext cx="10718950" cy="4759975"/>
          </a:xfrm>
        </p:spPr>
        <p:txBody>
          <a:bodyPr vert="horz" lIns="91440" tIns="45720" rIns="91440" bIns="45720" rtlCol="0" anchor="t">
            <a:noAutofit/>
          </a:bodyPr>
          <a:lstStyle/>
          <a:p>
            <a:pPr marL="0" indent="0">
              <a:spcBef>
                <a:spcPts val="0"/>
              </a:spcBef>
              <a:buNone/>
            </a:pPr>
            <a:r>
              <a:rPr lang="en-US" sz="2000" u="sng" dirty="0"/>
              <a:t>Everyone:</a:t>
            </a:r>
          </a:p>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group chat topics</a:t>
            </a:r>
          </a:p>
          <a:p>
            <a:pPr>
              <a:spcBef>
                <a:spcPts val="600"/>
              </a:spcBef>
              <a:buFont typeface="Wingdings" pitchFamily="2" charset="2"/>
              <a:buChar char="§"/>
            </a:pPr>
            <a:r>
              <a:rPr lang="en-US" sz="2000" dirty="0"/>
              <a:t>You will need a headset with a microphone to be able to effectively listen and speak</a:t>
            </a:r>
          </a:p>
          <a:p>
            <a:pPr>
              <a:spcBef>
                <a:spcPts val="600"/>
              </a:spcBef>
              <a:buFont typeface="Wingdings" pitchFamily="2" charset="2"/>
              <a:buChar char="§"/>
            </a:pPr>
            <a:r>
              <a:rPr lang="en-US" sz="2000" dirty="0"/>
              <a:t>You will need to be able to share your computer screen</a:t>
            </a:r>
          </a:p>
          <a:p>
            <a:pPr>
              <a:spcBef>
                <a:spcPts val="600"/>
              </a:spcBef>
              <a:buFont typeface="Wingdings" pitchFamily="2" charset="2"/>
              <a:buChar char="§"/>
            </a:pPr>
            <a:r>
              <a:rPr lang="en-US" sz="2000" dirty="0"/>
              <a:t>Thank you if you choose to leave your camera on to help make our class more interactive</a:t>
            </a:r>
          </a:p>
          <a:p>
            <a:pPr marL="0" indent="0">
              <a:spcBef>
                <a:spcPts val="0"/>
              </a:spcBef>
              <a:buNone/>
            </a:pPr>
            <a:endParaRPr lang="en-US" sz="2000"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7918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 (continued) </a:t>
            </a:r>
            <a:r>
              <a:rPr lang="en-US" dirty="0">
                <a:hlinkClick r:id="rId3"/>
              </a:rPr>
              <a:t>[link]</a:t>
            </a:r>
            <a:endParaRPr lang="en-US" dirty="0"/>
          </a:p>
        </p:txBody>
      </p:sp>
      <p:pic>
        <p:nvPicPr>
          <p:cNvPr id="4" name="Picture 3">
            <a:extLst>
              <a:ext uri="{FF2B5EF4-FFF2-40B4-BE49-F238E27FC236}">
                <a16:creationId xmlns:a16="http://schemas.microsoft.com/office/drawing/2014/main" id="{D24172C6-4E88-40E4-9F2B-2257B0C8B5A5}"/>
              </a:ext>
            </a:extLst>
          </p:cNvPr>
          <p:cNvPicPr>
            <a:picLocks noChangeAspect="1"/>
          </p:cNvPicPr>
          <p:nvPr/>
        </p:nvPicPr>
        <p:blipFill>
          <a:blip r:embed="rId4"/>
          <a:stretch>
            <a:fillRect/>
          </a:stretch>
        </p:blipFill>
        <p:spPr>
          <a:xfrm>
            <a:off x="10649194" y="166363"/>
            <a:ext cx="1409212" cy="1342896"/>
          </a:xfrm>
          <a:prstGeom prst="rect">
            <a:avLst/>
          </a:prstGeom>
        </p:spPr>
      </p:pic>
      <p:pic>
        <p:nvPicPr>
          <p:cNvPr id="11" name="Picture 10">
            <a:extLst>
              <a:ext uri="{FF2B5EF4-FFF2-40B4-BE49-F238E27FC236}">
                <a16:creationId xmlns:a16="http://schemas.microsoft.com/office/drawing/2014/main" id="{0C57A4F9-0DFF-4DA0-886E-941E65EA354C}"/>
              </a:ext>
            </a:extLst>
          </p:cNvPr>
          <p:cNvPicPr>
            <a:picLocks noChangeAspect="1"/>
          </p:cNvPicPr>
          <p:nvPr/>
        </p:nvPicPr>
        <p:blipFill>
          <a:blip r:embed="rId5"/>
          <a:stretch>
            <a:fillRect/>
          </a:stretch>
        </p:blipFill>
        <p:spPr>
          <a:xfrm>
            <a:off x="3632416" y="1690688"/>
            <a:ext cx="5770291" cy="3846861"/>
          </a:xfrm>
          <a:prstGeom prst="rect">
            <a:avLst/>
          </a:prstGeom>
        </p:spPr>
      </p:pic>
      <p:pic>
        <p:nvPicPr>
          <p:cNvPr id="3" name="Picture 2">
            <a:extLst>
              <a:ext uri="{FF2B5EF4-FFF2-40B4-BE49-F238E27FC236}">
                <a16:creationId xmlns:a16="http://schemas.microsoft.com/office/drawing/2014/main" id="{03BBC74C-529E-483F-B86C-3AF584FA8126}"/>
              </a:ext>
            </a:extLst>
          </p:cNvPr>
          <p:cNvPicPr>
            <a:picLocks noChangeAspect="1"/>
          </p:cNvPicPr>
          <p:nvPr/>
        </p:nvPicPr>
        <p:blipFill>
          <a:blip r:embed="rId6"/>
          <a:stretch>
            <a:fillRect/>
          </a:stretch>
        </p:blipFill>
        <p:spPr>
          <a:xfrm rot="10800000">
            <a:off x="9402707" y="2505215"/>
            <a:ext cx="530398" cy="402371"/>
          </a:xfrm>
          <a:prstGeom prst="rect">
            <a:avLst/>
          </a:prstGeom>
        </p:spPr>
      </p:pic>
      <p:pic>
        <p:nvPicPr>
          <p:cNvPr id="7" name="Picture 6">
            <a:extLst>
              <a:ext uri="{FF2B5EF4-FFF2-40B4-BE49-F238E27FC236}">
                <a16:creationId xmlns:a16="http://schemas.microsoft.com/office/drawing/2014/main" id="{0D675587-F3E8-44A2-A98E-C11DC68E2A33}"/>
              </a:ext>
            </a:extLst>
          </p:cNvPr>
          <p:cNvPicPr>
            <a:picLocks noChangeAspect="1"/>
          </p:cNvPicPr>
          <p:nvPr/>
        </p:nvPicPr>
        <p:blipFill>
          <a:blip r:embed="rId6"/>
          <a:stretch>
            <a:fillRect/>
          </a:stretch>
        </p:blipFill>
        <p:spPr>
          <a:xfrm rot="10800000">
            <a:off x="9402707" y="4233149"/>
            <a:ext cx="530398" cy="402371"/>
          </a:xfrm>
          <a:prstGeom prst="rect">
            <a:avLst/>
          </a:prstGeom>
        </p:spPr>
      </p:pic>
      <p:pic>
        <p:nvPicPr>
          <p:cNvPr id="5" name="Picture 4">
            <a:extLst>
              <a:ext uri="{FF2B5EF4-FFF2-40B4-BE49-F238E27FC236}">
                <a16:creationId xmlns:a16="http://schemas.microsoft.com/office/drawing/2014/main" id="{1DCF1544-E125-4D95-BFC4-38BFD13B9880}"/>
              </a:ext>
            </a:extLst>
          </p:cNvPr>
          <p:cNvPicPr>
            <a:picLocks noChangeAspect="1"/>
          </p:cNvPicPr>
          <p:nvPr/>
        </p:nvPicPr>
        <p:blipFill>
          <a:blip r:embed="rId7"/>
          <a:stretch>
            <a:fillRect/>
          </a:stretch>
        </p:blipFill>
        <p:spPr>
          <a:xfrm>
            <a:off x="9402707" y="4824668"/>
            <a:ext cx="530398" cy="402371"/>
          </a:xfrm>
          <a:prstGeom prst="rect">
            <a:avLst/>
          </a:prstGeom>
        </p:spPr>
      </p:pic>
    </p:spTree>
    <p:extLst>
      <p:ext uri="{BB962C8B-B14F-4D97-AF65-F5344CB8AC3E}">
        <p14:creationId xmlns:p14="http://schemas.microsoft.com/office/powerpoint/2010/main" val="206334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004-AEC1-4D2F-8A7E-370FDC8B4F59}"/>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000" dirty="0"/>
              <a:t>UML – </a:t>
            </a:r>
            <a:br>
              <a:rPr lang="en-US" sz="6000" dirty="0"/>
            </a:br>
            <a:r>
              <a:rPr lang="en-US" sz="6000" dirty="0"/>
              <a:t>BMI Calculator Plus</a:t>
            </a:r>
          </a:p>
        </p:txBody>
      </p:sp>
      <p:pic>
        <p:nvPicPr>
          <p:cNvPr id="5" name="Picture 4" descr="A close up of text on a whiteboard&#10;&#10;Description automatically generated">
            <a:extLst>
              <a:ext uri="{FF2B5EF4-FFF2-40B4-BE49-F238E27FC236}">
                <a16:creationId xmlns:a16="http://schemas.microsoft.com/office/drawing/2014/main" id="{209B76B0-D4A0-4841-8811-CF57C2FCF540}"/>
              </a:ext>
            </a:extLst>
          </p:cNvPr>
          <p:cNvPicPr>
            <a:picLocks noChangeAspect="1"/>
          </p:cNvPicPr>
          <p:nvPr/>
        </p:nvPicPr>
        <p:blipFill rotWithShape="1">
          <a:blip r:embed="rId3">
            <a:extLst>
              <a:ext uri="{28A0092B-C50C-407E-A947-70E740481C1C}">
                <a14:useLocalDpi xmlns:a14="http://schemas.microsoft.com/office/drawing/2010/main" val="0"/>
              </a:ext>
            </a:extLst>
          </a:blip>
          <a:srcRect r="5741"/>
          <a:stretch/>
        </p:blipFill>
        <p:spPr>
          <a:xfrm>
            <a:off x="1" y="10"/>
            <a:ext cx="4654296" cy="6857990"/>
          </a:xfrm>
          <a:prstGeom prst="rect">
            <a:avLst/>
          </a:prstGeom>
        </p:spPr>
      </p:pic>
    </p:spTree>
    <p:extLst>
      <p:ext uri="{BB962C8B-B14F-4D97-AF65-F5344CB8AC3E}">
        <p14:creationId xmlns:p14="http://schemas.microsoft.com/office/powerpoint/2010/main" val="94773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Is Object-Oriented Always Best?</a:t>
            </a:r>
          </a:p>
          <a:p>
            <a:pPr marL="0" indent="0" algn="ctr">
              <a:buNone/>
            </a:pPr>
            <a:endParaRPr lang="en-US" sz="4400" dirty="0">
              <a:latin typeface="+mj-lt"/>
            </a:endParaRPr>
          </a:p>
          <a:p>
            <a:pPr marL="0" indent="0" algn="ctr">
              <a:buNone/>
            </a:pPr>
            <a:r>
              <a:rPr lang="en-US" sz="4400" dirty="0">
                <a:latin typeface="+mj-lt"/>
              </a:rPr>
              <a:t>Class Design vs </a:t>
            </a:r>
          </a:p>
          <a:p>
            <a:pPr marL="0" indent="0" algn="ctr">
              <a:buNone/>
            </a:pPr>
            <a:r>
              <a:rPr lang="en-US" sz="4400" dirty="0">
                <a:latin typeface="+mj-lt"/>
              </a:rPr>
              <a:t>Relational Database Design</a:t>
            </a:r>
          </a:p>
        </p:txBody>
      </p:sp>
    </p:spTree>
    <p:extLst>
      <p:ext uri="{BB962C8B-B14F-4D97-AF65-F5344CB8AC3E}">
        <p14:creationId xmlns:p14="http://schemas.microsoft.com/office/powerpoint/2010/main" val="222803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Concepts, Patterns, and Principles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a:buFont typeface="Wingdings" panose="05000000000000000000" pitchFamily="2" charset="2"/>
              <a:buChar char="§"/>
            </a:pPr>
            <a:r>
              <a:rPr lang="en-US" sz="2000" u="sng" dirty="0"/>
              <a:t>Concepts</a:t>
            </a:r>
            <a:r>
              <a:rPr lang="en-US" sz="2000" dirty="0"/>
              <a:t> – powerful features that are indispensable to modern software development</a:t>
            </a:r>
          </a:p>
          <a:p>
            <a:pPr>
              <a:buFont typeface="Wingdings" panose="05000000000000000000" pitchFamily="2" charset="2"/>
              <a:buChar char="§"/>
            </a:pPr>
            <a:r>
              <a:rPr lang="en-US" sz="2000" u="sng" dirty="0"/>
              <a:t>Practices</a:t>
            </a:r>
            <a:r>
              <a:rPr lang="en-US" sz="2000" dirty="0"/>
              <a:t> – everyday activities that software developers perform in order to delivery quality products utilizing key Concepts</a:t>
            </a:r>
          </a:p>
          <a:p>
            <a:pPr>
              <a:buFont typeface="Wingdings" panose="05000000000000000000" pitchFamily="2" charset="2"/>
              <a:buChar char="§"/>
            </a:pPr>
            <a:r>
              <a:rPr lang="en-US" sz="2000" u="sng" dirty="0"/>
              <a:t>Patterns</a:t>
            </a:r>
            <a:r>
              <a:rPr lang="en-US" sz="2000" dirty="0"/>
              <a:t> – tried-and-true templates for forging powerful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work together </a:t>
            </a:r>
          </a:p>
          <a:p>
            <a:pPr marL="342900" indent="-342900">
              <a:buFont typeface="+mj-lt"/>
              <a:buAutoNum type="arabicPeriod"/>
            </a:pPr>
            <a:endParaRPr lang="en-US" sz="2000" dirty="0"/>
          </a:p>
        </p:txBody>
      </p:sp>
    </p:spTree>
    <p:extLst>
      <p:ext uri="{BB962C8B-B14F-4D97-AF65-F5344CB8AC3E}">
        <p14:creationId xmlns:p14="http://schemas.microsoft.com/office/powerpoint/2010/main" val="207228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Review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topics below:</a:t>
            </a:r>
            <a:endParaRPr lang="en-US" sz="1600" dirty="0"/>
          </a:p>
          <a:p>
            <a:pPr marL="800100" lvl="1" indent="-342900">
              <a:buFont typeface="+mj-lt"/>
              <a:buAutoNum type="alphaLcParenR"/>
            </a:pPr>
            <a:r>
              <a:rPr lang="en-US" sz="1600" dirty="0"/>
              <a:t>Who wrote “the book”</a:t>
            </a:r>
          </a:p>
          <a:p>
            <a:pPr marL="800100" lvl="1" indent="-342900">
              <a:buFont typeface="+mj-lt"/>
              <a:buAutoNum type="alphaLcParenR"/>
            </a:pPr>
            <a:r>
              <a:rPr lang="en-US" sz="1600" dirty="0"/>
              <a:t>Rigidity, fragility, and immobility</a:t>
            </a:r>
          </a:p>
          <a:p>
            <a:pPr marL="800100" lvl="1" indent="-342900">
              <a:buFont typeface="+mj-lt"/>
              <a:buAutoNum type="alphaLcParenR"/>
            </a:pPr>
            <a:r>
              <a:rPr lang="en-US" sz="1600" dirty="0"/>
              <a:t>Single-Responsibility Principle (team 1)</a:t>
            </a:r>
          </a:p>
          <a:p>
            <a:pPr marL="800100" lvl="1" indent="-342900">
              <a:buFont typeface="+mj-lt"/>
              <a:buAutoNum type="alphaLcParenR"/>
            </a:pPr>
            <a:r>
              <a:rPr lang="en-US" sz="1600" dirty="0"/>
              <a:t>Open-Closed Principle (team 2)</a:t>
            </a:r>
          </a:p>
          <a:p>
            <a:pPr marL="800100" lvl="1" indent="-342900">
              <a:buFont typeface="+mj-lt"/>
              <a:buAutoNum type="alphaLcParenR"/>
            </a:pPr>
            <a:r>
              <a:rPr lang="en-US" sz="1600" dirty="0" err="1"/>
              <a:t>Liskov's</a:t>
            </a:r>
            <a:r>
              <a:rPr lang="en-US" sz="1600" dirty="0"/>
              <a:t> Substitution Principle (team 3)</a:t>
            </a:r>
          </a:p>
          <a:p>
            <a:pPr marL="800100" lvl="1" indent="-342900">
              <a:buFont typeface="+mj-lt"/>
              <a:buAutoNum type="alphaLcParenR"/>
            </a:pPr>
            <a:r>
              <a:rPr lang="en-US" sz="1600" dirty="0"/>
              <a:t>Dependency-Inversion Principle (team 4)</a:t>
            </a:r>
          </a:p>
          <a:p>
            <a:pPr marL="800100" lvl="1" indent="-342900">
              <a:buFont typeface="+mj-lt"/>
              <a:buAutoNum type="alphaLcParenR"/>
            </a:pPr>
            <a:r>
              <a:rPr lang="en-US" sz="1600" dirty="0"/>
              <a:t>Interface-Segregation Principle (team 5)</a:t>
            </a:r>
          </a:p>
          <a:p>
            <a:pPr marL="800100" lvl="1" indent="-342900">
              <a:buFont typeface="+mj-lt"/>
              <a:buAutoNum type="alphaLcParenR"/>
            </a:pPr>
            <a:r>
              <a:rPr lang="en-US" sz="1600" dirty="0"/>
              <a:t>SOLID?</a:t>
            </a:r>
          </a:p>
          <a:p>
            <a:pPr marL="800100" lvl="1" indent="-342900">
              <a:buFont typeface="+mj-lt"/>
              <a:buAutoNum type="alphaLcParenR"/>
            </a:pPr>
            <a:r>
              <a:rPr lang="en-US" sz="1600" dirty="0"/>
              <a:t>Which of these can be applied to non-object-oriented programs and/or non-agile environments?</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Object-Oriented Principles</a:t>
            </a:r>
            <a:endParaRPr lang="en-US" sz="2000" dirty="0"/>
          </a:p>
        </p:txBody>
      </p:sp>
    </p:spTree>
    <p:extLst>
      <p:ext uri="{BB962C8B-B14F-4D97-AF65-F5344CB8AC3E}">
        <p14:creationId xmlns:p14="http://schemas.microsoft.com/office/powerpoint/2010/main" val="399793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457200" indent="-457200">
              <a:buFont typeface="+mj-lt"/>
              <a:buAutoNum type="arabicPeriod"/>
            </a:pPr>
            <a:r>
              <a:rPr lang="en-US" sz="2000" dirty="0"/>
              <a:t>Complete through activity 13 and be working on activity 14</a:t>
            </a:r>
          </a:p>
          <a:p>
            <a:pPr marL="457200" indent="-457200">
              <a:buFont typeface="+mj-lt"/>
              <a:buAutoNum type="arabicPeriod"/>
            </a:pPr>
            <a:r>
              <a:rPr lang="en-US" sz="2000" dirty="0"/>
              <a:t>Be prepared for Quiz 2</a:t>
            </a:r>
          </a:p>
        </p:txBody>
      </p:sp>
    </p:spTree>
    <p:extLst>
      <p:ext uri="{BB962C8B-B14F-4D97-AF65-F5344CB8AC3E}">
        <p14:creationId xmlns:p14="http://schemas.microsoft.com/office/powerpoint/2010/main" val="266729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a:t>Attendance</a:t>
            </a:r>
            <a:endParaRPr lang="en-US" sz="3600" dirty="0"/>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Document in-person attendance for contact tracing.</a:t>
            </a:r>
          </a:p>
        </p:txBody>
      </p:sp>
    </p:spTree>
    <p:extLst>
      <p:ext uri="{BB962C8B-B14F-4D97-AF65-F5344CB8AC3E}">
        <p14:creationId xmlns:p14="http://schemas.microsoft.com/office/powerpoint/2010/main" val="40907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Class Session Check List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Review that recordings are:</a:t>
            </a:r>
          </a:p>
          <a:p>
            <a:pPr>
              <a:buFont typeface="Wingdings" pitchFamily="2" charset="2"/>
              <a:buChar char="§"/>
            </a:pPr>
            <a:r>
              <a:rPr lang="en-US" sz="2000" dirty="0"/>
              <a:t>Opportunistic </a:t>
            </a:r>
          </a:p>
          <a:p>
            <a:pPr>
              <a:buFont typeface="Wingdings" pitchFamily="2" charset="2"/>
              <a:buChar char="§"/>
            </a:pPr>
            <a:r>
              <a:rPr lang="en-US" sz="2000" dirty="0"/>
              <a:t>Automatically available within Blackboard/Zoom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Now make sure that the classroom microphone, speakers, and camera are being used in Zoom, move to the next slide, AND </a:t>
            </a:r>
            <a:r>
              <a:rPr lang="en-US" sz="2000" u="sng" dirty="0"/>
              <a:t>verify</a:t>
            </a:r>
            <a:r>
              <a:rPr lang="en-US" sz="2000" dirty="0"/>
              <a:t> that recording is started.</a:t>
            </a:r>
          </a:p>
          <a:p>
            <a:pPr marL="0" indent="0">
              <a:buNone/>
            </a:pPr>
            <a:endParaRPr lang="en-US" sz="2000" dirty="0"/>
          </a:p>
          <a:p>
            <a:pPr marL="0" indent="0">
              <a:buNone/>
            </a:pPr>
            <a:r>
              <a:rPr lang="en-US" sz="2000" dirty="0"/>
              <a:t>… Also make sure that slides are visible to attendees</a:t>
            </a:r>
          </a:p>
        </p:txBody>
      </p:sp>
    </p:spTree>
    <p:extLst>
      <p:ext uri="{BB962C8B-B14F-4D97-AF65-F5344CB8AC3E}">
        <p14:creationId xmlns:p14="http://schemas.microsoft.com/office/powerpoint/2010/main" val="247004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and Announcements</a:t>
            </a:r>
          </a:p>
          <a:p>
            <a:pPr marL="457200" indent="-457200">
              <a:buFont typeface="+mj-lt"/>
              <a:buAutoNum type="arabicPeriod"/>
            </a:pPr>
            <a:r>
              <a:rPr lang="en-US" sz="2000" dirty="0"/>
              <a:t>Foreshadowing FaceDraw</a:t>
            </a:r>
          </a:p>
          <a:p>
            <a:pPr marL="457200" indent="-457200">
              <a:buFont typeface="+mj-lt"/>
              <a:buAutoNum type="arabicPeriod"/>
            </a:pPr>
            <a:r>
              <a:rPr lang="en-US" sz="2000" dirty="0"/>
              <a:t>Development Methodologies</a:t>
            </a:r>
          </a:p>
          <a:p>
            <a:pPr marL="457200" indent="-457200">
              <a:buFont typeface="+mj-lt"/>
              <a:buAutoNum type="arabicPeriod"/>
            </a:pPr>
            <a:r>
              <a:rPr lang="en-US" sz="2000" dirty="0"/>
              <a:t>UML and UML Class Diagrams</a:t>
            </a:r>
          </a:p>
          <a:p>
            <a:pPr marL="457200" indent="-457200">
              <a:buFont typeface="+mj-lt"/>
              <a:buAutoNum type="arabicPeriod"/>
            </a:pPr>
            <a:r>
              <a:rPr lang="en-US" sz="2000" dirty="0"/>
              <a:t>Class Design vs Relational Database Design</a:t>
            </a:r>
          </a:p>
          <a:p>
            <a:pPr marL="457200" indent="-457200">
              <a:buFont typeface="+mj-lt"/>
              <a:buAutoNum type="arabicPeriod"/>
            </a:pPr>
            <a:r>
              <a:rPr lang="en-US" sz="2000" dirty="0"/>
              <a:t>Scrum Team Review: Object-Oriented Principles</a:t>
            </a:r>
          </a:p>
          <a:p>
            <a:pPr marL="457200" indent="-457200">
              <a:buFont typeface="+mj-lt"/>
              <a:buAutoNum type="arabicPeriod"/>
            </a:pPr>
            <a:r>
              <a:rPr lang="en-US" sz="2000" dirty="0"/>
              <a:t>Prework for Next Class</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095C1849-3E66-9A47-A29B-841FDCC85A6E}"/>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25427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Prework &amp; Announcements</a:t>
            </a:r>
          </a:p>
        </p:txBody>
      </p:sp>
      <p:sp>
        <p:nvSpPr>
          <p:cNvPr id="2" name="Rectangle 1">
            <a:extLst>
              <a:ext uri="{FF2B5EF4-FFF2-40B4-BE49-F238E27FC236}">
                <a16:creationId xmlns:a16="http://schemas.microsoft.com/office/drawing/2014/main" id="{0C326A31-5CBB-4F38-BF58-B6AFC533B019}"/>
              </a:ext>
            </a:extLst>
          </p:cNvPr>
          <p:cNvSpPr/>
          <p:nvPr/>
        </p:nvSpPr>
        <p:spPr>
          <a:xfrm>
            <a:off x="838199" y="1231898"/>
            <a:ext cx="10515599" cy="784830"/>
          </a:xfrm>
          <a:prstGeom prst="rect">
            <a:avLst/>
          </a:prstGeom>
        </p:spPr>
        <p:txBody>
          <a:bodyPr wrap="square">
            <a:spAutoFit/>
          </a:bodyPr>
          <a:lstStyle/>
          <a:p>
            <a:pPr marL="457200" indent="-457200">
              <a:spcAft>
                <a:spcPts val="600"/>
              </a:spcAft>
              <a:buFont typeface="+mj-lt"/>
              <a:buAutoNum type="arabicPeriod"/>
            </a:pPr>
            <a:r>
              <a:rPr lang="en-US" sz="2000" dirty="0"/>
              <a:t>Complete through activity 12</a:t>
            </a:r>
          </a:p>
          <a:p>
            <a:pPr marL="457200" indent="-457200">
              <a:spcAft>
                <a:spcPts val="600"/>
              </a:spcAft>
              <a:buFont typeface="+mj-lt"/>
              <a:buAutoNum type="arabicPeriod"/>
            </a:pPr>
            <a:r>
              <a:rPr lang="en-US" sz="2000" dirty="0"/>
              <a:t>Be prepared for scrum team chapter review Object-Oriented Programming Principles</a:t>
            </a:r>
          </a:p>
        </p:txBody>
      </p:sp>
    </p:spTree>
    <p:extLst>
      <p:ext uri="{BB962C8B-B14F-4D97-AF65-F5344CB8AC3E}">
        <p14:creationId xmlns:p14="http://schemas.microsoft.com/office/powerpoint/2010/main" val="85233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Foreshadowing FaceDraw</a:t>
            </a:r>
          </a:p>
        </p:txBody>
      </p:sp>
      <p:sp>
        <p:nvSpPr>
          <p:cNvPr id="3" name="Content Placeholder 2"/>
          <p:cNvSpPr>
            <a:spLocks noGrp="1"/>
          </p:cNvSpPr>
          <p:nvPr>
            <p:ph idx="1"/>
          </p:nvPr>
        </p:nvSpPr>
        <p:spPr>
          <a:xfrm>
            <a:off x="838201" y="1617785"/>
            <a:ext cx="4993552" cy="4398417"/>
          </a:xfrm>
        </p:spPr>
        <p:txBody>
          <a:bodyPr>
            <a:normAutofit/>
          </a:bodyPr>
          <a:lstStyle/>
          <a:p>
            <a:pPr marL="0" indent="0">
              <a:buNone/>
            </a:pPr>
            <a:r>
              <a:rPr lang="en-US" sz="2000" dirty="0"/>
              <a:t>In the sprint 3 FaceDraw assignment, you will need to:</a:t>
            </a:r>
          </a:p>
          <a:p>
            <a:r>
              <a:rPr lang="en-US" sz="2000" dirty="0"/>
              <a:t>Create a graphical Java application</a:t>
            </a:r>
          </a:p>
          <a:p>
            <a:r>
              <a:rPr lang="en-US" sz="2000" dirty="0"/>
              <a:t>Draw 3 to 10 random faces on a window</a:t>
            </a:r>
          </a:p>
          <a:p>
            <a:r>
              <a:rPr lang="en-US" sz="2000" dirty="0"/>
              <a:t>Make each face a random width and height</a:t>
            </a:r>
          </a:p>
          <a:p>
            <a:r>
              <a:rPr lang="en-US" sz="2000" dirty="0"/>
              <a:t>Give each face a random emotion</a:t>
            </a:r>
          </a:p>
          <a:p>
            <a:r>
              <a:rPr lang="en-US" sz="2000" dirty="0"/>
              <a:t>Make it all visually appealing</a:t>
            </a:r>
          </a:p>
          <a:p>
            <a:r>
              <a:rPr lang="en-US" sz="2000" dirty="0"/>
              <a:t>And more</a:t>
            </a:r>
          </a:p>
          <a:p>
            <a:pPr marL="0" indent="0">
              <a:buNone/>
            </a:pPr>
            <a:endParaRPr lang="en-US" sz="2000" dirty="0"/>
          </a:p>
          <a:p>
            <a:pPr marL="0" indent="0">
              <a:buNone/>
            </a:pPr>
            <a:r>
              <a:rPr lang="en-US" sz="2000" dirty="0"/>
              <a:t>It will be challenging!</a:t>
            </a:r>
          </a:p>
          <a:p>
            <a:pPr marL="0" indent="0">
              <a:buNone/>
            </a:pPr>
            <a:endParaRPr lang="en-US" sz="2000" dirty="0"/>
          </a:p>
        </p:txBody>
      </p:sp>
      <p:pic>
        <p:nvPicPr>
          <p:cNvPr id="7" name="Picture 6">
            <a:extLst>
              <a:ext uri="{FF2B5EF4-FFF2-40B4-BE49-F238E27FC236}">
                <a16:creationId xmlns:a16="http://schemas.microsoft.com/office/drawing/2014/main" id="{6DB09D74-3489-4AC9-9903-3B4998415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047" y="1617785"/>
            <a:ext cx="4335193" cy="4712445"/>
          </a:xfrm>
          <a:prstGeom prst="rect">
            <a:avLst/>
          </a:prstGeom>
        </p:spPr>
      </p:pic>
    </p:spTree>
    <p:extLst>
      <p:ext uri="{BB962C8B-B14F-4D97-AF65-F5344CB8AC3E}">
        <p14:creationId xmlns:p14="http://schemas.microsoft.com/office/powerpoint/2010/main" val="331938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Development Methodologies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816689883"/>
      </p:ext>
    </p:extLst>
  </p:cSld>
  <p:clrMapOvr>
    <a:masterClrMapping/>
  </p:clrMapOvr>
  <mc:AlternateContent xmlns:mc="http://schemas.openxmlformats.org/markup-compatibility/2006" xmlns:p14="http://schemas.microsoft.com/office/powerpoint/2010/main">
    <mc:Choice Requires="p14">
      <p:transition spd="slow" p14:dur="2000" advTm="140033"/>
    </mc:Choice>
    <mc:Fallback xmlns="">
      <p:transition spd="slow" advTm="1400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UML and UML Class Diagrams</a:t>
            </a:r>
          </a:p>
        </p:txBody>
      </p:sp>
    </p:spTree>
    <p:extLst>
      <p:ext uri="{BB962C8B-B14F-4D97-AF65-F5344CB8AC3E}">
        <p14:creationId xmlns:p14="http://schemas.microsoft.com/office/powerpoint/2010/main" val="355735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 </a:t>
            </a:r>
            <a:r>
              <a:rPr lang="en-US" dirty="0">
                <a:hlinkClick r:id="rId3"/>
              </a:rPr>
              <a:t>[link]</a:t>
            </a:r>
            <a:endParaRPr lang="en-US" dirty="0"/>
          </a:p>
        </p:txBody>
      </p:sp>
      <p:pic>
        <p:nvPicPr>
          <p:cNvPr id="4" name="Picture 3">
            <a:extLst>
              <a:ext uri="{FF2B5EF4-FFF2-40B4-BE49-F238E27FC236}">
                <a16:creationId xmlns:a16="http://schemas.microsoft.com/office/drawing/2014/main" id="{D24172C6-4E88-40E4-9F2B-2257B0C8B5A5}"/>
              </a:ext>
            </a:extLst>
          </p:cNvPr>
          <p:cNvPicPr>
            <a:picLocks noChangeAspect="1"/>
          </p:cNvPicPr>
          <p:nvPr/>
        </p:nvPicPr>
        <p:blipFill>
          <a:blip r:embed="rId4"/>
          <a:stretch>
            <a:fillRect/>
          </a:stretch>
        </p:blipFill>
        <p:spPr>
          <a:xfrm>
            <a:off x="10649194" y="166363"/>
            <a:ext cx="1409212" cy="1342896"/>
          </a:xfrm>
          <a:prstGeom prst="rect">
            <a:avLst/>
          </a:prstGeom>
        </p:spPr>
      </p:pic>
      <p:pic>
        <p:nvPicPr>
          <p:cNvPr id="10" name="Picture 9">
            <a:extLst>
              <a:ext uri="{FF2B5EF4-FFF2-40B4-BE49-F238E27FC236}">
                <a16:creationId xmlns:a16="http://schemas.microsoft.com/office/drawing/2014/main" id="{3AA695BD-601F-42F6-93C8-B300FAA5D970}"/>
              </a:ext>
            </a:extLst>
          </p:cNvPr>
          <p:cNvPicPr>
            <a:picLocks noChangeAspect="1"/>
          </p:cNvPicPr>
          <p:nvPr/>
        </p:nvPicPr>
        <p:blipFill>
          <a:blip r:embed="rId5"/>
          <a:stretch>
            <a:fillRect/>
          </a:stretch>
        </p:blipFill>
        <p:spPr>
          <a:xfrm>
            <a:off x="838200" y="1607599"/>
            <a:ext cx="9681184" cy="3642802"/>
          </a:xfrm>
          <a:prstGeom prst="rect">
            <a:avLst/>
          </a:prstGeom>
        </p:spPr>
      </p:pic>
    </p:spTree>
    <p:extLst>
      <p:ext uri="{BB962C8B-B14F-4D97-AF65-F5344CB8AC3E}">
        <p14:creationId xmlns:p14="http://schemas.microsoft.com/office/powerpoint/2010/main" val="37037832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5|2.2|1.7|3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8991</TotalTime>
  <Words>719</Words>
  <Application>Microsoft Macintosh PowerPoint</Application>
  <PresentationFormat>Widescreen</PresentationFormat>
  <Paragraphs>97</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Class Session Check List</vt:lpstr>
      <vt:lpstr>Attendance</vt:lpstr>
      <vt:lpstr>Class Session Check List</vt:lpstr>
      <vt:lpstr>PowerPoint Presentation</vt:lpstr>
      <vt:lpstr>Prework &amp; Announcements</vt:lpstr>
      <vt:lpstr>Foreshadowing FaceDraw</vt:lpstr>
      <vt:lpstr>Development Methodologies</vt:lpstr>
      <vt:lpstr>PowerPoint Presentation</vt:lpstr>
      <vt:lpstr>UML Class Diagram [link]</vt:lpstr>
      <vt:lpstr>UML Class Diagram (continued) [link]</vt:lpstr>
      <vt:lpstr>UML –  BMI Calculator Plus</vt:lpstr>
      <vt:lpstr>PowerPoint Presentation</vt:lpstr>
      <vt:lpstr>Concepts, Patterns, and Principles</vt:lpstr>
      <vt:lpstr>Scrum Team Chapter Review </vt:lpstr>
      <vt:lpstr>Prework For Next Class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392</cp:revision>
  <dcterms:created xsi:type="dcterms:W3CDTF">2020-08-26T19:34:34Z</dcterms:created>
  <dcterms:modified xsi:type="dcterms:W3CDTF">2021-02-08T17:52:56Z</dcterms:modified>
</cp:coreProperties>
</file>