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05" r:id="rId2"/>
    <p:sldId id="1106" r:id="rId3"/>
    <p:sldId id="1227" r:id="rId4"/>
    <p:sldId id="1197" r:id="rId5"/>
    <p:sldId id="1229" r:id="rId6"/>
    <p:sldId id="1234" r:id="rId7"/>
    <p:sldId id="992" r:id="rId8"/>
    <p:sldId id="1237" r:id="rId9"/>
    <p:sldId id="1128" r:id="rId10"/>
    <p:sldId id="1212" r:id="rId11"/>
    <p:sldId id="1211" r:id="rId12"/>
    <p:sldId id="1054" r:id="rId13"/>
    <p:sldId id="1236" r:id="rId14"/>
    <p:sldId id="1235" r:id="rId15"/>
    <p:sldId id="290" r:id="rId16"/>
    <p:sldId id="291" r:id="rId17"/>
    <p:sldId id="295" r:id="rId18"/>
    <p:sldId id="297" r:id="rId19"/>
    <p:sldId id="300" r:id="rId20"/>
    <p:sldId id="305" r:id="rId21"/>
    <p:sldId id="298" r:id="rId22"/>
    <p:sldId id="303" r:id="rId23"/>
    <p:sldId id="304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5"/>
    <p:restoredTop sz="82489"/>
  </p:normalViewPr>
  <p:slideViewPr>
    <p:cSldViewPr snapToGrid="0" snapToObjects="1">
      <p:cViewPr varScale="1">
        <p:scale>
          <a:sx n="131" d="100"/>
          <a:sy n="131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stackify.com</a:t>
            </a:r>
            <a:r>
              <a:rPr lang="en-US"/>
              <a:t>/solid-design-principles/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rong_and_weak_typ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include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830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73261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72171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1252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Categorizing Software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Development Languages</a:t>
            </a:r>
          </a:p>
        </p:txBody>
      </p:sp>
    </p:spTree>
    <p:extLst>
      <p:ext uri="{BB962C8B-B14F-4D97-AF65-F5344CB8AC3E}">
        <p14:creationId xmlns:p14="http://schemas.microsoft.com/office/powerpoint/2010/main" val="396642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E90-35FE-4734-9DBC-5C50A2C0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8BF8-EE76-43F1-A18B-1EB61453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how “close” they are to hardware running the program: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Assembly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High-level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BCCED-2A1A-4927-A88E-725B1F1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24690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E90-35FE-4734-9DBC-5C50A2C0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8BF8-EE76-43F1-A18B-1EB61453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categorizations: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languages</a:t>
            </a:r>
          </a:p>
          <a:p>
            <a:pPr lvl="1"/>
            <a:r>
              <a:rPr lang="en-US" dirty="0"/>
              <a:t>Designed for writing low-level tasks, like memory and process management</a:t>
            </a:r>
          </a:p>
          <a:p>
            <a:pPr lvl="1"/>
            <a:r>
              <a:rPr lang="en-US" dirty="0"/>
              <a:t>e.g. C, C++, Rust, Swift, Go, Java (compile to bytecode)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Scripting languages</a:t>
            </a:r>
          </a:p>
          <a:p>
            <a:pPr lvl="1"/>
            <a:r>
              <a:rPr lang="en-US" dirty="0"/>
              <a:t>Very high-level, powerful (i.e. can do a lot), may not require explicit compilation, generally runs on a special run-time environment </a:t>
            </a:r>
          </a:p>
          <a:p>
            <a:pPr lvl="1"/>
            <a:r>
              <a:rPr lang="en-US" dirty="0"/>
              <a:t>e.g. JavaScript, Python, Visual Basic, PHP, Ruby, VBScript, Perl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BCCED-2A1A-4927-A88E-725B1F1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CPSC-36000 Spring 2020 Lewis University, Dr. Gina Martinez (</a:t>
            </a:r>
            <a:r>
              <a:rPr lang="en-US" dirty="0" err="1"/>
              <a:t>martingi@lewisu.edu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4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0D0-7D1C-4280-B0FE-B1A8C92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vs Scripting Languages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1CB2-98A1-4665-AEF1-77C4ACCA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System languages </a:t>
            </a:r>
            <a:r>
              <a:rPr lang="en-US" dirty="0"/>
              <a:t>are compiled to assembly code, assembled to machine code</a:t>
            </a:r>
          </a:p>
          <a:p>
            <a:pPr lvl="1"/>
            <a:r>
              <a:rPr lang="en-US" dirty="0"/>
              <a:t>User runs the (binary) compiled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Scripting languages </a:t>
            </a:r>
            <a:r>
              <a:rPr lang="en-US" dirty="0"/>
              <a:t>are usually interpreted</a:t>
            </a:r>
          </a:p>
          <a:p>
            <a:pPr lvl="1"/>
            <a:r>
              <a:rPr lang="en-US" dirty="0"/>
              <a:t>Environment scripting language run on are typically written in system languages and distributed as compiled code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9ACA-BC2D-4FA5-86DB-70DD2B9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429434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0D0-7D1C-4280-B0FE-B1A8C92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vs Scripting Languages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1CB2-98A1-4665-AEF1-77C4ACCA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C++ (compiled, system)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World”;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 (compiled to bytecode, runs on JVM)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printHelloWorld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pPr lvl="1"/>
            <a:r>
              <a:rPr lang="en-US" dirty="0"/>
              <a:t>Execute directly in a python command line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9ACA-BC2D-4FA5-86DB-70DD2B9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140345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0D0-7D1C-4280-B0FE-B1A8C92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vs Scripting Languages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9ACA-BC2D-4FA5-86DB-70DD2B9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  <p:pic>
        <p:nvPicPr>
          <p:cNvPr id="1026" name="Picture 2" descr="Image result for compiled language&quot;">
            <a:extLst>
              <a:ext uri="{FF2B5EF4-FFF2-40B4-BE49-F238E27FC236}">
                <a16:creationId xmlns:a16="http://schemas.microsoft.com/office/drawing/2014/main" id="{1625DDFE-EF58-40F1-A778-39B9D0D7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943100"/>
            <a:ext cx="57435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8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C7C-A493-474F-AA60-FAE14CAA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Related Concept: </a:t>
            </a:r>
            <a:r>
              <a:rPr lang="en-US" dirty="0">
                <a:solidFill>
                  <a:srgbClr val="FF0000"/>
                </a:solidFill>
              </a:rPr>
              <a:t>Managed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1870-9B8A-4C3B-A2E3-43CAFB99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Languages that are “sandboxed” inside a runtime environment</a:t>
            </a:r>
          </a:p>
          <a:p>
            <a:pPr lvl="1"/>
            <a:r>
              <a:rPr lang="en-US" dirty="0"/>
              <a:t>Java in JVM/JRE</a:t>
            </a:r>
          </a:p>
          <a:p>
            <a:pPr lvl="1"/>
            <a:r>
              <a:rPr lang="en-US" dirty="0"/>
              <a:t>C# in CLR (Common Language Runtime), the VM component of Microsoft .NET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Compiled to intermediate form</a:t>
            </a:r>
          </a:p>
          <a:p>
            <a:pPr lvl="1"/>
            <a:r>
              <a:rPr lang="en-US" dirty="0"/>
              <a:t>Not exactly “native” or compiled code</a:t>
            </a:r>
          </a:p>
          <a:p>
            <a:pPr lvl="1"/>
            <a:r>
              <a:rPr lang="en-US" dirty="0"/>
              <a:t>Not interpreted either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 handles memory management, type safety, exception handling, garbage collection, etc.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79745-02BE-4138-86EE-314012A6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106047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B809-3D06-4D59-95D2-2DCCC00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vs Domain-Specific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6BC8-9DED-4FA7-9AFF-CBEA1479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also categorize languages as general-purpose vs domain specific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General Purpose </a:t>
            </a:r>
            <a:r>
              <a:rPr lang="en-US" dirty="0"/>
              <a:t>– across application domains</a:t>
            </a:r>
          </a:p>
          <a:p>
            <a:pPr lvl="1"/>
            <a:r>
              <a:rPr lang="en-US" dirty="0"/>
              <a:t>C, C++, Java, PHP,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Domain-specific</a:t>
            </a:r>
            <a:r>
              <a:rPr lang="en-US" dirty="0"/>
              <a:t> – specialized to particular application, e.g.</a:t>
            </a:r>
          </a:p>
          <a:p>
            <a:pPr lvl="1"/>
            <a:r>
              <a:rPr lang="en-US" dirty="0"/>
              <a:t>HTML for web pages</a:t>
            </a:r>
          </a:p>
          <a:p>
            <a:pPr lvl="1"/>
            <a:r>
              <a:rPr lang="en-US" dirty="0"/>
              <a:t>XML for markup</a:t>
            </a:r>
          </a:p>
          <a:p>
            <a:pPr lvl="1"/>
            <a:r>
              <a:rPr lang="en-US" dirty="0"/>
              <a:t>Perl for text processing (initially)</a:t>
            </a:r>
          </a:p>
          <a:p>
            <a:pPr lvl="1"/>
            <a:r>
              <a:rPr lang="en-US" dirty="0"/>
              <a:t>VHDL/Verilog for hardware description</a:t>
            </a:r>
          </a:p>
          <a:p>
            <a:pPr lvl="1"/>
            <a:r>
              <a:rPr lang="en-US" dirty="0"/>
              <a:t>SQL for relational database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09A19-2190-4CA2-AF47-ACB5751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61704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225-5EC0-4E4E-B968-6B8FCD3A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Based on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CE1D-F718-472E-AD61-91268BBE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Statically-typed</a:t>
            </a:r>
            <a:r>
              <a:rPr lang="en-US" dirty="0"/>
              <a:t> – declare variable/object types prior to runtime (usually by compile time)</a:t>
            </a:r>
          </a:p>
          <a:p>
            <a:pPr lvl="1"/>
            <a:r>
              <a:rPr lang="en-US" dirty="0"/>
              <a:t>C, C++, Java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var1;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s = 102;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Dynamically-typed</a:t>
            </a:r>
            <a:r>
              <a:rPr lang="en-US" dirty="0"/>
              <a:t> – type checking deferred to runtime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= 1.5</a:t>
            </a:r>
          </a:p>
          <a:p>
            <a:pPr lvl="1"/>
            <a:r>
              <a:rPr lang="en-US" dirty="0"/>
              <a:t>Ruby: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pPr lvl="1"/>
            <a:r>
              <a:rPr lang="en-US" dirty="0"/>
              <a:t>JavaScript: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“A string”;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D7D75-9525-482D-A4F2-8567604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185616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225-5EC0-4E4E-B968-6B8FCD3A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Based on Typing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CE1D-F718-472E-AD61-91268BBE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may also come across references to weakly vs strongly-typed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Weakly-typed </a:t>
            </a:r>
            <a:r>
              <a:rPr lang="en-US" dirty="0"/>
              <a:t>languages allow implicit type conversion, e.g.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= 3;	//a is an integer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3.5;	//a now a 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Strongly-typed</a:t>
            </a:r>
            <a:r>
              <a:rPr lang="en-US" dirty="0"/>
              <a:t>, convert explicitly</a:t>
            </a:r>
          </a:p>
          <a:p>
            <a:pPr lvl="1"/>
            <a:r>
              <a:rPr lang="en-US" dirty="0"/>
              <a:t>Error occurs for above</a:t>
            </a:r>
          </a:p>
          <a:p>
            <a:pPr lvl="1"/>
            <a:r>
              <a:rPr lang="en-US" dirty="0"/>
              <a:t>Type casting: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 a = 3.5;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D7D75-9525-482D-A4F2-8567604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3797086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0E36-7F16-4B66-8464-9A649CD4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Programming Paradigm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09BB-9A3F-40F9-B3F8-DCFF955A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 main programming paradigms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Imperative – gives a series of instructions</a:t>
            </a:r>
          </a:p>
          <a:p>
            <a:pPr lvl="1"/>
            <a:r>
              <a:rPr lang="en-US" dirty="0"/>
              <a:t>Procedural – series of steps, may include routines, subroutines or functions</a:t>
            </a:r>
          </a:p>
          <a:p>
            <a:pPr lvl="2"/>
            <a:r>
              <a:rPr lang="en-US" dirty="0"/>
              <a:t>C, FORTRAN, PASCAL, BASIC…</a:t>
            </a:r>
          </a:p>
          <a:p>
            <a:pPr lvl="1"/>
            <a:r>
              <a:rPr lang="en-US" dirty="0"/>
              <a:t>Object-oriented – computer programs comprises of objects that interact with one another </a:t>
            </a:r>
          </a:p>
          <a:p>
            <a:pPr lvl="2"/>
            <a:r>
              <a:rPr lang="en-US" dirty="0"/>
              <a:t>Java, C++, Python, JavaScript, PHP, Ruby, Perl, Swift, Scala, MATLAB…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Declarative – describe what the program must accomplish, not how</a:t>
            </a:r>
          </a:p>
          <a:p>
            <a:pPr lvl="1"/>
            <a:r>
              <a:rPr lang="en-US" dirty="0"/>
              <a:t>Database query languages (e.g. SQL), regular expressions, HASKELL, HTML, VHDL, logic programming, functional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8046-A568-448F-B915-FB0744A9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CPSC-36000 Spring 2020 Lewis University, Dr. Gina Martinez (martingi@lewisu.edu)</a:t>
            </a:r>
          </a:p>
        </p:txBody>
      </p:sp>
    </p:spTree>
    <p:extLst>
      <p:ext uri="{BB962C8B-B14F-4D97-AF65-F5344CB8AC3E}">
        <p14:creationId xmlns:p14="http://schemas.microsoft.com/office/powerpoint/2010/main" val="29326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Seriously Your Thoughts on “Coding Standards Validator - Part 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916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11 prior to next class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chapter review of OOP Principles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Concepts, Patterns,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Concepts</a:t>
            </a:r>
            <a:r>
              <a:rPr lang="en-US" sz="2000" dirty="0"/>
              <a:t> – powerful features that are indispensable to modern 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Practices</a:t>
            </a:r>
            <a:r>
              <a:rPr lang="en-US" sz="2000" dirty="0"/>
              <a:t> – everyday activities that software developers perform in order to delivery quality products utilizing key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Patterns</a:t>
            </a:r>
            <a:r>
              <a:rPr lang="en-US" sz="2000" dirty="0"/>
              <a:t> – tried-and-true templates for forging powerful relationships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Principles</a:t>
            </a:r>
            <a:r>
              <a:rPr lang="en-US" sz="2000" dirty="0"/>
              <a:t> – aspirational guidelines that help you determine what classes are needed and how they should work together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6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Rigidity, fragility, and immobility (team 1)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u="sng" dirty="0"/>
              <a:t>S</a:t>
            </a:r>
            <a:r>
              <a:rPr lang="en-US" sz="1600" dirty="0"/>
              <a:t>ingle-Responsibility Principle (team 1)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u="sng" dirty="0"/>
              <a:t>O</a:t>
            </a:r>
            <a:r>
              <a:rPr lang="en-US" sz="1600" dirty="0"/>
              <a:t>pen-Closed Principle (team 2)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u="sng" dirty="0" err="1"/>
              <a:t>L</a:t>
            </a:r>
            <a:r>
              <a:rPr lang="en-US" sz="1600" dirty="0" err="1"/>
              <a:t>iskov's</a:t>
            </a:r>
            <a:r>
              <a:rPr lang="en-US" sz="1600" dirty="0"/>
              <a:t> Substitution Principle (team 2)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u="sng" dirty="0"/>
              <a:t>D</a:t>
            </a:r>
            <a:r>
              <a:rPr lang="en-US" sz="1600" dirty="0"/>
              <a:t>ependency-Inversion Principle (team 3)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u="sng" dirty="0"/>
              <a:t>I</a:t>
            </a:r>
            <a:r>
              <a:rPr lang="en-US" sz="1600" dirty="0"/>
              <a:t>nterface-Segregation Principle (team 3)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SOLID?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Which of these can be applied to non-object-oriented programs and/or non-agile environments?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 algn="ctr">
              <a:spcBef>
                <a:spcPts val="1600"/>
              </a:spcBef>
              <a:buNone/>
            </a:pPr>
            <a:r>
              <a:rPr lang="en-US" sz="3600" dirty="0"/>
              <a:t>Object-Oriented Principles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36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25624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Seriously Your Thoughts on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“Coding Standards Validator - Part 1”</a:t>
            </a:r>
          </a:p>
        </p:txBody>
      </p:sp>
    </p:spTree>
    <p:extLst>
      <p:ext uri="{BB962C8B-B14F-4D97-AF65-F5344CB8AC3E}">
        <p14:creationId xmlns:p14="http://schemas.microsoft.com/office/powerpoint/2010/main" val="405064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 and be working on activity 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can we best working together on Thursday to complete sprint 2 assignments?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3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1327</Words>
  <Application>Microsoft Macintosh PowerPoint</Application>
  <PresentationFormat>Widescreen</PresentationFormat>
  <Paragraphs>174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Concepts, Patterns, and Principles</vt:lpstr>
      <vt:lpstr>Scrum Team Chapter Review </vt:lpstr>
      <vt:lpstr>PowerPoint Presentation</vt:lpstr>
      <vt:lpstr>PowerPoint Presentation</vt:lpstr>
      <vt:lpstr>Prework For Next Class</vt:lpstr>
      <vt:lpstr>Quiz Expectations</vt:lpstr>
      <vt:lpstr>PowerPoint Presentation</vt:lpstr>
      <vt:lpstr>End of Session</vt:lpstr>
      <vt:lpstr>Backup Slides</vt:lpstr>
      <vt:lpstr>PowerPoint Presentation</vt:lpstr>
      <vt:lpstr>Types of Programming Languages</vt:lpstr>
      <vt:lpstr>High-Level Languages</vt:lpstr>
      <vt:lpstr>System vs Scripting Languages (Cont.)</vt:lpstr>
      <vt:lpstr>System vs Scripting Languages (Cont.)</vt:lpstr>
      <vt:lpstr>System vs Scripting Languages (Cont.)</vt:lpstr>
      <vt:lpstr>A Related Concept: Managed Code</vt:lpstr>
      <vt:lpstr>General-Purpose vs Domain-Specific Languages</vt:lpstr>
      <vt:lpstr>Languages Based on Typing</vt:lpstr>
      <vt:lpstr>Languages Based on Typing [link]</vt:lpstr>
      <vt:lpstr>Based on Programming Paradigm [link]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389</cp:revision>
  <dcterms:created xsi:type="dcterms:W3CDTF">2020-08-26T19:34:34Z</dcterms:created>
  <dcterms:modified xsi:type="dcterms:W3CDTF">2021-02-09T16:50:40Z</dcterms:modified>
</cp:coreProperties>
</file>