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1105" r:id="rId2"/>
    <p:sldId id="1106" r:id="rId3"/>
    <p:sldId id="1155" r:id="rId4"/>
    <p:sldId id="1233" r:id="rId5"/>
    <p:sldId id="1234" r:id="rId6"/>
    <p:sldId id="1235" r:id="rId7"/>
    <p:sldId id="1236" r:id="rId8"/>
    <p:sldId id="1237" r:id="rId9"/>
    <p:sldId id="1238" r:id="rId10"/>
    <p:sldId id="1239" r:id="rId11"/>
    <p:sldId id="1240" r:id="rId12"/>
    <p:sldId id="1249" r:id="rId13"/>
    <p:sldId id="1250" r:id="rId14"/>
    <p:sldId id="1241" r:id="rId15"/>
    <p:sldId id="1251" r:id="rId16"/>
    <p:sldId id="1242" r:id="rId17"/>
    <p:sldId id="1243" r:id="rId18"/>
    <p:sldId id="1244" r:id="rId19"/>
    <p:sldId id="1245" r:id="rId20"/>
    <p:sldId id="1246" r:id="rId21"/>
    <p:sldId id="1247" r:id="rId22"/>
    <p:sldId id="1252" r:id="rId23"/>
    <p:sldId id="1229" r:id="rId24"/>
    <p:sldId id="1232" r:id="rId25"/>
    <p:sldId id="1128" r:id="rId26"/>
    <p:sldId id="1212" r:id="rId27"/>
    <p:sldId id="1211" r:id="rId28"/>
    <p:sldId id="1054" r:id="rId29"/>
    <p:sldId id="1227" r:id="rId30"/>
    <p:sldId id="1111" r:id="rId31"/>
    <p:sldId id="1026" r:id="rId32"/>
    <p:sldId id="1053" r:id="rId33"/>
    <p:sldId id="64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2413"/>
  </p:normalViewPr>
  <p:slideViewPr>
    <p:cSldViewPr snapToGrid="0" snapToObjects="1">
      <p:cViewPr varScale="1">
        <p:scale>
          <a:sx n="186" d="100"/>
          <a:sy n="186" d="100"/>
        </p:scale>
        <p:origin x="2136"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dirty="0"/>
          </a:p>
        </p:txBody>
      </p:sp>
    </p:spTree>
    <p:extLst>
      <p:ext uri="{BB962C8B-B14F-4D97-AF65-F5344CB8AC3E}">
        <p14:creationId xmlns:p14="http://schemas.microsoft.com/office/powerpoint/2010/main" val="56583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814065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46736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7108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65395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dirty="0"/>
          </a:p>
        </p:txBody>
      </p:sp>
    </p:spTree>
    <p:extLst>
      <p:ext uri="{BB962C8B-B14F-4D97-AF65-F5344CB8AC3E}">
        <p14:creationId xmlns:p14="http://schemas.microsoft.com/office/powerpoint/2010/main" val="319514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dirty="0"/>
          </a:p>
        </p:txBody>
      </p:sp>
    </p:spTree>
    <p:extLst>
      <p:ext uri="{BB962C8B-B14F-4D97-AF65-F5344CB8AC3E}">
        <p14:creationId xmlns:p14="http://schemas.microsoft.com/office/powerpoint/2010/main" val="640753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808979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277940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560708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531354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dirty="0"/>
          </a:p>
        </p:txBody>
      </p:sp>
    </p:spTree>
    <p:extLst>
      <p:ext uri="{BB962C8B-B14F-4D97-AF65-F5344CB8AC3E}">
        <p14:creationId xmlns:p14="http://schemas.microsoft.com/office/powerpoint/2010/main" val="507751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450525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24</a:t>
            </a:fld>
            <a:endParaRPr lang="en-US" dirty="0"/>
          </a:p>
        </p:txBody>
      </p:sp>
    </p:spTree>
    <p:extLst>
      <p:ext uri="{BB962C8B-B14F-4D97-AF65-F5344CB8AC3E}">
        <p14:creationId xmlns:p14="http://schemas.microsoft.com/office/powerpoint/2010/main" val="325350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25</a:t>
            </a:fld>
            <a:endParaRPr lang="en-US" dirty="0"/>
          </a:p>
        </p:txBody>
      </p:sp>
    </p:spTree>
    <p:extLst>
      <p:ext uri="{BB962C8B-B14F-4D97-AF65-F5344CB8AC3E}">
        <p14:creationId xmlns:p14="http://schemas.microsoft.com/office/powerpoint/2010/main" val="901312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27</a:t>
            </a:fld>
            <a:endParaRPr lang="en-US" dirty="0"/>
          </a:p>
        </p:txBody>
      </p:sp>
    </p:spTree>
    <p:extLst>
      <p:ext uri="{BB962C8B-B14F-4D97-AF65-F5344CB8AC3E}">
        <p14:creationId xmlns:p14="http://schemas.microsoft.com/office/powerpoint/2010/main" val="3493550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804826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545181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312419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296809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dirty="0"/>
          </a:p>
        </p:txBody>
      </p:sp>
    </p:spTree>
    <p:extLst>
      <p:ext uri="{BB962C8B-B14F-4D97-AF65-F5344CB8AC3E}">
        <p14:creationId xmlns:p14="http://schemas.microsoft.com/office/powerpoint/2010/main" val="176976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57058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97005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02518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419664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0553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68102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2/9/21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2/9/21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utf-8.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Single-page_application#:~:text=From%20Wikipedia%2C%20the%20free%20encyclopedia,browser%20loading%20entire%20new%20page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en.wikipedia.org/wiki/Serverless_comput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Class Session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79188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128221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303524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113579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28623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424446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74614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1144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261746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HTML Character Entities</a:t>
            </a:r>
          </a:p>
        </p:txBody>
      </p:sp>
    </p:spTree>
    <p:extLst>
      <p:ext uri="{BB962C8B-B14F-4D97-AF65-F5344CB8AC3E}">
        <p14:creationId xmlns:p14="http://schemas.microsoft.com/office/powerpoint/2010/main" val="411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Straight vs Curly Quotes</a:t>
            </a:r>
            <a:endParaRPr lang="en-US" sz="3600" b="1" i="1" u="sng" dirty="0"/>
          </a:p>
        </p:txBody>
      </p:sp>
      <p:pic>
        <p:nvPicPr>
          <p:cNvPr id="3" name="Picture 2">
            <a:extLst>
              <a:ext uri="{FF2B5EF4-FFF2-40B4-BE49-F238E27FC236}">
                <a16:creationId xmlns:a16="http://schemas.microsoft.com/office/drawing/2014/main" id="{DA201B10-4C2A-214F-9280-DBE3DB5A307B}"/>
              </a:ext>
            </a:extLst>
          </p:cNvPr>
          <p:cNvPicPr>
            <a:picLocks noChangeAspect="1"/>
          </p:cNvPicPr>
          <p:nvPr/>
        </p:nvPicPr>
        <p:blipFill>
          <a:blip r:embed="rId3"/>
          <a:stretch>
            <a:fillRect/>
          </a:stretch>
        </p:blipFill>
        <p:spPr>
          <a:xfrm>
            <a:off x="2509105" y="1122398"/>
            <a:ext cx="7173789" cy="5487492"/>
          </a:xfrm>
          <a:prstGeom prst="rect">
            <a:avLst/>
          </a:prstGeom>
        </p:spPr>
      </p:pic>
      <p:pic>
        <p:nvPicPr>
          <p:cNvPr id="5" name="Picture 4">
            <a:extLst>
              <a:ext uri="{FF2B5EF4-FFF2-40B4-BE49-F238E27FC236}">
                <a16:creationId xmlns:a16="http://schemas.microsoft.com/office/drawing/2014/main" id="{84FF8BDB-B891-3F4E-8783-AF156FA60D10}"/>
              </a:ext>
            </a:extLst>
          </p:cNvPr>
          <p:cNvPicPr>
            <a:picLocks noChangeAspect="1"/>
          </p:cNvPicPr>
          <p:nvPr/>
        </p:nvPicPr>
        <p:blipFill>
          <a:blip r:embed="rId4"/>
          <a:stretch>
            <a:fillRect/>
          </a:stretch>
        </p:blipFill>
        <p:spPr>
          <a:xfrm>
            <a:off x="10715196" y="119456"/>
            <a:ext cx="1277205" cy="1248611"/>
          </a:xfrm>
          <a:prstGeom prst="rect">
            <a:avLst/>
          </a:prstGeom>
        </p:spPr>
      </p:pic>
    </p:spTree>
    <p:extLst>
      <p:ext uri="{BB962C8B-B14F-4D97-AF65-F5344CB8AC3E}">
        <p14:creationId xmlns:p14="http://schemas.microsoft.com/office/powerpoint/2010/main" val="288007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Class Session Check List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Review that recordings are:</a:t>
            </a:r>
          </a:p>
          <a:p>
            <a:pPr>
              <a:buFont typeface="Wingdings" pitchFamily="2" charset="2"/>
              <a:buChar char="§"/>
            </a:pPr>
            <a:r>
              <a:rPr lang="en-US" sz="2000" dirty="0"/>
              <a:t>Opportunistic </a:t>
            </a:r>
          </a:p>
          <a:p>
            <a:pPr>
              <a:buFont typeface="Wingdings" pitchFamily="2" charset="2"/>
              <a:buChar char="§"/>
            </a:pPr>
            <a:r>
              <a:rPr lang="en-US" sz="2000" dirty="0"/>
              <a:t>Automatically available within Blackboard/Zoom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Now make sure that the classroom microphone, speakers, and camera are being used in Zoom, move to the next slide, AND </a:t>
            </a:r>
            <a:r>
              <a:rPr lang="en-US" sz="2000" u="sng" dirty="0"/>
              <a:t>verify</a:t>
            </a:r>
            <a:r>
              <a:rPr lang="en-US" sz="2000" dirty="0"/>
              <a:t> that recording is started.</a:t>
            </a:r>
          </a:p>
          <a:p>
            <a:pPr marL="0" indent="0">
              <a:buNone/>
            </a:pPr>
            <a:endParaRPr lang="en-US" sz="2000" dirty="0"/>
          </a:p>
          <a:p>
            <a:pPr marL="0" indent="0">
              <a:buNone/>
            </a:pPr>
            <a:r>
              <a:rPr lang="en-US" sz="2000" dirty="0"/>
              <a:t>… Also make sure that slides are visible to attendees</a:t>
            </a:r>
          </a:p>
        </p:txBody>
      </p:sp>
    </p:spTree>
    <p:extLst>
      <p:ext uri="{BB962C8B-B14F-4D97-AF65-F5344CB8AC3E}">
        <p14:creationId xmlns:p14="http://schemas.microsoft.com/office/powerpoint/2010/main" val="247004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HTML Character Entities</a:t>
            </a:r>
            <a:endParaRPr lang="en-US" sz="3600" b="1" i="1" u="sng" dirty="0"/>
          </a:p>
        </p:txBody>
      </p:sp>
      <p:pic>
        <p:nvPicPr>
          <p:cNvPr id="4" name="Picture 3">
            <a:extLst>
              <a:ext uri="{FF2B5EF4-FFF2-40B4-BE49-F238E27FC236}">
                <a16:creationId xmlns:a16="http://schemas.microsoft.com/office/drawing/2014/main" id="{1614CB4C-371B-8746-8229-02C2FE891B4B}"/>
              </a:ext>
            </a:extLst>
          </p:cNvPr>
          <p:cNvPicPr>
            <a:picLocks noChangeAspect="1"/>
          </p:cNvPicPr>
          <p:nvPr/>
        </p:nvPicPr>
        <p:blipFill>
          <a:blip r:embed="rId3"/>
          <a:stretch>
            <a:fillRect/>
          </a:stretch>
        </p:blipFill>
        <p:spPr>
          <a:xfrm>
            <a:off x="838200" y="1187409"/>
            <a:ext cx="10515600" cy="3420524"/>
          </a:xfrm>
          <a:prstGeom prst="rect">
            <a:avLst/>
          </a:prstGeom>
        </p:spPr>
      </p:pic>
    </p:spTree>
    <p:extLst>
      <p:ext uri="{BB962C8B-B14F-4D97-AF65-F5344CB8AC3E}">
        <p14:creationId xmlns:p14="http://schemas.microsoft.com/office/powerpoint/2010/main" val="2771665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Always Escape</a:t>
            </a:r>
            <a:endParaRPr lang="en-US" sz="3600" b="1" i="1" u="sng" dirty="0"/>
          </a:p>
        </p:txBody>
      </p:sp>
      <p:pic>
        <p:nvPicPr>
          <p:cNvPr id="6" name="Picture 5">
            <a:extLst>
              <a:ext uri="{FF2B5EF4-FFF2-40B4-BE49-F238E27FC236}">
                <a16:creationId xmlns:a16="http://schemas.microsoft.com/office/drawing/2014/main" id="{69BEFA84-70DC-2948-B629-6C032674ADC5}"/>
              </a:ext>
            </a:extLst>
          </p:cNvPr>
          <p:cNvPicPr>
            <a:picLocks noChangeAspect="1"/>
          </p:cNvPicPr>
          <p:nvPr/>
        </p:nvPicPr>
        <p:blipFill>
          <a:blip r:embed="rId3"/>
          <a:stretch>
            <a:fillRect/>
          </a:stretch>
        </p:blipFill>
        <p:spPr>
          <a:xfrm>
            <a:off x="838200" y="1369380"/>
            <a:ext cx="10515600" cy="1724956"/>
          </a:xfrm>
          <a:prstGeom prst="rect">
            <a:avLst/>
          </a:prstGeom>
        </p:spPr>
      </p:pic>
      <p:pic>
        <p:nvPicPr>
          <p:cNvPr id="7" name="Picture 6">
            <a:extLst>
              <a:ext uri="{FF2B5EF4-FFF2-40B4-BE49-F238E27FC236}">
                <a16:creationId xmlns:a16="http://schemas.microsoft.com/office/drawing/2014/main" id="{C7B5E97B-68EE-3942-8D3C-695CC838FBB9}"/>
              </a:ext>
            </a:extLst>
          </p:cNvPr>
          <p:cNvPicPr>
            <a:picLocks noChangeAspect="1"/>
          </p:cNvPicPr>
          <p:nvPr/>
        </p:nvPicPr>
        <p:blipFill>
          <a:blip r:embed="rId4"/>
          <a:stretch>
            <a:fillRect/>
          </a:stretch>
        </p:blipFill>
        <p:spPr>
          <a:xfrm>
            <a:off x="9441447" y="365126"/>
            <a:ext cx="1912353" cy="217313"/>
          </a:xfrm>
          <a:prstGeom prst="rect">
            <a:avLst/>
          </a:prstGeom>
        </p:spPr>
      </p:pic>
    </p:spTree>
    <p:extLst>
      <p:ext uri="{BB962C8B-B14F-4D97-AF65-F5344CB8AC3E}">
        <p14:creationId xmlns:p14="http://schemas.microsoft.com/office/powerpoint/2010/main" val="364832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b="1" dirty="0"/>
              <a:t>Oh yes, and…</a:t>
            </a:r>
          </a:p>
        </p:txBody>
      </p:sp>
      <p:pic>
        <p:nvPicPr>
          <p:cNvPr id="3" name="Picture 2">
            <a:extLst>
              <a:ext uri="{FF2B5EF4-FFF2-40B4-BE49-F238E27FC236}">
                <a16:creationId xmlns:a16="http://schemas.microsoft.com/office/drawing/2014/main" id="{F45681B7-5029-CF44-BB8D-730F9E99AAD4}"/>
              </a:ext>
            </a:extLst>
          </p:cNvPr>
          <p:cNvPicPr>
            <a:picLocks noChangeAspect="1"/>
          </p:cNvPicPr>
          <p:nvPr/>
        </p:nvPicPr>
        <p:blipFill>
          <a:blip r:embed="rId3"/>
          <a:stretch>
            <a:fillRect/>
          </a:stretch>
        </p:blipFill>
        <p:spPr>
          <a:xfrm>
            <a:off x="2655517" y="1286594"/>
            <a:ext cx="6880965" cy="4838003"/>
          </a:xfrm>
          <a:prstGeom prst="rect">
            <a:avLst/>
          </a:prstGeom>
        </p:spPr>
      </p:pic>
    </p:spTree>
    <p:extLst>
      <p:ext uri="{BB962C8B-B14F-4D97-AF65-F5344CB8AC3E}">
        <p14:creationId xmlns:p14="http://schemas.microsoft.com/office/powerpoint/2010/main" val="216948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Chapter Review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topics below:</a:t>
            </a:r>
            <a:endParaRPr lang="en-US" sz="1600" dirty="0"/>
          </a:p>
          <a:p>
            <a:pPr marL="800100" lvl="1" indent="-342900">
              <a:buFont typeface="+mj-lt"/>
              <a:buAutoNum type="alphaLcParenR"/>
            </a:pPr>
            <a:r>
              <a:rPr lang="en-US" sz="1600" dirty="0"/>
              <a:t>Chapter 3</a:t>
            </a:r>
          </a:p>
          <a:p>
            <a:pPr marL="800100" lvl="1" indent="-342900">
              <a:buFont typeface="+mj-lt"/>
              <a:buAutoNum type="alphaLcParenR"/>
            </a:pPr>
            <a:r>
              <a:rPr lang="en-US" sz="1600" dirty="0"/>
              <a:t>Chapter 4</a:t>
            </a:r>
          </a:p>
          <a:p>
            <a:pPr marL="800100" lvl="1" indent="-342900">
              <a:buFont typeface="+mj-lt"/>
              <a:buAutoNum type="alphaLcParenR"/>
            </a:pPr>
            <a:r>
              <a:rPr lang="en-US" sz="1600" dirty="0"/>
              <a:t>Chapter 5</a:t>
            </a:r>
          </a:p>
          <a:p>
            <a:pPr marL="800100" lvl="1" indent="-342900">
              <a:buFont typeface="+mj-lt"/>
              <a:buAutoNum type="alphaLcParenR"/>
            </a:pPr>
            <a:r>
              <a:rPr lang="en-US" sz="1600" dirty="0"/>
              <a:t>A.6</a:t>
            </a:r>
          </a:p>
          <a:p>
            <a:pPr marL="800100" lvl="1" indent="-342900">
              <a:buFont typeface="+mj-lt"/>
              <a:buAutoNum type="alphaLcParenR"/>
            </a:pPr>
            <a:r>
              <a:rPr lang="en-US" sz="1600" dirty="0"/>
              <a:t>A.7</a:t>
            </a:r>
          </a:p>
          <a:p>
            <a:pPr marL="800100" lvl="1" indent="-342900">
              <a:buFont typeface="+mj-lt"/>
              <a:buAutoNum type="alphaLcParenR"/>
            </a:pPr>
            <a:r>
              <a:rPr lang="en-US" sz="1600" dirty="0"/>
              <a:t>ORM (Object-Relational-Mapper)</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lgn="ctr">
              <a:buNone/>
            </a:pPr>
            <a:r>
              <a:rPr lang="en-US" sz="3600" dirty="0"/>
              <a:t>Fox Chapter Chapters 3 through 5 and plus A.6 and A.7</a:t>
            </a:r>
          </a:p>
          <a:p>
            <a:pPr marL="0" indent="0" algn="ctr">
              <a:buNone/>
            </a:pPr>
            <a:endParaRPr lang="en-US" sz="3600" dirty="0"/>
          </a:p>
          <a:p>
            <a:pPr marL="0" indent="0" algn="ctr">
              <a:buNone/>
            </a:pPr>
            <a:endParaRPr lang="en-US" sz="2000" dirty="0"/>
          </a:p>
        </p:txBody>
      </p:sp>
    </p:spTree>
    <p:extLst>
      <p:ext uri="{BB962C8B-B14F-4D97-AF65-F5344CB8AC3E}">
        <p14:creationId xmlns:p14="http://schemas.microsoft.com/office/powerpoint/2010/main" val="2492242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 Assignment Q&amp;A</a:t>
            </a:r>
          </a:p>
        </p:txBody>
      </p:sp>
    </p:spTree>
    <p:extLst>
      <p:ext uri="{BB962C8B-B14F-4D97-AF65-F5344CB8AC3E}">
        <p14:creationId xmlns:p14="http://schemas.microsoft.com/office/powerpoint/2010/main" val="1484833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457200" indent="-457200">
              <a:buFont typeface="+mj-lt"/>
              <a:buAutoNum type="arabicPeriod"/>
            </a:pPr>
            <a:r>
              <a:rPr lang="en-US" sz="2000" dirty="0"/>
              <a:t>Complete through activity 16 and be actively working on activity 17</a:t>
            </a:r>
          </a:p>
          <a:p>
            <a:pPr marL="457200" indent="-457200">
              <a:buFont typeface="+mj-lt"/>
              <a:buAutoNum type="arabicPeriod"/>
            </a:pPr>
            <a:r>
              <a:rPr lang="en-US" sz="2000" dirty="0"/>
              <a:t>Be prepared for programming together with Azure… if you have not been actively working with Microsoft Azure yet this, you are behind</a:t>
            </a:r>
          </a:p>
          <a:p>
            <a:pPr marL="457200" indent="-457200">
              <a:buFont typeface="+mj-lt"/>
              <a:buAutoNum type="arabicPeriod"/>
            </a:pPr>
            <a:r>
              <a:rPr lang="en-US" sz="2000" dirty="0"/>
              <a:t>Be prepared for Nick and Eric programming Azure together</a:t>
            </a:r>
          </a:p>
          <a:p>
            <a:pPr marL="457200" indent="-457200">
              <a:buFont typeface="+mj-lt"/>
              <a:buAutoNum type="arabicPeriod"/>
            </a:pPr>
            <a:endParaRPr lang="en-US" sz="2000" dirty="0"/>
          </a:p>
          <a:p>
            <a:pPr marL="0" indent="0">
              <a:buNone/>
            </a:pPr>
            <a:r>
              <a:rPr lang="en-US" sz="2000" dirty="0"/>
              <a:t>Everything is due Sunday!</a:t>
            </a:r>
          </a:p>
        </p:txBody>
      </p:sp>
    </p:spTree>
    <p:extLst>
      <p:ext uri="{BB962C8B-B14F-4D97-AF65-F5344CB8AC3E}">
        <p14:creationId xmlns:p14="http://schemas.microsoft.com/office/powerpoint/2010/main" val="3903988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Quiz Expectations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Quiz Expectations include: </a:t>
            </a:r>
          </a:p>
          <a:p>
            <a:pPr marL="457200" indent="-457200">
              <a:buFont typeface="+mj-lt"/>
              <a:buAutoNum type="arabicPeriod"/>
            </a:pPr>
            <a:r>
              <a:rPr lang="en-US" sz="2000" dirty="0"/>
              <a:t>You may use any naturally available documentation include books, notes, and web browser</a:t>
            </a:r>
          </a:p>
          <a:p>
            <a:pPr marL="457200" indent="-457200">
              <a:buFont typeface="+mj-lt"/>
              <a:buAutoNum type="arabicPeriod"/>
            </a:pPr>
            <a:r>
              <a:rPr lang="en-US" sz="2000" dirty="0"/>
              <a:t>You may </a:t>
            </a:r>
            <a:r>
              <a:rPr lang="en-US" sz="2000" u="sng" dirty="0"/>
              <a:t>not</a:t>
            </a:r>
            <a:r>
              <a:rPr lang="en-US" sz="2000" dirty="0"/>
              <a:t> use quiz specific content like question banks</a:t>
            </a:r>
          </a:p>
          <a:p>
            <a:pPr marL="457200" indent="-457200">
              <a:buFont typeface="+mj-lt"/>
              <a:buAutoNum type="arabicPeriod"/>
            </a:pPr>
            <a:r>
              <a:rPr lang="en-US" sz="2000" dirty="0"/>
              <a:t>It is an individual assignment so asking others questions would be inappropriate</a:t>
            </a:r>
          </a:p>
          <a:p>
            <a:pPr marL="457200" indent="-457200">
              <a:buFont typeface="+mj-lt"/>
              <a:buAutoNum type="arabicPeriod"/>
            </a:pPr>
            <a:r>
              <a:rPr lang="en-US" sz="2000" dirty="0"/>
              <a:t>You are welcome to ask me questions </a:t>
            </a:r>
          </a:p>
          <a:p>
            <a:pPr marL="0" indent="0">
              <a:buNone/>
            </a:pPr>
            <a:endParaRPr lang="en-US" sz="2000" dirty="0"/>
          </a:p>
        </p:txBody>
      </p:sp>
    </p:spTree>
    <p:extLst>
      <p:ext uri="{BB962C8B-B14F-4D97-AF65-F5344CB8AC3E}">
        <p14:creationId xmlns:p14="http://schemas.microsoft.com/office/powerpoint/2010/main" val="1605305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Quiz</a:t>
            </a:r>
          </a:p>
        </p:txBody>
      </p:sp>
    </p:spTree>
    <p:extLst>
      <p:ext uri="{BB962C8B-B14F-4D97-AF65-F5344CB8AC3E}">
        <p14:creationId xmlns:p14="http://schemas.microsoft.com/office/powerpoint/2010/main" val="1378293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Backup &amp; Future Slides</a:t>
            </a:r>
          </a:p>
        </p:txBody>
      </p:sp>
    </p:spTree>
    <p:extLst>
      <p:ext uri="{BB962C8B-B14F-4D97-AF65-F5344CB8AC3E}">
        <p14:creationId xmlns:p14="http://schemas.microsoft.com/office/powerpoint/2010/main" val="412656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Friendly Conversation topic</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The Humble Text File</a:t>
            </a:r>
          </a:p>
          <a:p>
            <a:pPr marL="457200" indent="-457200">
              <a:buFont typeface="+mj-lt"/>
              <a:buAutoNum type="arabicPeriod"/>
            </a:pPr>
            <a:r>
              <a:rPr lang="en-US" sz="2000" dirty="0"/>
              <a:t>Scrum Team Review: Chapters 3 through 5 and plus A.6 and A.7</a:t>
            </a:r>
          </a:p>
          <a:p>
            <a:pPr marL="457200" indent="-457200">
              <a:buFont typeface="+mj-lt"/>
              <a:buAutoNum type="arabicPeriod"/>
            </a:pPr>
            <a:r>
              <a:rPr lang="en-US" sz="2000" dirty="0"/>
              <a:t>Assignment Q&amp;A</a:t>
            </a:r>
          </a:p>
          <a:p>
            <a:pPr marL="457200" indent="-457200">
              <a:buFont typeface="+mj-lt"/>
              <a:buAutoNum type="arabicPeriod"/>
            </a:pPr>
            <a:r>
              <a:rPr lang="en-US" sz="2000" dirty="0"/>
              <a:t>Quiz Expectations</a:t>
            </a:r>
          </a:p>
          <a:p>
            <a:pPr marL="457200" indent="-457200">
              <a:buFont typeface="+mj-lt"/>
              <a:buAutoNum type="arabicPeriod"/>
            </a:pPr>
            <a:r>
              <a:rPr lang="en-US" sz="2000" dirty="0"/>
              <a:t>Quiz</a:t>
            </a:r>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095C1849-3E66-9A47-A29B-841FDCC85A6E}"/>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70343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Chapter Discussion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discussing chapter topics while the presenter summarizes the 5 topics below:</a:t>
            </a:r>
          </a:p>
          <a:p>
            <a:pPr marL="800100" lvl="1" indent="-342900">
              <a:buFont typeface="+mj-lt"/>
              <a:buAutoNum type="alphaLcParenR"/>
            </a:pPr>
            <a:r>
              <a:rPr lang="en-US" sz="1600" dirty="0"/>
              <a:t>The importance of Branching is VCS systems (which VCS focused on branching)</a:t>
            </a:r>
          </a:p>
          <a:p>
            <a:pPr marL="800100" lvl="1" indent="-342900">
              <a:buFont typeface="+mj-lt"/>
              <a:buAutoNum type="alphaLcParenR"/>
            </a:pPr>
            <a:r>
              <a:rPr lang="en-US" sz="1600" dirty="0"/>
              <a:t>Where  should pared programming fit into the development process</a:t>
            </a:r>
          </a:p>
          <a:p>
            <a:pPr marL="800100" lvl="1" indent="-342900">
              <a:buFont typeface="+mj-lt"/>
              <a:buAutoNum type="alphaLcParenR"/>
            </a:pPr>
            <a:r>
              <a:rPr lang="en-US" sz="1600" dirty="0"/>
              <a:t>The priority of specialization vs generalization in Agile vs Waterfall/Iterative</a:t>
            </a:r>
          </a:p>
          <a:p>
            <a:pPr marL="800100" lvl="1" indent="-342900">
              <a:buFont typeface="+mj-lt"/>
              <a:buAutoNum type="alphaLcParenR"/>
            </a:pPr>
            <a:r>
              <a:rPr lang="en-US" sz="1600" dirty="0"/>
              <a:t>The relative importance of PMs in Agile vs Waterfall/Iterative</a:t>
            </a:r>
          </a:p>
          <a:p>
            <a:pPr marL="800100" lvl="1" indent="-342900">
              <a:buFont typeface="+mj-lt"/>
              <a:buAutoNum type="alphaLcParenR"/>
            </a:pPr>
            <a:r>
              <a:rPr lang="en-US" sz="1600" dirty="0"/>
              <a:t>The two most important book on managing people and conflict (according to the author)</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lgn="ctr">
              <a:buNone/>
            </a:pPr>
            <a:r>
              <a:rPr lang="en-US" sz="3600" dirty="0"/>
              <a:t>Fox Chapter 10 on Project Management, Scrum, Pairs, and Version Control Systems</a:t>
            </a:r>
            <a:endParaRPr lang="en-US" sz="2000" dirty="0"/>
          </a:p>
        </p:txBody>
      </p:sp>
    </p:spTree>
    <p:extLst>
      <p:ext uri="{BB962C8B-B14F-4D97-AF65-F5344CB8AC3E}">
        <p14:creationId xmlns:p14="http://schemas.microsoft.com/office/powerpoint/2010/main" val="1756676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Scrum Team Discussion Boards in 14 Minutes</a:t>
            </a:r>
            <a:endParaRPr lang="en-US" sz="3600" b="1" i="1" u="sng" dirty="0"/>
          </a:p>
        </p:txBody>
      </p:sp>
      <p:sp>
        <p:nvSpPr>
          <p:cNvPr id="3" name="Content Placeholder 2"/>
          <p:cNvSpPr>
            <a:spLocks noGrp="1"/>
          </p:cNvSpPr>
          <p:nvPr>
            <p:ph idx="1"/>
          </p:nvPr>
        </p:nvSpPr>
        <p:spPr>
          <a:xfrm>
            <a:off x="838200" y="1122398"/>
            <a:ext cx="10718950" cy="5370476"/>
          </a:xfrm>
        </p:spPr>
        <p:txBody>
          <a:bodyPr>
            <a:noAutofit/>
          </a:bodyPr>
          <a:lstStyle/>
          <a:p>
            <a:pPr marL="0" indent="0">
              <a:buNone/>
            </a:pPr>
            <a:r>
              <a:rPr lang="en-US" sz="2000" dirty="0"/>
              <a:t>Scrum teams should complete discussion board (DB) in 14 minutes by:</a:t>
            </a:r>
          </a:p>
          <a:p>
            <a:pPr marL="342900" indent="-342900">
              <a:buFont typeface="+mj-lt"/>
              <a:buAutoNum type="arabicPeriod"/>
            </a:pPr>
            <a:r>
              <a:rPr lang="en-US" sz="1600" u="sng" dirty="0"/>
              <a:t>Scrum master</a:t>
            </a:r>
            <a:r>
              <a:rPr lang="en-US" sz="1600" dirty="0"/>
              <a:t> accepting volunteers (or assigning) </a:t>
            </a:r>
            <a:r>
              <a:rPr lang="en-US" sz="1600" u="sng" dirty="0"/>
              <a:t>note taker</a:t>
            </a:r>
            <a:r>
              <a:rPr lang="en-US" sz="1600" dirty="0"/>
              <a:t> and </a:t>
            </a:r>
            <a:r>
              <a:rPr lang="en-US" sz="1600" u="sng" dirty="0"/>
              <a:t>presenter</a:t>
            </a:r>
            <a:r>
              <a:rPr lang="en-US" sz="1600" dirty="0"/>
              <a:t> responsibilities in 1 minute</a:t>
            </a:r>
          </a:p>
          <a:p>
            <a:pPr marL="342900" indent="-342900">
              <a:buFont typeface="+mj-lt"/>
              <a:buAutoNum type="arabicPeriod"/>
            </a:pPr>
            <a:r>
              <a:rPr lang="en-US" sz="1600" dirty="0"/>
              <a:t>Team discussing Discussion Board topic for 10 minutes while the </a:t>
            </a:r>
            <a:r>
              <a:rPr lang="en-US" sz="1600" u="sng" dirty="0"/>
              <a:t>note taker</a:t>
            </a:r>
            <a:r>
              <a:rPr lang="en-US" sz="1600" dirty="0"/>
              <a:t> documents: </a:t>
            </a:r>
          </a:p>
          <a:p>
            <a:pPr marL="800100" lvl="1" indent="-342900">
              <a:buFont typeface="+mj-lt"/>
              <a:buAutoNum type="arabicPeriod"/>
            </a:pPr>
            <a:r>
              <a:rPr lang="en-US" sz="1600" dirty="0"/>
              <a:t>Discussion board number &amp; title</a:t>
            </a:r>
          </a:p>
          <a:p>
            <a:pPr marL="800100" lvl="1" indent="-342900">
              <a:buFont typeface="+mj-lt"/>
              <a:buAutoNum type="arabicPeriod"/>
            </a:pPr>
            <a:r>
              <a:rPr lang="en-US" sz="1600" dirty="0"/>
              <a:t>Team name</a:t>
            </a:r>
          </a:p>
          <a:p>
            <a:pPr marL="800100" lvl="1" indent="-342900">
              <a:buFont typeface="+mj-lt"/>
              <a:buAutoNum type="arabicPeriod"/>
            </a:pPr>
            <a:r>
              <a:rPr lang="en-US" sz="1600" dirty="0"/>
              <a:t>Fully participating team members</a:t>
            </a:r>
          </a:p>
          <a:p>
            <a:pPr marL="800100" lvl="1" indent="-342900">
              <a:buFont typeface="+mj-lt"/>
              <a:buAutoNum type="arabicPeriod"/>
            </a:pPr>
            <a:r>
              <a:rPr lang="en-US" sz="1600" dirty="0"/>
              <a:t>At least 5 bulleted discussion topics from discussion</a:t>
            </a:r>
          </a:p>
          <a:p>
            <a:pPr marL="342900" indent="-342900">
              <a:buFont typeface="+mj-lt"/>
              <a:buAutoNum type="arabicPeriod"/>
            </a:pPr>
            <a:r>
              <a:rPr lang="en-US" sz="1600" u="sng" dirty="0"/>
              <a:t>Note taker</a:t>
            </a:r>
            <a:r>
              <a:rPr lang="en-US" sz="1600" dirty="0"/>
              <a:t> shares notes with </a:t>
            </a:r>
            <a:r>
              <a:rPr lang="en-US" sz="1600" u="sng" dirty="0"/>
              <a:t>participating</a:t>
            </a:r>
            <a:r>
              <a:rPr lang="en-US" sz="1600" dirty="0"/>
              <a:t> team members in 1 minute</a:t>
            </a:r>
          </a:p>
          <a:p>
            <a:pPr marL="342900" indent="-342900">
              <a:buFont typeface="+mj-lt"/>
              <a:buAutoNum type="arabicPeriod"/>
            </a:pPr>
            <a:r>
              <a:rPr lang="en-US" sz="1600" dirty="0"/>
              <a:t>Team member who </a:t>
            </a:r>
            <a:r>
              <a:rPr lang="en-US" sz="1600" u="sng" dirty="0"/>
              <a:t>actively participated</a:t>
            </a:r>
            <a:r>
              <a:rPr lang="en-US" sz="1600" dirty="0"/>
              <a:t> paste an exact copy of the notes into their individual DB post and </a:t>
            </a:r>
            <a:r>
              <a:rPr lang="en-US" sz="1600" u="sng" dirty="0"/>
              <a:t>submit the post</a:t>
            </a:r>
            <a:r>
              <a:rPr lang="en-US" sz="1600" dirty="0"/>
              <a:t> taking at most 1 minute</a:t>
            </a:r>
          </a:p>
          <a:p>
            <a:pPr marL="342900" indent="-342900">
              <a:buFont typeface="+mj-lt"/>
              <a:buAutoNum type="arabicPeriod"/>
            </a:pPr>
            <a:r>
              <a:rPr lang="en-US" sz="1600" u="sng" dirty="0"/>
              <a:t>Presenter</a:t>
            </a:r>
            <a:r>
              <a:rPr lang="en-US" sz="1600" dirty="0"/>
              <a:t> is preparing to give a very brief report out from the team during above discussion</a:t>
            </a:r>
          </a:p>
          <a:p>
            <a:pPr marL="342900" indent="-342900">
              <a:buFont typeface="+mj-lt"/>
              <a:buAutoNum type="arabicPeriod"/>
            </a:pPr>
            <a:r>
              <a:rPr lang="en-US" sz="1600" u="sng" dirty="0"/>
              <a:t>Team</a:t>
            </a:r>
            <a:r>
              <a:rPr lang="en-US" sz="1600" dirty="0"/>
              <a:t> sits back, relaxes, and acknowledges the fine work of the note taker and presenter for 1 minute</a:t>
            </a:r>
          </a:p>
          <a:p>
            <a:pPr marL="0" indent="0">
              <a:buNone/>
            </a:pPr>
            <a:endParaRPr lang="en-US" sz="1600" dirty="0"/>
          </a:p>
          <a:p>
            <a:pPr marL="0" indent="0">
              <a:buNone/>
            </a:pPr>
            <a:endParaRPr lang="en-US" sz="1600" dirty="0"/>
          </a:p>
          <a:p>
            <a:pPr marL="0" indent="0">
              <a:buNone/>
            </a:pPr>
            <a:r>
              <a:rPr lang="en-US" sz="1600" dirty="0"/>
              <a:t>Note: Team members who actively participated and submit DB notes in their individual DB do not need to make additional DB posts responding to other classmates’ posts</a:t>
            </a:r>
          </a:p>
        </p:txBody>
      </p:sp>
    </p:spTree>
    <p:extLst>
      <p:ext uri="{BB962C8B-B14F-4D97-AF65-F5344CB8AC3E}">
        <p14:creationId xmlns:p14="http://schemas.microsoft.com/office/powerpoint/2010/main" val="2167017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2491"/>
          </a:xfrm>
        </p:spPr>
        <p:txBody>
          <a:bodyPr>
            <a:normAutofit/>
          </a:bodyPr>
          <a:lstStyle/>
          <a:p>
            <a:r>
              <a:rPr lang="en-US" sz="3600" dirty="0"/>
              <a:t>JAMStack</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a:t>The ‘JAM,’ part stands for JavaScript, APIs, and Markup. </a:t>
            </a:r>
          </a:p>
          <a:p>
            <a:pPr marL="0" indent="0">
              <a:buNone/>
            </a:pPr>
            <a:r>
              <a:rPr lang="en-US" sz="2000"/>
              <a:t>These are the essential building blocks to any </a:t>
            </a:r>
            <a:r>
              <a:rPr lang="en-US" sz="2000" err="1"/>
              <a:t>JAMstack</a:t>
            </a:r>
            <a:r>
              <a:rPr lang="en-US" sz="2000"/>
              <a:t> site. This term was invented by Netlify co-founder Mathias </a:t>
            </a:r>
            <a:r>
              <a:rPr lang="en-US" sz="2000" err="1"/>
              <a:t>Biilmann</a:t>
            </a:r>
            <a:r>
              <a:rPr lang="en-US" sz="2000"/>
              <a:t>.</a:t>
            </a:r>
          </a:p>
          <a:p>
            <a:pPr marL="0" indent="0">
              <a:buNone/>
            </a:pPr>
            <a:endParaRPr lang="en-US" sz="2000"/>
          </a:p>
          <a:p>
            <a:pPr marL="0" indent="0">
              <a:buNone/>
            </a:pPr>
            <a:r>
              <a:rPr lang="en-US" sz="2000"/>
              <a:t>Single-page application </a:t>
            </a:r>
            <a:r>
              <a:rPr lang="en-US" sz="2000">
                <a:hlinkClick r:id="rId3"/>
              </a:rPr>
              <a:t>[link]</a:t>
            </a:r>
            <a:endParaRPr lang="en-US" sz="2000"/>
          </a:p>
          <a:p>
            <a:pPr marL="0" indent="0">
              <a:buNone/>
            </a:pPr>
            <a:r>
              <a:rPr lang="en-US" sz="2000"/>
              <a:t>Serverless computing </a:t>
            </a:r>
            <a:r>
              <a:rPr lang="en-US" sz="2000">
                <a:hlinkClick r:id="rId4"/>
              </a:rPr>
              <a:t>[link]</a:t>
            </a:r>
            <a:endParaRPr lang="en-US" sz="2000"/>
          </a:p>
        </p:txBody>
      </p:sp>
    </p:spTree>
    <p:extLst>
      <p:ext uri="{BB962C8B-B14F-4D97-AF65-F5344CB8AC3E}">
        <p14:creationId xmlns:p14="http://schemas.microsoft.com/office/powerpoint/2010/main" val="3384101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a:t>Models</a:t>
            </a:r>
          </a:p>
        </p:txBody>
      </p:sp>
      <p:pic>
        <p:nvPicPr>
          <p:cNvPr id="1026" name="Picture 2" descr="Related image">
            <a:extLst>
              <a:ext uri="{FF2B5EF4-FFF2-40B4-BE49-F238E27FC236}">
                <a16:creationId xmlns:a16="http://schemas.microsoft.com/office/drawing/2014/main" id="{2E4672DE-A420-A446-BDBE-26563AA9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468" y="1382251"/>
            <a:ext cx="9549064" cy="449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6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Friendly Conversation Topic</a:t>
            </a:r>
          </a:p>
          <a:p>
            <a:pPr marL="0" indent="0" algn="ctr">
              <a:buNone/>
            </a:pPr>
            <a:endParaRPr lang="en-US" sz="4400" dirty="0"/>
          </a:p>
          <a:p>
            <a:pPr marL="0" indent="0" algn="ctr">
              <a:buNone/>
            </a:pPr>
            <a:r>
              <a:rPr lang="en-US" sz="3200" dirty="0"/>
              <a:t>Should there be 1 or 2 spaces after a period?</a:t>
            </a:r>
          </a:p>
        </p:txBody>
      </p:sp>
    </p:spTree>
    <p:extLst>
      <p:ext uri="{BB962C8B-B14F-4D97-AF65-F5344CB8AC3E}">
        <p14:creationId xmlns:p14="http://schemas.microsoft.com/office/powerpoint/2010/main" val="200248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84883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5985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299588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162194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88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7929</TotalTime>
  <Words>1423</Words>
  <Application>Microsoft Macintosh PowerPoint</Application>
  <PresentationFormat>Widescreen</PresentationFormat>
  <Paragraphs>169</Paragraphs>
  <Slides>33</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Class Session Check List</vt:lpstr>
      <vt:lpstr>Class Session Check List</vt:lpstr>
      <vt:lpstr>PowerPoint Presentation</vt:lpstr>
      <vt:lpstr>PowerPoint Presentation</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HTML Character Entities</vt:lpstr>
      <vt:lpstr>Straight vs Curly Quotes</vt:lpstr>
      <vt:lpstr>HTML Character Entities</vt:lpstr>
      <vt:lpstr>Always Escape</vt:lpstr>
      <vt:lpstr>Oh yes, and…</vt:lpstr>
      <vt:lpstr>Scrum Team Chapter Review </vt:lpstr>
      <vt:lpstr>PowerPoint Presentation</vt:lpstr>
      <vt:lpstr>Prework For Next Class</vt:lpstr>
      <vt:lpstr>Quiz Expectations</vt:lpstr>
      <vt:lpstr>PowerPoint Presentation</vt:lpstr>
      <vt:lpstr>End of Session</vt:lpstr>
      <vt:lpstr>Backup &amp; Future Slides</vt:lpstr>
      <vt:lpstr>Scrum Team Chapter Discussion </vt:lpstr>
      <vt:lpstr>Scrum Team Discussion Boards in 14 Minutes</vt:lpstr>
      <vt:lpstr>JAMStack</vt:lpstr>
      <vt:lpstr>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395</cp:revision>
  <dcterms:created xsi:type="dcterms:W3CDTF">2020-08-26T19:34:34Z</dcterms:created>
  <dcterms:modified xsi:type="dcterms:W3CDTF">2021-02-09T16:17:27Z</dcterms:modified>
</cp:coreProperties>
</file>