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1330" r:id="rId2"/>
    <p:sldId id="1320" r:id="rId3"/>
    <p:sldId id="1329" r:id="rId4"/>
    <p:sldId id="1174" r:id="rId5"/>
    <p:sldId id="1156" r:id="rId6"/>
    <p:sldId id="1157" r:id="rId7"/>
    <p:sldId id="1221" r:id="rId8"/>
    <p:sldId id="1101" r:id="rId9"/>
    <p:sldId id="1220" r:id="rId10"/>
    <p:sldId id="1223" r:id="rId11"/>
    <p:sldId id="1257" r:id="rId12"/>
    <p:sldId id="1323" r:id="rId13"/>
    <p:sldId id="1331" r:id="rId14"/>
    <p:sldId id="1139" r:id="rId15"/>
    <p:sldId id="1258" r:id="rId16"/>
    <p:sldId id="1332" r:id="rId17"/>
    <p:sldId id="992" r:id="rId18"/>
    <p:sldId id="1115" r:id="rId19"/>
    <p:sldId id="1333" r:id="rId20"/>
    <p:sldId id="666" r:id="rId21"/>
    <p:sldId id="1224" r:id="rId22"/>
    <p:sldId id="1225" r:id="rId23"/>
    <p:sldId id="1226" r:id="rId24"/>
    <p:sldId id="1129" r:id="rId25"/>
    <p:sldId id="1321" r:id="rId26"/>
    <p:sldId id="1324" r:id="rId27"/>
    <p:sldId id="105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4"/>
    <p:restoredTop sz="82619"/>
  </p:normalViewPr>
  <p:slideViewPr>
    <p:cSldViewPr snapToGrid="0" snapToObjects="1">
      <p:cViewPr varScale="1">
        <p:scale>
          <a:sx n="128" d="100"/>
          <a:sy n="128" d="100"/>
        </p:scale>
        <p:origin x="1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3/16/21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64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97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53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58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59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59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3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54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34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39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49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83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62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29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47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2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3.xls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35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from Sprint 1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314" y="1421696"/>
          <a:ext cx="7093371" cy="431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4" imgW="6540500" imgH="3975100" progId="Excel.Sheet.12">
                  <p:embed/>
                </p:oleObj>
              </mc:Choice>
              <mc:Fallback>
                <p:oleObj name="Worksheet" r:id="rId4" imgW="6540500" imgH="39751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314" y="1421696"/>
                        <a:ext cx="7093371" cy="431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961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from Sprint 2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525" y="1457325"/>
          <a:ext cx="7092950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r:id="rId4" imgW="6540500" imgH="3911600" progId="Excel.Sheet.12">
                  <p:embed/>
                </p:oleObj>
              </mc:Choice>
              <mc:Fallback>
                <p:oleObj name="Worksheet" r:id="rId4" imgW="6540500" imgH="39116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457325"/>
                        <a:ext cx="7092950" cy="424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952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3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525" y="1457325"/>
          <a:ext cx="7092950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Worksheet" r:id="rId4" imgW="6540500" imgH="3911600" progId="Excel.Sheet.12">
                  <p:embed/>
                </p:oleObj>
              </mc:Choice>
              <mc:Fallback>
                <p:oleObj name="Worksheet" r:id="rId4" imgW="6540500" imgH="39116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457325"/>
                        <a:ext cx="7092950" cy="424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4289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4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882844"/>
              </p:ext>
            </p:extLst>
          </p:nvPr>
        </p:nvGraphicFramePr>
        <p:xfrm>
          <a:off x="2549525" y="1457325"/>
          <a:ext cx="7092950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Worksheet" r:id="rId4" imgW="6540500" imgH="3911600" progId="Excel.Sheet.12">
                  <p:embed/>
                </p:oleObj>
              </mc:Choice>
              <mc:Fallback>
                <p:oleObj name="Worksheet" r:id="rId4" imgW="6540500" imgH="39116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457325"/>
                        <a:ext cx="7092950" cy="424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014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2836"/>
            <a:ext cx="10739617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Fantastic submission numbers! Well done.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Grades are posted for assignments that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answer should be available now… email me with questions or comments about the quiz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 Question #8 comments:</a:t>
            </a:r>
          </a:p>
          <a:p>
            <a:pPr marL="457200" lvl="1" indent="0">
              <a:buNone/>
            </a:pPr>
            <a:r>
              <a:rPr lang="en-US" sz="1600" dirty="0"/>
              <a:t>Given the list of tasks, predecessors, and durations below</a:t>
            </a:r>
          </a:p>
          <a:p>
            <a:pPr lvl="1"/>
            <a:r>
              <a:rPr lang="en-US" sz="1600" dirty="0"/>
              <a:t>Draw an activity network chart</a:t>
            </a:r>
          </a:p>
          <a:p>
            <a:pPr lvl="1"/>
            <a:r>
              <a:rPr lang="en-US" sz="1600" dirty="0"/>
              <a:t>Calculate the critical path</a:t>
            </a:r>
          </a:p>
          <a:p>
            <a:pPr lvl="1"/>
            <a:r>
              <a:rPr lang="en-US" sz="1600" dirty="0"/>
              <a:t>Determine the slack time</a:t>
            </a:r>
          </a:p>
          <a:p>
            <a:pPr lvl="1"/>
            <a:r>
              <a:rPr lang="en-US" sz="1600" dirty="0"/>
              <a:t>Draw a Gantt chart that shows the project schedule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Check your current grade… and be aware of drop date deadlines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It can be challenging to work in teams... and to grade team assignments equitably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B2A34-6511-0445-942D-B8685206D5A1}"/>
              </a:ext>
            </a:extLst>
          </p:cNvPr>
          <p:cNvSpPr txBox="1"/>
          <p:nvPr/>
        </p:nvSpPr>
        <p:spPr>
          <a:xfrm>
            <a:off x="-3045708" y="-900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04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Provide your feedback 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This is your team now… what is one thing your team can commit to improving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Ideas for recognizing high achievement… and encouraging engagement?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could we do to celebrate a perfect submission metric?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you first couple sprint 5 stories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690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Provide your feedback 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one thing your team can commit to improving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Ideas for recognizing high achievement… and encouraging engagement?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Ideas: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Sincerely and immediately tell someone thank you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Sincerely and immediately tell someone they did a nice job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Find even the smallest positive behavior and recognize it</a:t>
            </a:r>
          </a:p>
        </p:txBody>
      </p:sp>
    </p:spTree>
    <p:extLst>
      <p:ext uri="{BB962C8B-B14F-4D97-AF65-F5344CB8AC3E}">
        <p14:creationId xmlns:p14="http://schemas.microsoft.com/office/powerpoint/2010/main" val="836781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3712464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5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Similar to last sprint including Discussion, Quiz, Lab, and Reflection</a:t>
            </a:r>
          </a:p>
        </p:txBody>
      </p:sp>
    </p:spTree>
    <p:extLst>
      <p:ext uri="{BB962C8B-B14F-4D97-AF65-F5344CB8AC3E}">
        <p14:creationId xmlns:p14="http://schemas.microsoft.com/office/powerpoint/2010/main" val="1588097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5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Similar to last sprint including Discussion, Quiz, Lab, and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Thursday class will be virtual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about working on a real project </a:t>
            </a:r>
            <a:r>
              <a:rPr lang="en-US" sz="2000" u="sng" dirty="0"/>
              <a:t>as a team</a:t>
            </a:r>
          </a:p>
        </p:txBody>
      </p:sp>
    </p:spTree>
    <p:extLst>
      <p:ext uri="{BB962C8B-B14F-4D97-AF65-F5344CB8AC3E}">
        <p14:creationId xmlns:p14="http://schemas.microsoft.com/office/powerpoint/2010/main" val="301656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5407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5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5 Planning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039353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2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Product Backlog vs Sprint Backlog</a:t>
            </a:r>
          </a:p>
        </p:txBody>
      </p:sp>
    </p:spTree>
    <p:extLst>
      <p:ext uri="{BB962C8B-B14F-4D97-AF65-F5344CB8AC3E}">
        <p14:creationId xmlns:p14="http://schemas.microsoft.com/office/powerpoint/2010/main" val="2434678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</a:t>
            </a:r>
            <a:r>
              <a:rPr lang="en-US" sz="3600"/>
              <a:t>– Product Backlog to Sprint Backlog</a:t>
            </a:r>
            <a:endParaRPr lang="en-US" sz="3600" dirty="0"/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4670433" y="4304296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321712-D682-9E47-855B-2A860196DD2B}"/>
              </a:ext>
            </a:extLst>
          </p:cNvPr>
          <p:cNvSpPr/>
          <p:nvPr/>
        </p:nvSpPr>
        <p:spPr>
          <a:xfrm>
            <a:off x="2221033" y="515950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4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4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1722668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prior to next class</a:t>
            </a:r>
          </a:p>
          <a:p>
            <a:pPr marL="0" indent="0">
              <a:buNone/>
            </a:pPr>
            <a:r>
              <a:rPr lang="en-US" sz="2000" dirty="0"/>
              <a:t>Be prepared for a scrum team chapter 9 on Software Maintenance</a:t>
            </a:r>
          </a:p>
        </p:txBody>
      </p:sp>
    </p:spTree>
    <p:extLst>
      <p:ext uri="{BB962C8B-B14F-4D97-AF65-F5344CB8AC3E}">
        <p14:creationId xmlns:p14="http://schemas.microsoft.com/office/powerpoint/2010/main" val="1974098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Sprint 5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5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questions/concerns and topics that need more clarification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102943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</a:t>
            </a:r>
          </a:p>
          <a:p>
            <a:pPr marL="0" indent="0">
              <a:buNone/>
            </a:pPr>
            <a:r>
              <a:rPr lang="en-US" sz="2000" dirty="0"/>
              <a:t>No class Thursday… have a wonderful break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Sprint 4 Demos, Sprint 4 Retrospective, and Sprint 5 Planning</a:t>
            </a:r>
          </a:p>
        </p:txBody>
      </p:sp>
    </p:spTree>
    <p:extLst>
      <p:ext uri="{BB962C8B-B14F-4D97-AF65-F5344CB8AC3E}">
        <p14:creationId xmlns:p14="http://schemas.microsoft.com/office/powerpoint/2010/main" val="134084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7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95107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358560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304353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278923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9159</TotalTime>
  <Words>845</Words>
  <Application>Microsoft Macintosh PowerPoint</Application>
  <PresentationFormat>Widescreen</PresentationFormat>
  <Paragraphs>129</Paragraphs>
  <Slides>27</Slides>
  <Notes>17</Notes>
  <HiddenSlides>2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Worksheet</vt:lpstr>
      <vt:lpstr>Preflight Check List</vt:lpstr>
      <vt:lpstr>PowerPoint Presentation</vt:lpstr>
      <vt:lpstr>Prework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Submission Percentage from Sprint 1</vt:lpstr>
      <vt:lpstr>Submission Percentage from Sprint 2</vt:lpstr>
      <vt:lpstr>Submission Percentage for Sprint 3</vt:lpstr>
      <vt:lpstr>Submission Percentage for Sprint 4</vt:lpstr>
      <vt:lpstr>Class Retrospective</vt:lpstr>
      <vt:lpstr>Scrum Team Retrospective</vt:lpstr>
      <vt:lpstr>Scrum Team Retrospective</vt:lpstr>
      <vt:lpstr>PowerPoint Presentation</vt:lpstr>
      <vt:lpstr>Sprint Planning</vt:lpstr>
      <vt:lpstr>Sprint Planning</vt:lpstr>
      <vt:lpstr>Scrum Process – Sprint Planning</vt:lpstr>
      <vt:lpstr>PowerPoint Presentation</vt:lpstr>
      <vt:lpstr>Scrum Process – Product Backlog to Sprint Backlog</vt:lpstr>
      <vt:lpstr>Scrum Process – Sprint Planning</vt:lpstr>
      <vt:lpstr>PowerPoint Presentation</vt:lpstr>
      <vt:lpstr>Prework For Next Class</vt:lpstr>
      <vt:lpstr>Scrum Team Sprint 5 Planning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467</cp:revision>
  <dcterms:created xsi:type="dcterms:W3CDTF">2020-08-26T19:34:34Z</dcterms:created>
  <dcterms:modified xsi:type="dcterms:W3CDTF">2021-03-16T17:14:17Z</dcterms:modified>
</cp:coreProperties>
</file>