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1354" r:id="rId2"/>
    <p:sldId id="1357" r:id="rId3"/>
    <p:sldId id="1383" r:id="rId4"/>
    <p:sldId id="1403" r:id="rId5"/>
    <p:sldId id="1406" r:id="rId6"/>
    <p:sldId id="1410" r:id="rId7"/>
    <p:sldId id="1268" r:id="rId8"/>
    <p:sldId id="1263" r:id="rId9"/>
    <p:sldId id="1409" r:id="rId10"/>
    <p:sldId id="946" r:id="rId11"/>
    <p:sldId id="947" r:id="rId12"/>
    <p:sldId id="1411" r:id="rId13"/>
    <p:sldId id="1346" r:id="rId14"/>
    <p:sldId id="1397" r:id="rId15"/>
    <p:sldId id="1398" r:id="rId16"/>
    <p:sldId id="1408" r:id="rId17"/>
    <p:sldId id="1320" r:id="rId18"/>
    <p:sldId id="1358" r:id="rId19"/>
    <p:sldId id="1379" r:id="rId20"/>
    <p:sldId id="1156" r:id="rId21"/>
    <p:sldId id="1157" r:id="rId22"/>
    <p:sldId id="1221" r:id="rId23"/>
    <p:sldId id="1101" r:id="rId24"/>
    <p:sldId id="1220" r:id="rId25"/>
    <p:sldId id="1334" r:id="rId26"/>
    <p:sldId id="1382" r:id="rId27"/>
    <p:sldId id="1139" r:id="rId28"/>
    <p:sldId id="1258" r:id="rId29"/>
    <p:sldId id="992" r:id="rId30"/>
    <p:sldId id="1115" r:id="rId31"/>
    <p:sldId id="1226" r:id="rId32"/>
    <p:sldId id="1129" r:id="rId33"/>
    <p:sldId id="1321" r:id="rId34"/>
    <p:sldId id="1381" r:id="rId35"/>
    <p:sldId id="105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3"/>
    <p:restoredTop sz="82610"/>
  </p:normalViewPr>
  <p:slideViewPr>
    <p:cSldViewPr snapToGrid="0" snapToObjects="1">
      <p:cViewPr varScale="1">
        <p:scale>
          <a:sx n="186" d="100"/>
          <a:sy n="186" d="100"/>
        </p:scale>
        <p:origin x="1240" y="192"/>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4/6/21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dirty="0"/>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Product Focus versus Project Focus</a:t>
            </a:r>
          </a:p>
        </p:txBody>
      </p:sp>
      <p:sp>
        <p:nvSpPr>
          <p:cNvPr id="4" name="Slide Number Placeholder 3"/>
          <p:cNvSpPr>
            <a:spLocks noGrp="1"/>
          </p:cNvSpPr>
          <p:nvPr>
            <p:ph type="sldNum" sz="quarter" idx="5"/>
          </p:nvPr>
        </p:nvSpPr>
        <p:spPr/>
        <p:txBody>
          <a:bodyPr/>
          <a:lstStyle/>
          <a:p>
            <a:fld id="{35A4D32B-0177-4B34-AE20-6C72705619FE}" type="slidenum">
              <a:rPr lang="en-US" smtClean="0"/>
              <a:t>11</a:t>
            </a:fld>
            <a:endParaRPr lang="en-US"/>
          </a:p>
        </p:txBody>
      </p:sp>
    </p:spTree>
    <p:extLst>
      <p:ext uri="{BB962C8B-B14F-4D97-AF65-F5344CB8AC3E}">
        <p14:creationId xmlns:p14="http://schemas.microsoft.com/office/powerpoint/2010/main" val="4248206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666738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4182106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4920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745834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20</a:t>
            </a:fld>
            <a:endParaRPr lang="en-US"/>
          </a:p>
        </p:txBody>
      </p:sp>
    </p:spTree>
    <p:extLst>
      <p:ext uri="{BB962C8B-B14F-4D97-AF65-F5344CB8AC3E}">
        <p14:creationId xmlns:p14="http://schemas.microsoft.com/office/powerpoint/2010/main" val="1873339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a:p>
        </p:txBody>
      </p:sp>
    </p:spTree>
    <p:extLst>
      <p:ext uri="{BB962C8B-B14F-4D97-AF65-F5344CB8AC3E}">
        <p14:creationId xmlns:p14="http://schemas.microsoft.com/office/powerpoint/2010/main" val="121274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3112983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25</a:t>
            </a:fld>
            <a:endParaRPr lang="en-US"/>
          </a:p>
        </p:txBody>
      </p:sp>
    </p:spTree>
    <p:extLst>
      <p:ext uri="{BB962C8B-B14F-4D97-AF65-F5344CB8AC3E}">
        <p14:creationId xmlns:p14="http://schemas.microsoft.com/office/powerpoint/2010/main" val="1971417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1378025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26</a:t>
            </a:fld>
            <a:endParaRPr lang="en-US"/>
          </a:p>
        </p:txBody>
      </p:sp>
    </p:spTree>
    <p:extLst>
      <p:ext uri="{BB962C8B-B14F-4D97-AF65-F5344CB8AC3E}">
        <p14:creationId xmlns:p14="http://schemas.microsoft.com/office/powerpoint/2010/main" val="1721193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27</a:t>
            </a:fld>
            <a:endParaRPr lang="en-US"/>
          </a:p>
        </p:txBody>
      </p:sp>
    </p:spTree>
    <p:extLst>
      <p:ext uri="{BB962C8B-B14F-4D97-AF65-F5344CB8AC3E}">
        <p14:creationId xmlns:p14="http://schemas.microsoft.com/office/powerpoint/2010/main" val="1345897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28</a:t>
            </a:fld>
            <a:endParaRPr lang="en-US"/>
          </a:p>
        </p:txBody>
      </p:sp>
    </p:spTree>
    <p:extLst>
      <p:ext uri="{BB962C8B-B14F-4D97-AF65-F5344CB8AC3E}">
        <p14:creationId xmlns:p14="http://schemas.microsoft.com/office/powerpoint/2010/main" val="794253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29</a:t>
            </a:fld>
            <a:endParaRPr lang="en-US"/>
          </a:p>
        </p:txBody>
      </p:sp>
    </p:spTree>
    <p:extLst>
      <p:ext uri="{BB962C8B-B14F-4D97-AF65-F5344CB8AC3E}">
        <p14:creationId xmlns:p14="http://schemas.microsoft.com/office/powerpoint/2010/main" val="1259259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30</a:t>
            </a:fld>
            <a:endParaRPr lang="en-US" dirty="0"/>
          </a:p>
        </p:txBody>
      </p:sp>
    </p:spTree>
    <p:extLst>
      <p:ext uri="{BB962C8B-B14F-4D97-AF65-F5344CB8AC3E}">
        <p14:creationId xmlns:p14="http://schemas.microsoft.com/office/powerpoint/2010/main" val="3786259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32</a:t>
            </a:fld>
            <a:endParaRPr lang="en-US"/>
          </a:p>
        </p:txBody>
      </p:sp>
    </p:spTree>
    <p:extLst>
      <p:ext uri="{BB962C8B-B14F-4D97-AF65-F5344CB8AC3E}">
        <p14:creationId xmlns:p14="http://schemas.microsoft.com/office/powerpoint/2010/main" val="1835854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34</a:t>
            </a:fld>
            <a:endParaRPr lang="en-US"/>
          </a:p>
        </p:txBody>
      </p:sp>
    </p:spTree>
    <p:extLst>
      <p:ext uri="{BB962C8B-B14F-4D97-AF65-F5344CB8AC3E}">
        <p14:creationId xmlns:p14="http://schemas.microsoft.com/office/powerpoint/2010/main" val="747207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a:t>
            </a:fld>
            <a:endParaRPr lang="en-US" dirty="0"/>
          </a:p>
        </p:txBody>
      </p:sp>
    </p:spTree>
    <p:extLst>
      <p:ext uri="{BB962C8B-B14F-4D97-AF65-F5344CB8AC3E}">
        <p14:creationId xmlns:p14="http://schemas.microsoft.com/office/powerpoint/2010/main" val="3774276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5</a:t>
            </a:fld>
            <a:endParaRPr lang="en-US" dirty="0"/>
          </a:p>
        </p:txBody>
      </p:sp>
    </p:spTree>
    <p:extLst>
      <p:ext uri="{BB962C8B-B14F-4D97-AF65-F5344CB8AC3E}">
        <p14:creationId xmlns:p14="http://schemas.microsoft.com/office/powerpoint/2010/main" val="65188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846758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7</a:t>
            </a:fld>
            <a:endParaRPr lang="en-US" dirty="0"/>
          </a:p>
        </p:txBody>
      </p:sp>
    </p:spTree>
    <p:extLst>
      <p:ext uri="{BB962C8B-B14F-4D97-AF65-F5344CB8AC3E}">
        <p14:creationId xmlns:p14="http://schemas.microsoft.com/office/powerpoint/2010/main" val="319685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cost-effective product is the goal. </a:t>
            </a:r>
          </a:p>
          <a:p>
            <a:endParaRPr lang="en-US" dirty="0"/>
          </a:p>
          <a:p>
            <a:r>
              <a:rPr lang="en-US" dirty="0"/>
              <a:t>Requirements:</a:t>
            </a:r>
          </a:p>
          <a:p>
            <a:r>
              <a:rPr lang="en-US" dirty="0"/>
              <a:t>Waterfall: </a:t>
            </a:r>
          </a:p>
          <a:p>
            <a:pPr marL="228600" indent="-228600">
              <a:buFont typeface="+mj-lt"/>
              <a:buAutoNum type="arabicPeriod"/>
            </a:pPr>
            <a:r>
              <a:rPr lang="en-US" dirty="0"/>
              <a:t>Full project requirements upfront</a:t>
            </a:r>
          </a:p>
          <a:p>
            <a:pPr marL="228600" indent="-228600">
              <a:buFont typeface="+mj-lt"/>
              <a:buAutoNum type="arabicPeriod"/>
            </a:pPr>
            <a:r>
              <a:rPr lang="en-US" dirty="0"/>
              <a:t>Inconsistent industry capture techniques</a:t>
            </a:r>
          </a:p>
          <a:p>
            <a:pPr marL="228600" indent="-228600">
              <a:buFont typeface="+mj-lt"/>
              <a:buAutoNum type="arabicPeriod"/>
            </a:pPr>
            <a:r>
              <a:rPr lang="en-US" dirty="0"/>
              <a:t>Tend to be verbose requirements with formal signoff</a:t>
            </a:r>
          </a:p>
          <a:p>
            <a:pPr marL="228600" indent="-228600">
              <a:buFont typeface="+mj-lt"/>
              <a:buAutoNum type="arabicPeriod"/>
            </a:pPr>
            <a:r>
              <a:rPr lang="en-US" dirty="0"/>
              <a:t>Change requests needed</a:t>
            </a:r>
          </a:p>
          <a:p>
            <a:pPr marL="228600" indent="-228600">
              <a:buFont typeface="+mj-lt"/>
              <a:buAutoNum type="arabicPeriod"/>
            </a:pPr>
            <a:r>
              <a:rPr lang="en-US" dirty="0"/>
              <a:t>Estimation bottom up detailed estimates sometimes function points</a:t>
            </a:r>
          </a:p>
          <a:p>
            <a:pPr marL="228600" indent="-228600">
              <a:buFont typeface="+mj-lt"/>
              <a:buAutoNum type="arabicPeriod"/>
            </a:pPr>
            <a:endParaRPr lang="en-US" dirty="0"/>
          </a:p>
          <a:p>
            <a:pPr marL="0" indent="0">
              <a:buFont typeface="+mj-lt"/>
              <a:buNone/>
            </a:pPr>
            <a:r>
              <a:rPr lang="en-US" dirty="0"/>
              <a:t>Iterative:</a:t>
            </a:r>
          </a:p>
          <a:p>
            <a:pPr marL="0" indent="0">
              <a:buFont typeface="+mj-lt"/>
              <a:buNone/>
            </a:pPr>
            <a:r>
              <a:rPr lang="en-US" dirty="0"/>
              <a:t>Mostly upfront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2285016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861456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What is the term that Jeremy used for doing it in the place? </a:t>
            </a:r>
          </a:p>
        </p:txBody>
      </p:sp>
      <p:sp>
        <p:nvSpPr>
          <p:cNvPr id="4" name="Slide Number Placeholder 3"/>
          <p:cNvSpPr>
            <a:spLocks noGrp="1"/>
          </p:cNvSpPr>
          <p:nvPr>
            <p:ph type="sldNum" sz="quarter" idx="5"/>
          </p:nvPr>
        </p:nvSpPr>
        <p:spPr/>
        <p:txBody>
          <a:bodyPr/>
          <a:lstStyle/>
          <a:p>
            <a:fld id="{35A4D32B-0177-4B34-AE20-6C72705619FE}" type="slidenum">
              <a:rPr lang="en-US" smtClean="0"/>
              <a:t>10</a:t>
            </a:fld>
            <a:endParaRPr lang="en-US"/>
          </a:p>
        </p:txBody>
      </p:sp>
    </p:spTree>
    <p:extLst>
      <p:ext uri="{BB962C8B-B14F-4D97-AF65-F5344CB8AC3E}">
        <p14:creationId xmlns:p14="http://schemas.microsoft.com/office/powerpoint/2010/main" val="343488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4/6/21</a:t>
            </a:fld>
            <a:endParaRPr lang="en-US" dirty="0"/>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dirty="0"/>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4/6/21</a:t>
            </a:fld>
            <a:endParaRPr lang="en-US" dirty="0"/>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dirty="0"/>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Project_management#cite_note-PMI_10-2" TargetMode="External"/><Relationship Id="rId3" Type="http://schemas.openxmlformats.org/officeDocument/2006/relationships/hyperlink" Target="https://en.wikipedia.org/wiki/Project_team" TargetMode="External"/><Relationship Id="rId7" Type="http://schemas.openxmlformats.org/officeDocument/2006/relationships/hyperlink" Target="https://en.wikipedia.org/wiki/Budge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Quality_(business)" TargetMode="External"/><Relationship Id="rId5" Type="http://schemas.openxmlformats.org/officeDocument/2006/relationships/hyperlink" Target="https://en.wikipedia.org/wiki/Scope_(project_management)" TargetMode="External"/><Relationship Id="rId4" Type="http://schemas.openxmlformats.org/officeDocument/2006/relationships/hyperlink" Target="https://en.wikipedia.org/wiki/Project_management#cite_note-1"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Management" TargetMode="External"/><Relationship Id="rId3" Type="http://schemas.openxmlformats.org/officeDocument/2006/relationships/hyperlink" Target="https://en.wikipedia.org/wiki/Project" TargetMode="External"/><Relationship Id="rId7" Type="http://schemas.openxmlformats.org/officeDocument/2006/relationships/hyperlink" Target="https://en.wikipedia.org/wiki/Project_management#cite_note-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en.wikipedia.org/wiki/Business_operations" TargetMode="External"/><Relationship Id="rId5" Type="http://schemas.openxmlformats.org/officeDocument/2006/relationships/hyperlink" Target="https://en.wikipedia.org/wiki/Project_management#cite_note-4" TargetMode="External"/><Relationship Id="rId4" Type="http://schemas.openxmlformats.org/officeDocument/2006/relationships/hyperlink" Target="https://en.wikipedia.org/wiki/Project_management#cite_note-3" TargetMode="External"/><Relationship Id="rId9" Type="http://schemas.openxmlformats.org/officeDocument/2006/relationships/hyperlink" Target="https://en.wikipedia.org/wiki/Project_management#cite_note-Cattani201u1-6"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Excel_Worksheet.xlsx"/></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package" Target="../embeddings/Microsoft_Excel_Worksheet1.xlsx"/></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en.wikipedia.org/wiki/Rational_Unified_Process" TargetMode="External"/><Relationship Id="rId3" Type="http://schemas.openxmlformats.org/officeDocument/2006/relationships/notesSlide" Target="../notesSlides/notesSlide7.xml"/><Relationship Id="rId7" Type="http://schemas.openxmlformats.org/officeDocument/2006/relationships/hyperlink" Target="https://en.wikipedia.org/wiki/DOD-STD-2167A" TargetMode="External"/><Relationship Id="rId12" Type="http://schemas.openxmlformats.org/officeDocument/2006/relationships/hyperlink" Target="http://www.scaledagileframework.com/roadmap/"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en.wikipedia.org/wiki/Agile_software_development" TargetMode="External"/><Relationship Id="rId11" Type="http://schemas.openxmlformats.org/officeDocument/2006/relationships/hyperlink" Target="https://en.wikipedia.org/wiki/Kanban_(development)" TargetMode="External"/><Relationship Id="rId5" Type="http://schemas.openxmlformats.org/officeDocument/2006/relationships/hyperlink" Target="https://en.wikipedia.org/wiki/Iterative_and_incremental_development" TargetMode="External"/><Relationship Id="rId10" Type="http://schemas.openxmlformats.org/officeDocument/2006/relationships/hyperlink" Target="http://en.wikipedia.org/wiki/Scrum_(development)" TargetMode="External"/><Relationship Id="rId4" Type="http://schemas.openxmlformats.org/officeDocument/2006/relationships/hyperlink" Target="https://en.wikipedia.org/wiki/Waterfall_model" TargetMode="External"/><Relationship Id="rId9" Type="http://schemas.openxmlformats.org/officeDocument/2006/relationships/hyperlink" Target="http://en.wikipedia.org/wiki/Open_Unified_Proces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736525" y="674261"/>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736525" y="1601733"/>
            <a:ext cx="10718950" cy="4759975"/>
          </a:xfrm>
        </p:spPr>
        <p:txBody>
          <a:bodyPr vert="horz" lIns="91440" tIns="45720" rIns="91440" bIns="45720" rtlCol="0" anchor="t">
            <a:noAutofit/>
          </a:bodyPr>
          <a:lstStyle/>
          <a:p>
            <a:pPr marL="0" indent="0">
              <a:spcBef>
                <a:spcPts val="0"/>
              </a:spcBef>
              <a:buNone/>
            </a:pPr>
            <a:r>
              <a:rPr lang="en-US" sz="2000" u="sng" dirty="0"/>
              <a:t>Everyone:</a:t>
            </a:r>
          </a:p>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group chat topics</a:t>
            </a:r>
          </a:p>
          <a:p>
            <a:pPr>
              <a:spcBef>
                <a:spcPts val="600"/>
              </a:spcBef>
              <a:buFont typeface="Wingdings" pitchFamily="2" charset="2"/>
              <a:buChar char="§"/>
            </a:pPr>
            <a:r>
              <a:rPr lang="en-US" sz="2000" dirty="0"/>
              <a:t>You will need a headset with a microphone to be able to effectively listen and speak</a:t>
            </a:r>
          </a:p>
          <a:p>
            <a:pPr>
              <a:spcBef>
                <a:spcPts val="600"/>
              </a:spcBef>
              <a:buFont typeface="Wingdings" pitchFamily="2" charset="2"/>
              <a:buChar char="§"/>
            </a:pPr>
            <a:r>
              <a:rPr lang="en-US" sz="2000" dirty="0"/>
              <a:t>You will need to be able to share your computer screen</a:t>
            </a:r>
          </a:p>
          <a:p>
            <a:pPr>
              <a:spcBef>
                <a:spcPts val="600"/>
              </a:spcBef>
              <a:buFont typeface="Wingdings" pitchFamily="2" charset="2"/>
              <a:buChar char="§"/>
            </a:pPr>
            <a:r>
              <a:rPr lang="en-US" sz="2000" dirty="0"/>
              <a:t>Thank you if you choose to leave your camera on to help make our class more interactive</a:t>
            </a:r>
          </a:p>
          <a:p>
            <a:pPr marL="0" indent="0">
              <a:spcBef>
                <a:spcPts val="0"/>
              </a:spcBef>
              <a:buNone/>
            </a:pPr>
            <a:endParaRPr lang="en-US" sz="2000"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7" name="Content Placeholder 2">
            <a:extLst>
              <a:ext uri="{FF2B5EF4-FFF2-40B4-BE49-F238E27FC236}">
                <a16:creationId xmlns:a16="http://schemas.microsoft.com/office/drawing/2014/main" id="{D4ACD4C8-37E3-0642-A7AA-BEEAB23A941E}"/>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Tree>
    <p:extLst>
      <p:ext uri="{BB962C8B-B14F-4D97-AF65-F5344CB8AC3E}">
        <p14:creationId xmlns:p14="http://schemas.microsoft.com/office/powerpoint/2010/main" val="281559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Project Management &amp; Architecture/Design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769806"/>
            <a:ext cx="10515600" cy="4630994"/>
          </a:xfrm>
        </p:spPr>
        <p:txBody>
          <a:bodyPr>
            <a:normAutofit/>
          </a:bodyPr>
          <a:lstStyle/>
          <a:p>
            <a:pPr marL="0" indent="0">
              <a:buNone/>
            </a:pPr>
            <a:r>
              <a:rPr lang="en-US" sz="2000" b="1" dirty="0"/>
              <a:t>Project management</a:t>
            </a:r>
            <a:r>
              <a:rPr lang="en-US" sz="2000" dirty="0"/>
              <a:t> is the practice of initiating, planning, executing, controlling, and closing the work of a </a:t>
            </a:r>
            <a:r>
              <a:rPr lang="en-US" sz="2000" dirty="0">
                <a:hlinkClick r:id="rId3" tooltip="Project team"/>
              </a:rPr>
              <a:t>team</a:t>
            </a:r>
            <a:r>
              <a:rPr lang="en-US" sz="2000" dirty="0"/>
              <a:t> to achieve specific goals and meet specific success criteria at the specified time. The primary challenge of project management is to achieve all of the project goals within the given constraints.</a:t>
            </a:r>
            <a:r>
              <a:rPr lang="en-US" sz="2000" baseline="30000" dirty="0">
                <a:hlinkClick r:id="rId4"/>
              </a:rPr>
              <a:t>[1]</a:t>
            </a:r>
            <a:r>
              <a:rPr lang="en-US" sz="2000" dirty="0"/>
              <a:t> This information is usually described in project documentation, created at the beginning of the development process. The primary constraints are </a:t>
            </a:r>
            <a:r>
              <a:rPr lang="en-US" sz="2000" dirty="0">
                <a:hlinkClick r:id="rId5" tooltip="Scope (project management)"/>
              </a:rPr>
              <a:t>scope</a:t>
            </a:r>
            <a:r>
              <a:rPr lang="en-US" sz="2000" dirty="0"/>
              <a:t>, time, </a:t>
            </a:r>
            <a:r>
              <a:rPr lang="en-US" sz="2000" dirty="0">
                <a:hlinkClick r:id="rId6" tooltip="Quality (business)"/>
              </a:rPr>
              <a:t>quality</a:t>
            </a:r>
            <a:r>
              <a:rPr lang="en-US" sz="2000" dirty="0"/>
              <a:t> and </a:t>
            </a:r>
            <a:r>
              <a:rPr lang="en-US" sz="2000" dirty="0">
                <a:hlinkClick r:id="rId7" tooltip="Budget"/>
              </a:rPr>
              <a:t>budget</a:t>
            </a:r>
            <a:r>
              <a:rPr lang="en-US" sz="2000" dirty="0"/>
              <a:t>.</a:t>
            </a:r>
            <a:r>
              <a:rPr lang="en-US" sz="2000" baseline="30000" dirty="0">
                <a:hlinkClick r:id="rId8"/>
              </a:rPr>
              <a:t>[2]</a:t>
            </a:r>
            <a:r>
              <a:rPr lang="en-US" sz="2000" dirty="0"/>
              <a:t> </a:t>
            </a:r>
          </a:p>
          <a:p>
            <a:pPr marL="0" indent="0">
              <a:buNone/>
            </a:pPr>
            <a:r>
              <a:rPr lang="en-US" sz="2000" dirty="0"/>
              <a:t>The objective of project management is to produce a complete project which complies with the client's objectives. In many cases the objective of project management is also to shape or reform the client's brief to feasibly address the client's objectives. Once the client's objectives are clearly established, they should influence all decisions made by other people involved in the project. </a:t>
            </a:r>
          </a:p>
          <a:p>
            <a:pPr marL="0" indent="0">
              <a:buNone/>
            </a:pPr>
            <a:endParaRPr lang="en-US" sz="2000" baseline="30000" dirty="0"/>
          </a:p>
          <a:p>
            <a:pPr marL="0" indent="0">
              <a:buNone/>
            </a:pPr>
            <a:r>
              <a:rPr lang="en-US" sz="2000" dirty="0"/>
              <a:t>From Wikipedia, the free encyclopedia</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130082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Plan &amp; Document Project Management Monitoring &amp; Control (continued)</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769806"/>
            <a:ext cx="10515600" cy="4630994"/>
          </a:xfrm>
        </p:spPr>
        <p:txBody>
          <a:bodyPr>
            <a:normAutofit/>
          </a:bodyPr>
          <a:lstStyle/>
          <a:p>
            <a:pPr marL="0" indent="0">
              <a:buNone/>
            </a:pPr>
            <a:r>
              <a:rPr lang="en-US" sz="2000" dirty="0"/>
              <a:t>A </a:t>
            </a:r>
            <a:r>
              <a:rPr lang="en-US" sz="2000" dirty="0">
                <a:hlinkClick r:id="rId3" tooltip="Project"/>
              </a:rPr>
              <a:t>project</a:t>
            </a:r>
            <a:r>
              <a:rPr lang="en-US" sz="2000" dirty="0"/>
              <a:t> is a temporary endeavor designed to produce a unique product, service or result with a defined beginning and end (usually time-constrained, and often constrained by funding or staffing) undertaken to meet unique goals and objectives, typically to bring about beneficial change or added value.</a:t>
            </a:r>
            <a:r>
              <a:rPr lang="en-US" sz="2000" baseline="30000" dirty="0">
                <a:hlinkClick r:id="rId4"/>
              </a:rPr>
              <a:t>[3]</a:t>
            </a:r>
            <a:r>
              <a:rPr lang="en-US" sz="2000" baseline="30000" dirty="0">
                <a:hlinkClick r:id="rId5"/>
              </a:rPr>
              <a:t>[4]</a:t>
            </a:r>
            <a:r>
              <a:rPr lang="en-US" sz="2000" dirty="0"/>
              <a:t> The temporary nature of projects stands in contrast with </a:t>
            </a:r>
            <a:r>
              <a:rPr lang="en-US" sz="2000" dirty="0">
                <a:hlinkClick r:id="rId6" tooltip="Business operations"/>
              </a:rPr>
              <a:t>business as usual (or operations)</a:t>
            </a:r>
            <a:r>
              <a:rPr lang="en-US" sz="2000" dirty="0"/>
              <a:t>,</a:t>
            </a:r>
            <a:r>
              <a:rPr lang="en-US" sz="2000" baseline="30000" dirty="0">
                <a:hlinkClick r:id="rId7"/>
              </a:rPr>
              <a:t>[5]</a:t>
            </a:r>
            <a:r>
              <a:rPr lang="en-US" sz="2000" dirty="0"/>
              <a:t> which are repetitive, permanent, or semi-permanent functional activities to produce products or services. In practice, the </a:t>
            </a:r>
            <a:r>
              <a:rPr lang="en-US" sz="2000" dirty="0">
                <a:hlinkClick r:id="rId8" tooltip="Management"/>
              </a:rPr>
              <a:t>management</a:t>
            </a:r>
            <a:r>
              <a:rPr lang="en-US" sz="2000" dirty="0"/>
              <a:t> of such distinct production approaches requires the development of distinct technical skills and management strategies.</a:t>
            </a:r>
            <a:r>
              <a:rPr lang="en-US" sz="2000" baseline="30000" dirty="0">
                <a:hlinkClick r:id="rId9"/>
              </a:rPr>
              <a:t>[6]</a:t>
            </a:r>
            <a:r>
              <a:rPr lang="en-US" sz="2000" dirty="0"/>
              <a:t> </a:t>
            </a:r>
          </a:p>
          <a:p>
            <a:pPr marL="0" indent="0">
              <a:buNone/>
            </a:pPr>
            <a:endParaRPr lang="en-US" sz="2000" baseline="30000" dirty="0"/>
          </a:p>
          <a:p>
            <a:pPr marL="0" indent="0">
              <a:buNone/>
            </a:pPr>
            <a:r>
              <a:rPr lang="en-US" sz="2000" dirty="0"/>
              <a:t>From Wikipedia, the free encyclopedia</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4076609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Agile, Scrum, XP (Extreme Programming), and Paired Programming</a:t>
            </a:r>
          </a:p>
        </p:txBody>
      </p:sp>
    </p:spTree>
    <p:extLst>
      <p:ext uri="{BB962C8B-B14F-4D97-AF65-F5344CB8AC3E}">
        <p14:creationId xmlns:p14="http://schemas.microsoft.com/office/powerpoint/2010/main" val="128587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A96EBF-902F-704F-B388-C49D995112A8}"/>
              </a:ext>
            </a:extLst>
          </p:cNvPr>
          <p:cNvPicPr>
            <a:picLocks noChangeAspect="1"/>
          </p:cNvPicPr>
          <p:nvPr/>
        </p:nvPicPr>
        <p:blipFill>
          <a:blip r:embed="rId3"/>
          <a:stretch>
            <a:fillRect/>
          </a:stretch>
        </p:blipFill>
        <p:spPr>
          <a:xfrm>
            <a:off x="1371123" y="3965927"/>
            <a:ext cx="9525470" cy="2157555"/>
          </a:xfrm>
          <a:prstGeom prst="rect">
            <a:avLst/>
          </a:prstGeom>
          <a:ln w="25400">
            <a:solidFill>
              <a:schemeClr val="tx1"/>
            </a:solidFill>
          </a:ln>
        </p:spPr>
      </p:pic>
      <p:sp>
        <p:nvSpPr>
          <p:cNvPr id="2" name="Title 1"/>
          <p:cNvSpPr>
            <a:spLocks noGrp="1"/>
          </p:cNvSpPr>
          <p:nvPr>
            <p:ph type="title"/>
          </p:nvPr>
        </p:nvSpPr>
        <p:spPr>
          <a:xfrm>
            <a:off x="838201" y="540304"/>
            <a:ext cx="10515600" cy="757272"/>
          </a:xfrm>
        </p:spPr>
        <p:txBody>
          <a:bodyPr>
            <a:normAutofit/>
          </a:bodyPr>
          <a:lstStyle/>
          <a:p>
            <a:r>
              <a:rPr lang="en-US" sz="3600" dirty="0"/>
              <a:t>Scrum Team Discussion Board 6</a:t>
            </a:r>
          </a:p>
        </p:txBody>
      </p:sp>
      <p:sp>
        <p:nvSpPr>
          <p:cNvPr id="3" name="Content Placeholder 2"/>
          <p:cNvSpPr>
            <a:spLocks noGrp="1"/>
          </p:cNvSpPr>
          <p:nvPr>
            <p:ph idx="1"/>
          </p:nvPr>
        </p:nvSpPr>
        <p:spPr>
          <a:xfrm>
            <a:off x="838199" y="1358536"/>
            <a:ext cx="10848703" cy="5091031"/>
          </a:xfrm>
        </p:spPr>
        <p:txBody>
          <a:bodyPr>
            <a:normAutofit/>
          </a:bodyPr>
          <a:lstStyle/>
          <a:p>
            <a:pPr marL="342900" indent="-342900">
              <a:buFont typeface="+mj-lt"/>
              <a:buAutoNum type="arabicPeriod"/>
            </a:pPr>
            <a:r>
              <a:rPr lang="en-US" sz="2000" dirty="0"/>
              <a:t>Assign note taker and presenter roles to team members</a:t>
            </a:r>
          </a:p>
          <a:p>
            <a:pPr marL="342900" indent="-342900">
              <a:buFont typeface="+mj-lt"/>
              <a:buAutoNum type="arabicPeriod"/>
            </a:pPr>
            <a:r>
              <a:rPr lang="en-US" sz="2000" dirty="0"/>
              <a:t>Review and discuss the discussion topic for this sprint for approximately 10 minutes</a:t>
            </a:r>
          </a:p>
          <a:p>
            <a:pPr marL="342900" indent="-342900">
              <a:buFont typeface="+mj-lt"/>
              <a:buAutoNum type="arabicPeriod"/>
            </a:pPr>
            <a:r>
              <a:rPr lang="en-US" sz="2000" dirty="0"/>
              <a:t>Note taker takes notes and presenter prepares a report out summary</a:t>
            </a:r>
          </a:p>
          <a:p>
            <a:pPr marL="342900" indent="-342900">
              <a:buFont typeface="+mj-lt"/>
              <a:buAutoNum type="arabicPeriod"/>
            </a:pPr>
            <a:r>
              <a:rPr lang="en-US" sz="2000" dirty="0"/>
              <a:t>Note taker share notes with all participating team members </a:t>
            </a:r>
          </a:p>
          <a:p>
            <a:pPr marL="342900" indent="-342900">
              <a:buFont typeface="+mj-lt"/>
              <a:buAutoNum type="arabicPeriod"/>
            </a:pPr>
            <a:r>
              <a:rPr lang="en-US" sz="2000" dirty="0"/>
              <a:t>Each team member pastes and submits exact copy of the notes into their discussion board</a:t>
            </a:r>
          </a:p>
          <a:p>
            <a:pPr marL="342900" indent="-342900">
              <a:buFont typeface="+mj-lt"/>
              <a:buAutoNum type="arabicPeriod"/>
            </a:pPr>
            <a:r>
              <a:rPr lang="en-US" sz="2000" dirty="0"/>
              <a:t>Presenter reports out</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3783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Discussion 6 Report Out</a:t>
            </a:r>
          </a:p>
        </p:txBody>
      </p:sp>
    </p:spTree>
    <p:extLst>
      <p:ext uri="{BB962C8B-B14F-4D97-AF65-F5344CB8AC3E}">
        <p14:creationId xmlns:p14="http://schemas.microsoft.com/office/powerpoint/2010/main" val="169776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10</a:t>
            </a:r>
          </a:p>
          <a:p>
            <a:pPr marL="0" indent="0">
              <a:buNone/>
            </a:pPr>
            <a:r>
              <a:rPr lang="en-US" sz="2000" dirty="0"/>
              <a:t>Be prepared for Quiz 6</a:t>
            </a:r>
          </a:p>
          <a:p>
            <a:pPr marL="0" indent="0">
              <a:buNone/>
            </a:pPr>
            <a:r>
              <a:rPr lang="en-US" sz="2000" dirty="0"/>
              <a:t>Be prepared for Sprint 7 Planning</a:t>
            </a:r>
          </a:p>
        </p:txBody>
      </p:sp>
    </p:spTree>
    <p:extLst>
      <p:ext uri="{BB962C8B-B14F-4D97-AF65-F5344CB8AC3E}">
        <p14:creationId xmlns:p14="http://schemas.microsoft.com/office/powerpoint/2010/main" val="7256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266835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3540796"/>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and Announcements</a:t>
            </a:r>
          </a:p>
          <a:p>
            <a:pPr marL="457200" indent="-457200">
              <a:buFont typeface="+mj-lt"/>
              <a:buAutoNum type="arabicPeriod"/>
            </a:pPr>
            <a:r>
              <a:rPr lang="en-US" sz="2000" dirty="0"/>
              <a:t>Sprint 5 Demos</a:t>
            </a:r>
          </a:p>
          <a:p>
            <a:pPr marL="457200" indent="-457200">
              <a:buFont typeface="+mj-lt"/>
              <a:buAutoNum type="arabicPeriod"/>
            </a:pPr>
            <a:r>
              <a:rPr lang="en-US" sz="2000" dirty="0"/>
              <a:t>Sprint 5 Retrospective</a:t>
            </a:r>
          </a:p>
          <a:p>
            <a:pPr marL="457200" indent="-457200">
              <a:buFont typeface="+mj-lt"/>
              <a:buAutoNum type="arabicPeriod"/>
            </a:pPr>
            <a:r>
              <a:rPr lang="en-US" sz="2000" dirty="0"/>
              <a:t>Sprint 6 Planning</a:t>
            </a:r>
          </a:p>
          <a:p>
            <a:pPr marL="457200" indent="-457200">
              <a:buFont typeface="+mj-lt"/>
              <a:buAutoNum type="arabicPeriod"/>
            </a:pPr>
            <a:r>
              <a:rPr lang="en-US" sz="2000" dirty="0"/>
              <a:t>Prework for Next Class</a:t>
            </a:r>
          </a:p>
          <a:p>
            <a:pPr marL="457200" indent="-457200">
              <a:buFont typeface="+mj-lt"/>
              <a:buAutoNum type="arabicPeriod"/>
            </a:pPr>
            <a:r>
              <a:rPr lang="en-US" sz="2000" dirty="0"/>
              <a:t>Programming Together with React, Azure, and Yarn</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4B70FB51-60F2-4745-ACDF-CBD96ADDEFB7}"/>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3039353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Everything is due Sunday!</a:t>
            </a:r>
          </a:p>
          <a:p>
            <a:pPr marL="0" indent="0">
              <a:buNone/>
            </a:pPr>
            <a:endParaRPr lang="en-US" sz="2000" dirty="0"/>
          </a:p>
          <a:p>
            <a:pPr marL="0" indent="0">
              <a:buNone/>
            </a:pPr>
            <a:r>
              <a:rPr lang="en-US" sz="2000" dirty="0"/>
              <a:t>Be prepared for sprint 5 demos</a:t>
            </a:r>
          </a:p>
          <a:p>
            <a:pPr marL="0" indent="0">
              <a:buNone/>
            </a:pPr>
            <a:r>
              <a:rPr lang="en-US" sz="2000" dirty="0"/>
              <a:t>Be prepared for sprint 6 planning</a:t>
            </a:r>
          </a:p>
        </p:txBody>
      </p:sp>
    </p:spTree>
    <p:extLst>
      <p:ext uri="{BB962C8B-B14F-4D97-AF65-F5344CB8AC3E}">
        <p14:creationId xmlns:p14="http://schemas.microsoft.com/office/powerpoint/2010/main" val="3585783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 – Sprint Review &amp; Demo</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7294061" y="4837229"/>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57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2736399"/>
          </a:xfrm>
        </p:spPr>
        <p:txBody>
          <a:bodyPr vert="horz" lIns="91440" tIns="45720" rIns="91440" bIns="45720" rtlCol="0" anchor="t">
            <a:normAutofit fontScale="92500" lnSpcReduction="10000"/>
          </a:bodyPr>
          <a:lstStyle/>
          <a:p>
            <a:pPr marL="0" indent="0">
              <a:buNone/>
            </a:pPr>
            <a:r>
              <a:rPr lang="en-US" dirty="0"/>
              <a:t>Agenda:</a:t>
            </a:r>
          </a:p>
          <a:p>
            <a:pPr marL="457200" indent="-457200">
              <a:buFont typeface="+mj-lt"/>
              <a:buAutoNum type="arabicPeriod"/>
            </a:pPr>
            <a:r>
              <a:rPr lang="en-US" sz="2000" dirty="0"/>
              <a:t>Prework and Announcements</a:t>
            </a:r>
          </a:p>
          <a:p>
            <a:pPr marL="457200" indent="-457200">
              <a:buFont typeface="+mj-lt"/>
              <a:buAutoNum type="arabicPeriod"/>
            </a:pPr>
            <a:r>
              <a:rPr lang="en-US" sz="2000" dirty="0"/>
              <a:t>Friendly Conversation Topic</a:t>
            </a:r>
          </a:p>
          <a:p>
            <a:pPr marL="457200" indent="-457200">
              <a:buFont typeface="+mj-lt"/>
              <a:buAutoNum type="arabicPeriod"/>
            </a:pPr>
            <a:r>
              <a:rPr lang="en-US" sz="2000" dirty="0"/>
              <a:t>Scrum Team Review CI/CD, Configuration Management, and Version Control Systems</a:t>
            </a:r>
          </a:p>
          <a:p>
            <a:pPr marL="457200" indent="-457200">
              <a:buFont typeface="+mj-lt"/>
              <a:buAutoNum type="arabicPeriod"/>
            </a:pPr>
            <a:r>
              <a:rPr lang="en-US" sz="2000" dirty="0"/>
              <a:t>Networks Protocols and Serverless Functions</a:t>
            </a:r>
          </a:p>
          <a:p>
            <a:pPr marL="457200" indent="-457200">
              <a:buFont typeface="+mj-lt"/>
              <a:buAutoNum type="arabicPeriod"/>
            </a:pPr>
            <a:r>
              <a:rPr lang="en-US" sz="2000" dirty="0"/>
              <a:t>Scrum Team Discussion 6</a:t>
            </a:r>
          </a:p>
          <a:p>
            <a:pPr marL="457200" indent="-457200">
              <a:buFont typeface="+mj-lt"/>
              <a:buAutoNum type="arabicPeriod"/>
            </a:pPr>
            <a:r>
              <a:rPr lang="en-US" sz="2000" dirty="0"/>
              <a:t>Prework for Next Class </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4B70FB51-60F2-4745-ACDF-CBD96ADDEFB7}"/>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417608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normAutofit/>
          </a:bodyPr>
          <a:lstStyle/>
          <a:p>
            <a:r>
              <a:rPr lang="en-US" sz="3600" dirty="0"/>
              <a:t>Demo Guidelines – Presenter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471564"/>
            <a:ext cx="10515600" cy="4522519"/>
          </a:xfrm>
        </p:spPr>
        <p:txBody>
          <a:bodyPr>
            <a:normAutofit/>
          </a:bodyPr>
          <a:lstStyle/>
          <a:p>
            <a:pPr marL="0" indent="0">
              <a:buNone/>
            </a:pPr>
            <a:r>
              <a:rPr lang="en-US" sz="2000" dirty="0"/>
              <a:t>Everyone will give at least one demo of their work during the semester.</a:t>
            </a:r>
          </a:p>
          <a:p>
            <a:pPr marL="0" indent="0">
              <a:buNone/>
            </a:pPr>
            <a:r>
              <a:rPr lang="en-US" sz="2000" dirty="0"/>
              <a:t>Your demo should be 2 to 5 minutes and can include any or all of the following:</a:t>
            </a:r>
          </a:p>
          <a:p>
            <a:pPr>
              <a:buFont typeface="Wingdings" pitchFamily="2" charset="2"/>
              <a:buChar char="§"/>
            </a:pPr>
            <a:r>
              <a:rPr lang="en-US" sz="2000" dirty="0"/>
              <a:t>Show your application running</a:t>
            </a:r>
          </a:p>
          <a:p>
            <a:pPr>
              <a:buFont typeface="Wingdings" pitchFamily="2" charset="2"/>
              <a:buChar char="§"/>
            </a:pPr>
            <a:r>
              <a:rPr lang="en-US" sz="2000" dirty="0"/>
              <a:t>Comment on your implementation</a:t>
            </a:r>
          </a:p>
          <a:p>
            <a:pPr>
              <a:buFont typeface="Wingdings" pitchFamily="2" charset="2"/>
              <a:buChar char="§"/>
            </a:pPr>
            <a:r>
              <a:rPr lang="en-US" sz="2000" dirty="0"/>
              <a:t>Show the source code</a:t>
            </a:r>
          </a:p>
          <a:p>
            <a:pPr>
              <a:buFont typeface="Wingdings" pitchFamily="2" charset="2"/>
              <a:buChar char="§"/>
            </a:pPr>
            <a:r>
              <a:rPr lang="en-US" sz="2000" dirty="0"/>
              <a:t>Explain how you organized the code</a:t>
            </a:r>
          </a:p>
          <a:p>
            <a:pPr>
              <a:buFont typeface="Wingdings" pitchFamily="2" charset="2"/>
              <a:buChar char="§"/>
            </a:pPr>
            <a:r>
              <a:rPr lang="en-US" sz="2000" dirty="0"/>
              <a:t>Talk about any challenges</a:t>
            </a:r>
          </a:p>
          <a:p>
            <a:pPr>
              <a:buFont typeface="Wingdings" pitchFamily="2" charset="2"/>
              <a:buChar char="§"/>
            </a:pPr>
            <a:r>
              <a:rPr lang="en-US" sz="2000" dirty="0"/>
              <a:t>You should </a:t>
            </a:r>
            <a:r>
              <a:rPr lang="en-US" sz="2000" u="sng" dirty="0"/>
              <a:t>not</a:t>
            </a:r>
            <a:r>
              <a:rPr lang="en-US" sz="2000" dirty="0"/>
              <a:t> prepare slides or a presentation</a:t>
            </a:r>
          </a:p>
          <a:p>
            <a:pPr marL="0" indent="0">
              <a:buNone/>
            </a:pPr>
            <a:endParaRPr lang="en-US" sz="2000" dirty="0"/>
          </a:p>
          <a:p>
            <a:pPr marL="0" indent="0">
              <a:buNone/>
            </a:pPr>
            <a:endParaRPr lang="en-US" sz="2000" dirty="0"/>
          </a:p>
          <a:p>
            <a:pPr marL="0" indent="0">
              <a:buNone/>
            </a:pPr>
            <a:r>
              <a:rPr lang="en-US" sz="2000" dirty="0"/>
              <a:t>**You will also need to complete the Demo assignment in Blackboard.</a:t>
            </a:r>
          </a:p>
        </p:txBody>
      </p:sp>
    </p:spTree>
    <p:extLst>
      <p:ext uri="{BB962C8B-B14F-4D97-AF65-F5344CB8AC3E}">
        <p14:creationId xmlns:p14="http://schemas.microsoft.com/office/powerpoint/2010/main" val="951075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5"/>
            <a:ext cx="10515600" cy="1325563"/>
          </a:xfrm>
        </p:spPr>
        <p:txBody>
          <a:bodyPr>
            <a:normAutofit/>
          </a:bodyPr>
          <a:lstStyle/>
          <a:p>
            <a:r>
              <a:rPr lang="en-US" sz="3600" dirty="0"/>
              <a:t>Demo Guidelines – Listener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488982"/>
            <a:ext cx="10515600" cy="4522519"/>
          </a:xfrm>
        </p:spPr>
        <p:txBody>
          <a:bodyPr>
            <a:normAutofit/>
          </a:bodyPr>
          <a:lstStyle/>
          <a:p>
            <a:pPr marL="0" indent="0">
              <a:buNone/>
            </a:pPr>
            <a:r>
              <a:rPr lang="en-US" sz="2000" dirty="0"/>
              <a:t>Everyone will be listening to many demos during the semester.</a:t>
            </a:r>
          </a:p>
          <a:p>
            <a:pPr marL="0" indent="0">
              <a:buNone/>
            </a:pPr>
            <a:r>
              <a:rPr lang="en-US" sz="2000" dirty="0"/>
              <a:t>Your listener responsibilities include:</a:t>
            </a:r>
          </a:p>
          <a:p>
            <a:pPr>
              <a:buFont typeface="Wingdings" pitchFamily="2" charset="2"/>
              <a:buChar char="§"/>
            </a:pPr>
            <a:r>
              <a:rPr lang="en-US" sz="2000" dirty="0"/>
              <a:t>Actively listening and watching what is being demoed</a:t>
            </a:r>
          </a:p>
          <a:p>
            <a:pPr>
              <a:buFont typeface="Wingdings" pitchFamily="2" charset="2"/>
              <a:buChar char="§"/>
            </a:pPr>
            <a:r>
              <a:rPr lang="en-US" sz="2000" dirty="0"/>
              <a:t>Come up with a meaningful yet easy to answer question</a:t>
            </a:r>
          </a:p>
          <a:p>
            <a:pPr>
              <a:buFont typeface="Wingdings" pitchFamily="2" charset="2"/>
              <a:buChar char="§"/>
            </a:pPr>
            <a:r>
              <a:rPr lang="en-US" sz="2000" dirty="0"/>
              <a:t>Ask your question if the presenter does not get sufficient questions from other listeners</a:t>
            </a:r>
          </a:p>
          <a:p>
            <a:pPr>
              <a:buFont typeface="Wingdings" pitchFamily="2" charset="2"/>
              <a:buChar char="§"/>
            </a:pPr>
            <a:r>
              <a:rPr lang="en-US" sz="2000" dirty="0"/>
              <a:t>Do not ask hard question or attempt to review the presenters code</a:t>
            </a:r>
          </a:p>
          <a:p>
            <a:pPr>
              <a:buFont typeface="Wingdings" pitchFamily="2" charset="2"/>
              <a:buChar char="§"/>
            </a:pPr>
            <a:r>
              <a:rPr lang="en-US" sz="2000" dirty="0"/>
              <a:t>Clap for the presenter at the end of the demo and thank them for presenting</a:t>
            </a:r>
          </a:p>
          <a:p>
            <a:pPr>
              <a:buFont typeface="Wingdings" pitchFamily="2" charset="2"/>
              <a:buChar char="§"/>
            </a:pPr>
            <a:r>
              <a:rPr lang="en-US" sz="2000" dirty="0"/>
              <a:t>Optionally follow up with the presenter later if you have what could be more difficult questions or if you have suggestions</a:t>
            </a:r>
          </a:p>
        </p:txBody>
      </p:sp>
    </p:spTree>
    <p:extLst>
      <p:ext uri="{BB962C8B-B14F-4D97-AF65-F5344CB8AC3E}">
        <p14:creationId xmlns:p14="http://schemas.microsoft.com/office/powerpoint/2010/main" val="3585605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Demos</a:t>
            </a:r>
          </a:p>
          <a:p>
            <a:pPr marL="0" indent="0" algn="ctr">
              <a:buNone/>
            </a:pPr>
            <a:endParaRPr lang="en-US" sz="4400" dirty="0">
              <a:latin typeface="+mj-lt"/>
            </a:endParaRPr>
          </a:p>
          <a:p>
            <a:pPr marL="0" indent="0" algn="ctr">
              <a:buNone/>
            </a:pPr>
            <a:r>
              <a:rPr lang="en-US" sz="4400" dirty="0">
                <a:latin typeface="+mj-lt"/>
              </a:rPr>
              <a:t>Plus Product Demos (as needed)</a:t>
            </a:r>
          </a:p>
        </p:txBody>
      </p:sp>
    </p:spTree>
    <p:extLst>
      <p:ext uri="{BB962C8B-B14F-4D97-AF65-F5344CB8AC3E}">
        <p14:creationId xmlns:p14="http://schemas.microsoft.com/office/powerpoint/2010/main" val="3043536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199" y="3069076"/>
            <a:ext cx="10679607" cy="719847"/>
          </a:xfrm>
        </p:spPr>
        <p:txBody>
          <a:bodyPr anchor="ctr">
            <a:noAutofit/>
          </a:bodyPr>
          <a:lstStyle/>
          <a:p>
            <a:pPr marL="0" indent="0" algn="ctr">
              <a:buNone/>
            </a:pPr>
            <a:r>
              <a:rPr lang="en-US" sz="4400" dirty="0">
                <a:latin typeface="+mj-lt"/>
              </a:rPr>
              <a:t>Complete Sprint Demo Assignment</a:t>
            </a:r>
          </a:p>
        </p:txBody>
      </p:sp>
    </p:spTree>
    <p:extLst>
      <p:ext uri="{BB962C8B-B14F-4D97-AF65-F5344CB8AC3E}">
        <p14:creationId xmlns:p14="http://schemas.microsoft.com/office/powerpoint/2010/main" val="2789238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 – Sprint Retrospective</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8792852" y="4857855"/>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1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6"/>
            <a:ext cx="10515600" cy="837710"/>
          </a:xfrm>
        </p:spPr>
        <p:txBody>
          <a:bodyPr>
            <a:normAutofit/>
          </a:bodyPr>
          <a:lstStyle/>
          <a:p>
            <a:r>
              <a:rPr lang="en-US" sz="3600" dirty="0"/>
              <a:t>Submission Percentage for Sprint 4</a:t>
            </a:r>
          </a:p>
        </p:txBody>
      </p:sp>
      <p:graphicFrame>
        <p:nvGraphicFramePr>
          <p:cNvPr id="7" name="Object 6">
            <a:extLst>
              <a:ext uri="{FF2B5EF4-FFF2-40B4-BE49-F238E27FC236}">
                <a16:creationId xmlns:a16="http://schemas.microsoft.com/office/drawing/2014/main" id="{9EBBF94A-8793-304B-B7BD-1000C3A99523}"/>
              </a:ext>
            </a:extLst>
          </p:cNvPr>
          <p:cNvGraphicFramePr>
            <a:graphicFrameLocks noChangeAspect="1"/>
          </p:cNvGraphicFramePr>
          <p:nvPr/>
        </p:nvGraphicFramePr>
        <p:xfrm>
          <a:off x="2549525" y="1601788"/>
          <a:ext cx="7092950" cy="3951287"/>
        </p:xfrm>
        <a:graphic>
          <a:graphicData uri="http://schemas.openxmlformats.org/presentationml/2006/ole">
            <mc:AlternateContent xmlns:mc="http://schemas.openxmlformats.org/markup-compatibility/2006">
              <mc:Choice xmlns:v="urn:schemas-microsoft-com:vml" Requires="v">
                <p:oleObj spid="_x0000_s4102" name="Worksheet" r:id="rId4" imgW="6540500" imgH="3644900" progId="Excel.Sheet.12">
                  <p:embed/>
                </p:oleObj>
              </mc:Choice>
              <mc:Fallback>
                <p:oleObj name="Worksheet" r:id="rId4" imgW="6540500" imgH="3644900" progId="Excel.Sheet.12">
                  <p:embed/>
                  <p:pic>
                    <p:nvPicPr>
                      <p:cNvPr id="7" name="Object 6">
                        <a:extLst>
                          <a:ext uri="{FF2B5EF4-FFF2-40B4-BE49-F238E27FC236}">
                            <a16:creationId xmlns:a16="http://schemas.microsoft.com/office/drawing/2014/main" id="{9EBBF94A-8793-304B-B7BD-1000C3A99523}"/>
                          </a:ext>
                        </a:extLst>
                      </p:cNvPr>
                      <p:cNvPicPr/>
                      <p:nvPr/>
                    </p:nvPicPr>
                    <p:blipFill>
                      <a:blip r:embed="rId5"/>
                      <a:stretch>
                        <a:fillRect/>
                      </a:stretch>
                    </p:blipFill>
                    <p:spPr>
                      <a:xfrm>
                        <a:off x="2549525" y="1601788"/>
                        <a:ext cx="7092950" cy="3951287"/>
                      </a:xfrm>
                      <a:prstGeom prst="rect">
                        <a:avLst/>
                      </a:prstGeom>
                    </p:spPr>
                  </p:pic>
                </p:oleObj>
              </mc:Fallback>
            </mc:AlternateContent>
          </a:graphicData>
        </a:graphic>
      </p:graphicFrame>
    </p:spTree>
    <p:extLst>
      <p:ext uri="{BB962C8B-B14F-4D97-AF65-F5344CB8AC3E}">
        <p14:creationId xmlns:p14="http://schemas.microsoft.com/office/powerpoint/2010/main" val="272206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6"/>
            <a:ext cx="10515600" cy="837710"/>
          </a:xfrm>
        </p:spPr>
        <p:txBody>
          <a:bodyPr>
            <a:normAutofit/>
          </a:bodyPr>
          <a:lstStyle/>
          <a:p>
            <a:r>
              <a:rPr lang="en-US" sz="3600" dirty="0"/>
              <a:t>Submission Percentage for Sprint 5</a:t>
            </a:r>
          </a:p>
        </p:txBody>
      </p:sp>
      <p:graphicFrame>
        <p:nvGraphicFramePr>
          <p:cNvPr id="7" name="Object 6">
            <a:extLst>
              <a:ext uri="{FF2B5EF4-FFF2-40B4-BE49-F238E27FC236}">
                <a16:creationId xmlns:a16="http://schemas.microsoft.com/office/drawing/2014/main" id="{9EBBF94A-8793-304B-B7BD-1000C3A99523}"/>
              </a:ext>
            </a:extLst>
          </p:cNvPr>
          <p:cNvGraphicFramePr>
            <a:graphicFrameLocks noChangeAspect="1"/>
          </p:cNvGraphicFramePr>
          <p:nvPr/>
        </p:nvGraphicFramePr>
        <p:xfrm>
          <a:off x="2549525" y="1601788"/>
          <a:ext cx="7092950" cy="3951287"/>
        </p:xfrm>
        <a:graphic>
          <a:graphicData uri="http://schemas.openxmlformats.org/presentationml/2006/ole">
            <mc:AlternateContent xmlns:mc="http://schemas.openxmlformats.org/markup-compatibility/2006">
              <mc:Choice xmlns:v="urn:schemas-microsoft-com:vml" Requires="v">
                <p:oleObj spid="_x0000_s5127" name="Worksheet" r:id="rId4" imgW="6540500" imgH="3644900" progId="Excel.Sheet.12">
                  <p:embed/>
                </p:oleObj>
              </mc:Choice>
              <mc:Fallback>
                <p:oleObj name="Worksheet" r:id="rId4" imgW="6540500" imgH="3644900" progId="Excel.Sheet.12">
                  <p:embed/>
                  <p:pic>
                    <p:nvPicPr>
                      <p:cNvPr id="7" name="Object 6">
                        <a:extLst>
                          <a:ext uri="{FF2B5EF4-FFF2-40B4-BE49-F238E27FC236}">
                            <a16:creationId xmlns:a16="http://schemas.microsoft.com/office/drawing/2014/main" id="{9EBBF94A-8793-304B-B7BD-1000C3A99523}"/>
                          </a:ext>
                        </a:extLst>
                      </p:cNvPr>
                      <p:cNvPicPr/>
                      <p:nvPr/>
                    </p:nvPicPr>
                    <p:blipFill>
                      <a:blip r:embed="rId5"/>
                      <a:stretch>
                        <a:fillRect/>
                      </a:stretch>
                    </p:blipFill>
                    <p:spPr>
                      <a:xfrm>
                        <a:off x="2549525" y="1601788"/>
                        <a:ext cx="7092950" cy="3951287"/>
                      </a:xfrm>
                      <a:prstGeom prst="rect">
                        <a:avLst/>
                      </a:prstGeom>
                    </p:spPr>
                  </p:pic>
                </p:oleObj>
              </mc:Fallback>
            </mc:AlternateContent>
          </a:graphicData>
        </a:graphic>
      </p:graphicFrame>
    </p:spTree>
    <p:extLst>
      <p:ext uri="{BB962C8B-B14F-4D97-AF65-F5344CB8AC3E}">
        <p14:creationId xmlns:p14="http://schemas.microsoft.com/office/powerpoint/2010/main" val="2217013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6"/>
            <a:ext cx="10515600" cy="837710"/>
          </a:xfrm>
        </p:spPr>
        <p:txBody>
          <a:bodyPr>
            <a:normAutofit/>
          </a:bodyPr>
          <a:lstStyle/>
          <a:p>
            <a:r>
              <a:rPr lang="en-US" sz="3600" dirty="0"/>
              <a:t>Class Retrospective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199" y="1202836"/>
            <a:ext cx="10739617" cy="4974127"/>
          </a:xfrm>
        </p:spPr>
        <p:txBody>
          <a:bodyPr>
            <a:normAutofit/>
          </a:bodyPr>
          <a:lstStyle/>
          <a:p>
            <a:pPr marL="0" indent="0">
              <a:buNone/>
            </a:pPr>
            <a:r>
              <a:rPr lang="en-US" sz="2000" dirty="0"/>
              <a:t>Feedback from Assignments &amp; Reflections:</a:t>
            </a:r>
          </a:p>
          <a:p>
            <a:pPr marL="457200" indent="-457200">
              <a:buFont typeface="+mj-lt"/>
              <a:buAutoNum type="arabicPeriod"/>
            </a:pPr>
            <a:r>
              <a:rPr lang="en-US" sz="2000" dirty="0"/>
              <a:t>Wonderful submission numbers! </a:t>
            </a:r>
          </a:p>
          <a:p>
            <a:pPr marL="457200" indent="-457200">
              <a:buFont typeface="+mj-lt"/>
              <a:buAutoNum type="arabicPeriod"/>
            </a:pPr>
            <a:r>
              <a:rPr lang="en-US" sz="2000" dirty="0"/>
              <a:t>Grades are posted for Discussion, Quiz, and Reflections</a:t>
            </a:r>
          </a:p>
          <a:p>
            <a:pPr marL="457200" indent="-457200">
              <a:buFont typeface="+mj-lt"/>
              <a:buAutoNum type="arabicPeriod"/>
            </a:pPr>
            <a:r>
              <a:rPr lang="en-US" sz="2000" dirty="0"/>
              <a:t>Quiz answer should be available now… email me with questions or comments about the quiz</a:t>
            </a:r>
          </a:p>
          <a:p>
            <a:pPr marL="457200" indent="-457200">
              <a:buFont typeface="+mj-lt"/>
              <a:buAutoNum type="arabicPeriod"/>
            </a:pPr>
            <a:r>
              <a:rPr lang="en-US" sz="2000" dirty="0"/>
              <a:t>Grades for Labs will be posted after demos</a:t>
            </a:r>
          </a:p>
        </p:txBody>
      </p:sp>
      <p:sp>
        <p:nvSpPr>
          <p:cNvPr id="4" name="TextBox 3">
            <a:extLst>
              <a:ext uri="{FF2B5EF4-FFF2-40B4-BE49-F238E27FC236}">
                <a16:creationId xmlns:a16="http://schemas.microsoft.com/office/drawing/2014/main" id="{FAFB2A34-6511-0445-942D-B8685206D5A1}"/>
              </a:ext>
            </a:extLst>
          </p:cNvPr>
          <p:cNvSpPr txBox="1"/>
          <p:nvPr/>
        </p:nvSpPr>
        <p:spPr>
          <a:xfrm>
            <a:off x="-3045708" y="-90065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337004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365126"/>
            <a:ext cx="10515600" cy="837710"/>
          </a:xfrm>
        </p:spPr>
        <p:txBody>
          <a:bodyPr>
            <a:normAutofit/>
          </a:bodyPr>
          <a:lstStyle/>
          <a:p>
            <a:r>
              <a:rPr lang="en-US" sz="3600" dirty="0"/>
              <a:t>Scrum Team Retrospective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202836"/>
            <a:ext cx="10515600" cy="4974127"/>
          </a:xfrm>
        </p:spPr>
        <p:txBody>
          <a:bodyPr>
            <a:normAutofit/>
          </a:bodyPr>
          <a:lstStyle/>
          <a:p>
            <a:pPr marL="0" indent="0">
              <a:buNone/>
            </a:pPr>
            <a:r>
              <a:rPr lang="en-US" sz="2000" dirty="0"/>
              <a:t>Provide your feedback on:</a:t>
            </a:r>
          </a:p>
          <a:p>
            <a:pPr marL="457200" indent="-457200">
              <a:buFont typeface="+mj-lt"/>
              <a:buAutoNum type="arabicPeriod"/>
            </a:pPr>
            <a:r>
              <a:rPr lang="en-US" sz="2000" dirty="0"/>
              <a:t>What is one thing your team can commit to improving</a:t>
            </a:r>
          </a:p>
          <a:p>
            <a:pPr marL="457200" indent="-457200">
              <a:buFont typeface="+mj-lt"/>
              <a:buAutoNum type="arabicPeriod"/>
            </a:pPr>
            <a:r>
              <a:rPr lang="en-US" sz="2000" dirty="0"/>
              <a:t>Do you have a new scrum master</a:t>
            </a:r>
          </a:p>
          <a:p>
            <a:pPr marL="457200" indent="-457200">
              <a:buFont typeface="+mj-lt"/>
              <a:buAutoNum type="arabicPeriod"/>
            </a:pPr>
            <a:r>
              <a:rPr lang="en-US" sz="2000" dirty="0"/>
              <a:t>Ideas for recognizing extra effort… and encouraging engagement?  </a:t>
            </a:r>
          </a:p>
          <a:p>
            <a:pPr marL="457200" indent="-457200">
              <a:buFont typeface="+mj-lt"/>
              <a:buAutoNum type="arabicPeriod"/>
            </a:pPr>
            <a:r>
              <a:rPr lang="en-US" sz="2000" dirty="0"/>
              <a:t>What could we do to celebrate a perfect submission metric?</a:t>
            </a:r>
          </a:p>
          <a:p>
            <a:pPr marL="457200" indent="-457200">
              <a:buFont typeface="+mj-lt"/>
              <a:buAutoNum type="arabicPeriod"/>
            </a:pPr>
            <a:r>
              <a:rPr lang="en-US" sz="2000" dirty="0"/>
              <a:t>What stories from sprint 0 did not get completed, and do they need to be added to sprint 1?</a:t>
            </a:r>
          </a:p>
          <a:p>
            <a:pPr marL="0" indent="0">
              <a:buNone/>
            </a:pPr>
            <a:endParaRPr lang="en-US" sz="2000" dirty="0"/>
          </a:p>
        </p:txBody>
      </p:sp>
    </p:spTree>
    <p:extLst>
      <p:ext uri="{BB962C8B-B14F-4D97-AF65-F5344CB8AC3E}">
        <p14:creationId xmlns:p14="http://schemas.microsoft.com/office/powerpoint/2010/main" val="10769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Planning</a:t>
            </a:r>
          </a:p>
        </p:txBody>
      </p:sp>
    </p:spTree>
    <p:extLst>
      <p:ext uri="{BB962C8B-B14F-4D97-AF65-F5344CB8AC3E}">
        <p14:creationId xmlns:p14="http://schemas.microsoft.com/office/powerpoint/2010/main" val="371246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9 prior to next class</a:t>
            </a:r>
          </a:p>
          <a:p>
            <a:pPr marL="0" indent="0">
              <a:buNone/>
            </a:pPr>
            <a:r>
              <a:rPr lang="en-US" sz="2000" dirty="0"/>
              <a:t>Be prepared for a scrum team discussion on:</a:t>
            </a:r>
          </a:p>
          <a:p>
            <a:pPr marL="0" indent="0">
              <a:buNone/>
            </a:pPr>
            <a:r>
              <a:rPr lang="en-US" sz="2000" dirty="0"/>
              <a:t>	Continuous Integration and Continuous Deployment (CI/CD)</a:t>
            </a:r>
          </a:p>
          <a:p>
            <a:pPr marL="0" indent="0">
              <a:buNone/>
            </a:pPr>
            <a:r>
              <a:rPr lang="en-US" sz="2000" dirty="0"/>
              <a:t>Be prepared for scrum team Discussion 6</a:t>
            </a:r>
          </a:p>
        </p:txBody>
      </p:sp>
    </p:spTree>
    <p:extLst>
      <p:ext uri="{BB962C8B-B14F-4D97-AF65-F5344CB8AC3E}">
        <p14:creationId xmlns:p14="http://schemas.microsoft.com/office/powerpoint/2010/main" val="2769657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a:t>Sprint 6:</a:t>
            </a:r>
            <a:endParaRPr lang="en-US" sz="2000" dirty="0"/>
          </a:p>
          <a:p>
            <a:pPr marL="457200" indent="-457200">
              <a:buFont typeface="+mj-lt"/>
              <a:buAutoNum type="arabicPeriod"/>
            </a:pPr>
            <a:r>
              <a:rPr lang="en-US" sz="2000" dirty="0"/>
              <a:t>Similar to last sprint including Discussion, Quiz, Lab, and Reflection</a:t>
            </a:r>
          </a:p>
          <a:p>
            <a:pPr marL="457200" indent="-457200">
              <a:buFont typeface="+mj-lt"/>
              <a:buAutoNum type="arabicPeriod"/>
            </a:pPr>
            <a:r>
              <a:rPr lang="en-US" sz="2000" dirty="0"/>
              <a:t>No class Thursday, Friday, or Monday will be a challenge</a:t>
            </a:r>
          </a:p>
          <a:p>
            <a:pPr marL="457200" indent="-457200">
              <a:buFont typeface="+mj-lt"/>
              <a:buAutoNum type="arabicPeriod"/>
            </a:pPr>
            <a:r>
              <a:rPr lang="en-US" sz="2000" dirty="0"/>
              <a:t>Initial Discussion post not due until the end of class Tuesday</a:t>
            </a:r>
          </a:p>
        </p:txBody>
      </p:sp>
    </p:spTree>
    <p:extLst>
      <p:ext uri="{BB962C8B-B14F-4D97-AF65-F5344CB8AC3E}">
        <p14:creationId xmlns:p14="http://schemas.microsoft.com/office/powerpoint/2010/main" val="1588097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 –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3492082" y="4266588"/>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64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Review Activities List and Assignments</a:t>
            </a:r>
          </a:p>
        </p:txBody>
      </p:sp>
    </p:spTree>
    <p:extLst>
      <p:ext uri="{BB962C8B-B14F-4D97-AF65-F5344CB8AC3E}">
        <p14:creationId xmlns:p14="http://schemas.microsoft.com/office/powerpoint/2010/main" val="1722668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9 prior to next class</a:t>
            </a:r>
          </a:p>
          <a:p>
            <a:pPr marL="0" indent="0">
              <a:buNone/>
            </a:pPr>
            <a:endParaRPr lang="en-US" sz="2000" dirty="0"/>
          </a:p>
          <a:p>
            <a:pPr marL="0" indent="0">
              <a:buNone/>
            </a:pPr>
            <a:r>
              <a:rPr lang="en-US" sz="2000" dirty="0"/>
              <a:t>Be prepared for a scrum team discussion on:</a:t>
            </a:r>
          </a:p>
          <a:p>
            <a:pPr marL="0" indent="0">
              <a:buNone/>
            </a:pPr>
            <a:r>
              <a:rPr lang="en-US" sz="2000" dirty="0"/>
              <a:t>	Continuous Integration and Continuous Deployment (CI/CD)</a:t>
            </a:r>
          </a:p>
          <a:p>
            <a:pPr marL="0" indent="0">
              <a:buNone/>
            </a:pPr>
            <a:endParaRPr lang="en-US" sz="2000" dirty="0"/>
          </a:p>
          <a:p>
            <a:pPr marL="0" indent="0">
              <a:buNone/>
            </a:pPr>
            <a:r>
              <a:rPr lang="en-US" sz="2000" dirty="0"/>
              <a:t>Be prepared for scrum team Discussion 6</a:t>
            </a:r>
          </a:p>
        </p:txBody>
      </p:sp>
    </p:spTree>
    <p:extLst>
      <p:ext uri="{BB962C8B-B14F-4D97-AF65-F5344CB8AC3E}">
        <p14:creationId xmlns:p14="http://schemas.microsoft.com/office/powerpoint/2010/main" val="1974098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Programming Together with </a:t>
            </a:r>
          </a:p>
          <a:p>
            <a:pPr marL="0" indent="0" algn="ctr">
              <a:buNone/>
            </a:pPr>
            <a:r>
              <a:rPr lang="en-US" sz="4400" dirty="0">
                <a:latin typeface="+mj-lt"/>
              </a:rPr>
              <a:t>React, Azure, and Yarn</a:t>
            </a:r>
          </a:p>
        </p:txBody>
      </p:sp>
    </p:spTree>
    <p:extLst>
      <p:ext uri="{BB962C8B-B14F-4D97-AF65-F5344CB8AC3E}">
        <p14:creationId xmlns:p14="http://schemas.microsoft.com/office/powerpoint/2010/main" val="3927457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Friendly Conversation Topic</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286428"/>
            <a:ext cx="10515600" cy="458918"/>
          </a:xfrm>
        </p:spPr>
        <p:txBody>
          <a:bodyPr>
            <a:normAutofit/>
          </a:bodyPr>
          <a:lstStyle/>
          <a:p>
            <a:pPr marL="0" indent="0">
              <a:buNone/>
            </a:pPr>
            <a:r>
              <a:rPr lang="en-US" sz="2000" dirty="0"/>
              <a:t>Who made the following statement?</a:t>
            </a:r>
          </a:p>
          <a:p>
            <a:pPr marL="0" indent="0">
              <a:buNone/>
            </a:pPr>
            <a:endParaRPr lang="en-US" sz="2000" dirty="0"/>
          </a:p>
        </p:txBody>
      </p:sp>
      <p:sp>
        <p:nvSpPr>
          <p:cNvPr id="9" name="Rectangle 8">
            <a:extLst>
              <a:ext uri="{FF2B5EF4-FFF2-40B4-BE49-F238E27FC236}">
                <a16:creationId xmlns:a16="http://schemas.microsoft.com/office/drawing/2014/main" id="{F1CD6DF4-1BB0-9F49-8DB2-DB8B210ED44D}"/>
              </a:ext>
            </a:extLst>
          </p:cNvPr>
          <p:cNvSpPr/>
          <p:nvPr/>
        </p:nvSpPr>
        <p:spPr>
          <a:xfrm>
            <a:off x="2996435" y="1745346"/>
            <a:ext cx="6199129" cy="4708981"/>
          </a:xfrm>
          <a:prstGeom prst="rect">
            <a:avLst/>
          </a:prstGeom>
        </p:spPr>
        <p:txBody>
          <a:bodyPr wrap="square">
            <a:spAutoFit/>
          </a:bodyPr>
          <a:lstStyle/>
          <a:p>
            <a:r>
              <a:rPr lang="en-US" sz="1500" dirty="0"/>
              <a:t>This is my reality. I am not an emotionally empathetic kind of person</a:t>
            </a:r>
            <a:br>
              <a:rPr lang="en-US" sz="1500" dirty="0"/>
            </a:br>
            <a:r>
              <a:rPr lang="en-US" sz="1500" dirty="0"/>
              <a:t>and that probably doesn't come as a big surprise to anybody. Least of</a:t>
            </a:r>
            <a:br>
              <a:rPr lang="en-US" sz="1500" dirty="0"/>
            </a:br>
            <a:r>
              <a:rPr lang="en-US" sz="1500" dirty="0"/>
              <a:t>all me. The fact that I then misread people and don't realize (for</a:t>
            </a:r>
            <a:br>
              <a:rPr lang="en-US" sz="1500" dirty="0"/>
            </a:br>
            <a:r>
              <a:rPr lang="en-US" sz="1500" dirty="0"/>
              <a:t>years) how badly I've judged a situation and contributed to an</a:t>
            </a:r>
            <a:br>
              <a:rPr lang="en-US" sz="1500" dirty="0"/>
            </a:br>
            <a:r>
              <a:rPr lang="en-US" sz="1500" dirty="0"/>
              <a:t>unprofessional environment is not good.</a:t>
            </a:r>
            <a:br>
              <a:rPr lang="en-US" sz="1500" dirty="0"/>
            </a:br>
            <a:br>
              <a:rPr lang="en-US" sz="1500" dirty="0"/>
            </a:br>
            <a:r>
              <a:rPr lang="en-US" sz="1500" dirty="0"/>
              <a:t>This week people in our community confronted me about my lifetime of</a:t>
            </a:r>
            <a:br>
              <a:rPr lang="en-US" sz="1500" dirty="0"/>
            </a:br>
            <a:r>
              <a:rPr lang="en-US" sz="1500" dirty="0"/>
              <a:t>not understanding emotions. My flippant attacks in emails have been</a:t>
            </a:r>
            <a:br>
              <a:rPr lang="en-US" sz="1500" dirty="0"/>
            </a:br>
            <a:r>
              <a:rPr lang="en-US" sz="1500" dirty="0"/>
              <a:t>both unprofessional and uncalled for. Especially at times when I made</a:t>
            </a:r>
            <a:br>
              <a:rPr lang="en-US" sz="1500" dirty="0"/>
            </a:br>
            <a:r>
              <a:rPr lang="en-US" sz="1500" dirty="0"/>
              <a:t>it personal. In my quest for a better patch, this made sense to me.</a:t>
            </a:r>
            <a:br>
              <a:rPr lang="en-US" sz="1500" dirty="0"/>
            </a:br>
            <a:r>
              <a:rPr lang="en-US" sz="1500" dirty="0"/>
              <a:t>I know now this was not OK and I am truly sorry.</a:t>
            </a:r>
            <a:br>
              <a:rPr lang="en-US" sz="1500" dirty="0"/>
            </a:br>
            <a:br>
              <a:rPr lang="en-US" sz="1500" dirty="0"/>
            </a:br>
            <a:r>
              <a:rPr lang="en-US" sz="1500" dirty="0"/>
              <a:t>The above is basically a long-winded way to get to the somewhat</a:t>
            </a:r>
            <a:br>
              <a:rPr lang="en-US" sz="1500" dirty="0"/>
            </a:br>
            <a:r>
              <a:rPr lang="en-US" sz="1500" dirty="0"/>
              <a:t>painful personal admission that hey, I need to change some of my</a:t>
            </a:r>
            <a:br>
              <a:rPr lang="en-US" sz="1500" dirty="0"/>
            </a:br>
            <a:r>
              <a:rPr lang="en-US" sz="1500" dirty="0"/>
              <a:t>behavior, and I want to apologize to the people that my personal</a:t>
            </a:r>
            <a:br>
              <a:rPr lang="en-US" sz="1500" dirty="0"/>
            </a:br>
            <a:r>
              <a:rPr lang="en-US" sz="1500" dirty="0"/>
              <a:t>behavior hurt and possibly drove away from kernel development</a:t>
            </a:r>
            <a:br>
              <a:rPr lang="en-US" sz="1500" dirty="0"/>
            </a:br>
            <a:r>
              <a:rPr lang="en-US" sz="1500" dirty="0"/>
              <a:t>entirely.</a:t>
            </a:r>
            <a:br>
              <a:rPr lang="en-US" sz="1500" dirty="0"/>
            </a:br>
            <a:br>
              <a:rPr lang="en-US" sz="1500" dirty="0"/>
            </a:br>
            <a:r>
              <a:rPr lang="en-US" sz="1500" dirty="0"/>
              <a:t>I am going to take time off and get some assistance on how to</a:t>
            </a:r>
            <a:br>
              <a:rPr lang="en-US" sz="1500" dirty="0"/>
            </a:br>
            <a:r>
              <a:rPr lang="en-US" sz="1500" dirty="0"/>
              <a:t>understand people’s emotions and respond appropriately.</a:t>
            </a:r>
          </a:p>
        </p:txBody>
      </p:sp>
    </p:spTree>
    <p:extLst>
      <p:ext uri="{BB962C8B-B14F-4D97-AF65-F5344CB8AC3E}">
        <p14:creationId xmlns:p14="http://schemas.microsoft.com/office/powerpoint/2010/main" val="247359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Friendly Conversation Topic</a:t>
            </a:r>
          </a:p>
        </p:txBody>
      </p:sp>
      <p:pic>
        <p:nvPicPr>
          <p:cNvPr id="7" name="Picture 6">
            <a:extLst>
              <a:ext uri="{FF2B5EF4-FFF2-40B4-BE49-F238E27FC236}">
                <a16:creationId xmlns:a16="http://schemas.microsoft.com/office/drawing/2014/main" id="{BBBD6DB0-9753-834C-88C5-680F2BF66322}"/>
              </a:ext>
            </a:extLst>
          </p:cNvPr>
          <p:cNvPicPr>
            <a:picLocks noChangeAspect="1"/>
          </p:cNvPicPr>
          <p:nvPr/>
        </p:nvPicPr>
        <p:blipFill>
          <a:blip r:embed="rId3"/>
          <a:stretch>
            <a:fillRect/>
          </a:stretch>
        </p:blipFill>
        <p:spPr>
          <a:xfrm>
            <a:off x="1915957" y="2701997"/>
            <a:ext cx="8360085" cy="1818345"/>
          </a:xfrm>
          <a:prstGeom prst="rect">
            <a:avLst/>
          </a:prstGeom>
        </p:spPr>
      </p:pic>
      <p:pic>
        <p:nvPicPr>
          <p:cNvPr id="8" name="Picture 7">
            <a:extLst>
              <a:ext uri="{FF2B5EF4-FFF2-40B4-BE49-F238E27FC236}">
                <a16:creationId xmlns:a16="http://schemas.microsoft.com/office/drawing/2014/main" id="{1DA9B792-1336-E341-840F-C4573E87AB23}"/>
              </a:ext>
            </a:extLst>
          </p:cNvPr>
          <p:cNvPicPr>
            <a:picLocks noChangeAspect="1"/>
          </p:cNvPicPr>
          <p:nvPr/>
        </p:nvPicPr>
        <p:blipFill>
          <a:blip r:embed="rId4"/>
          <a:stretch>
            <a:fillRect/>
          </a:stretch>
        </p:blipFill>
        <p:spPr>
          <a:xfrm>
            <a:off x="8869566" y="1487271"/>
            <a:ext cx="2160384" cy="687763"/>
          </a:xfrm>
          <a:prstGeom prst="rect">
            <a:avLst/>
          </a:prstGeom>
        </p:spPr>
      </p:pic>
    </p:spTree>
    <p:extLst>
      <p:ext uri="{BB962C8B-B14F-4D97-AF65-F5344CB8AC3E}">
        <p14:creationId xmlns:p14="http://schemas.microsoft.com/office/powerpoint/2010/main" val="59044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win friends and influence people - Appeul">
            <a:extLst>
              <a:ext uri="{FF2B5EF4-FFF2-40B4-BE49-F238E27FC236}">
                <a16:creationId xmlns:a16="http://schemas.microsoft.com/office/drawing/2014/main" id="{DC73965F-89E0-C540-9440-1513BC1D3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55" y="1175419"/>
            <a:ext cx="5220033" cy="48128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8A24CFE-B0E5-9248-986D-D15DE084C465}"/>
              </a:ext>
            </a:extLst>
          </p:cNvPr>
          <p:cNvPicPr>
            <a:picLocks noChangeAspect="1"/>
          </p:cNvPicPr>
          <p:nvPr/>
        </p:nvPicPr>
        <p:blipFill>
          <a:blip r:embed="rId4"/>
          <a:stretch>
            <a:fillRect/>
          </a:stretch>
        </p:blipFill>
        <p:spPr>
          <a:xfrm>
            <a:off x="5307645" y="1268197"/>
            <a:ext cx="5063528" cy="1512482"/>
          </a:xfrm>
          <a:prstGeom prst="rect">
            <a:avLst/>
          </a:prstGeom>
        </p:spPr>
      </p:pic>
      <p:pic>
        <p:nvPicPr>
          <p:cNvPr id="6" name="Picture 5">
            <a:extLst>
              <a:ext uri="{FF2B5EF4-FFF2-40B4-BE49-F238E27FC236}">
                <a16:creationId xmlns:a16="http://schemas.microsoft.com/office/drawing/2014/main" id="{7BC6E52D-A45F-8D42-A28D-02541BF65F00}"/>
              </a:ext>
            </a:extLst>
          </p:cNvPr>
          <p:cNvPicPr>
            <a:picLocks noChangeAspect="1"/>
          </p:cNvPicPr>
          <p:nvPr/>
        </p:nvPicPr>
        <p:blipFill>
          <a:blip r:embed="rId5"/>
          <a:stretch>
            <a:fillRect/>
          </a:stretch>
        </p:blipFill>
        <p:spPr>
          <a:xfrm>
            <a:off x="6587913" y="3947712"/>
            <a:ext cx="5146358" cy="1771089"/>
          </a:xfrm>
          <a:prstGeom prst="rect">
            <a:avLst/>
          </a:prstGeom>
        </p:spPr>
      </p:pic>
    </p:spTree>
    <p:extLst>
      <p:ext uri="{BB962C8B-B14F-4D97-AF65-F5344CB8AC3E}">
        <p14:creationId xmlns:p14="http://schemas.microsoft.com/office/powerpoint/2010/main" val="138204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Review</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285525"/>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reviews key topics using “team number by percent of content” method </a:t>
            </a:r>
          </a:p>
          <a:p>
            <a:pPr marL="342900" indent="-342900">
              <a:buFont typeface="+mj-lt"/>
              <a:buAutoNum type="arabicPeriod"/>
            </a:pPr>
            <a:r>
              <a:rPr lang="en-US" sz="2000" dirty="0"/>
              <a:t>Team sits back, relaxes, and acknowledges the bravery and dedication of the presenter</a:t>
            </a:r>
          </a:p>
          <a:p>
            <a:pPr marL="0" indent="0">
              <a:buNone/>
            </a:pPr>
            <a:endParaRPr lang="en-US" sz="2000" dirty="0"/>
          </a:p>
          <a:p>
            <a:pPr marL="0" indent="0">
              <a:buNone/>
            </a:pPr>
            <a:r>
              <a:rPr lang="en-US" sz="2000" dirty="0"/>
              <a:t>Scrum Team Review CI/CD, Configuration Management, and Version Control Systems</a:t>
            </a:r>
          </a:p>
          <a:p>
            <a:pPr marL="342900" indent="-342900">
              <a:buFont typeface="+mj-lt"/>
              <a:buAutoNum type="alphaLcParenR"/>
            </a:pPr>
            <a:r>
              <a:rPr lang="en-US" sz="2000" dirty="0"/>
              <a:t>CI/CD</a:t>
            </a:r>
          </a:p>
          <a:p>
            <a:pPr marL="342900" indent="-342900">
              <a:buFont typeface="+mj-lt"/>
              <a:buAutoNum type="alphaLcParenR"/>
            </a:pPr>
            <a:r>
              <a:rPr lang="en-US" sz="2000" dirty="0"/>
              <a:t>The importance of Branching is VCS systems</a:t>
            </a:r>
          </a:p>
          <a:p>
            <a:pPr marL="342900" indent="-342900">
              <a:buFont typeface="+mj-lt"/>
              <a:buAutoNum type="alphaLcParenR"/>
            </a:pPr>
            <a:r>
              <a:rPr lang="en-US" sz="2000" dirty="0"/>
              <a:t>Specialization vs generalization in Agile vs Waterfall/Iterative</a:t>
            </a:r>
          </a:p>
          <a:p>
            <a:pPr marL="342900" indent="-342900">
              <a:buFont typeface="+mj-lt"/>
              <a:buAutoNum type="alphaLcParenR"/>
            </a:pPr>
            <a:r>
              <a:rPr lang="en-US" sz="2000" dirty="0"/>
              <a:t>Configuration Management</a:t>
            </a:r>
          </a:p>
          <a:p>
            <a:pPr marL="342900" indent="-342900">
              <a:buFont typeface="+mj-lt"/>
              <a:buAutoNum type="alphaLcParenR"/>
            </a:pPr>
            <a:r>
              <a:rPr lang="en-US" sz="2000" dirty="0"/>
              <a:t>Project Managers including the relative importance of PMs in Agile vs Waterfall/Iterative</a:t>
            </a:r>
          </a:p>
          <a:p>
            <a:pPr marL="342900" indent="-342900">
              <a:buFont typeface="+mj-lt"/>
              <a:buAutoNum type="alphaLcParenR"/>
            </a:pPr>
            <a:r>
              <a:rPr lang="en-US" sz="2000" dirty="0"/>
              <a:t>Agile, Scrum, XP (Extreme Programming), and Paired Programming</a:t>
            </a:r>
          </a:p>
        </p:txBody>
      </p:sp>
    </p:spTree>
    <p:extLst>
      <p:ext uri="{BB962C8B-B14F-4D97-AF65-F5344CB8AC3E}">
        <p14:creationId xmlns:p14="http://schemas.microsoft.com/office/powerpoint/2010/main" val="98977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221" y="443731"/>
            <a:ext cx="7886700" cy="519299"/>
          </a:xfrm>
        </p:spPr>
        <p:txBody>
          <a:bodyPr anchor="ctr">
            <a:normAutofit/>
          </a:bodyPr>
          <a:lstStyle/>
          <a:p>
            <a:r>
              <a:rPr lang="en-US" sz="2400" dirty="0">
                <a:hlinkClick r:id="rId4"/>
              </a:rPr>
              <a:t>Waterfall</a:t>
            </a:r>
            <a:r>
              <a:rPr lang="en-US" sz="2400" dirty="0"/>
              <a:t> vs </a:t>
            </a:r>
            <a:r>
              <a:rPr lang="en-US" sz="2400" dirty="0">
                <a:hlinkClick r:id="rId5"/>
              </a:rPr>
              <a:t>Iterative</a:t>
            </a:r>
            <a:r>
              <a:rPr lang="en-US" sz="2400" dirty="0"/>
              <a:t> vs </a:t>
            </a:r>
            <a:r>
              <a:rPr lang="en-US" sz="2400" dirty="0">
                <a:hlinkClick r:id="rId6"/>
              </a:rPr>
              <a:t>Agile</a:t>
            </a:r>
            <a:r>
              <a:rPr lang="en-US" sz="2400" dirty="0"/>
              <a:t> Requirements</a:t>
            </a:r>
          </a:p>
        </p:txBody>
      </p:sp>
      <p:graphicFrame>
        <p:nvGraphicFramePr>
          <p:cNvPr id="4" name="Content Placeholder 3"/>
          <p:cNvGraphicFramePr>
            <a:graphicFrameLocks noGrp="1"/>
          </p:cNvGraphicFramePr>
          <p:nvPr>
            <p:ph idx="1"/>
          </p:nvPr>
        </p:nvGraphicFramePr>
        <p:xfrm>
          <a:off x="567042" y="963030"/>
          <a:ext cx="11135738" cy="5451239"/>
        </p:xfrm>
        <a:graphic>
          <a:graphicData uri="http://schemas.openxmlformats.org/drawingml/2006/table">
            <a:tbl>
              <a:tblPr firstRow="1" bandRow="1">
                <a:tableStyleId>{5C22544A-7EE6-4342-B048-85BDC9FD1C3A}</a:tableStyleId>
              </a:tblPr>
              <a:tblGrid>
                <a:gridCol w="1438345">
                  <a:extLst>
                    <a:ext uri="{9D8B030D-6E8A-4147-A177-3AD203B41FA5}">
                      <a16:colId xmlns:a16="http://schemas.microsoft.com/office/drawing/2014/main" val="20000"/>
                    </a:ext>
                  </a:extLst>
                </a:gridCol>
                <a:gridCol w="3224423">
                  <a:extLst>
                    <a:ext uri="{9D8B030D-6E8A-4147-A177-3AD203B41FA5}">
                      <a16:colId xmlns:a16="http://schemas.microsoft.com/office/drawing/2014/main" val="20001"/>
                    </a:ext>
                  </a:extLst>
                </a:gridCol>
                <a:gridCol w="3244387">
                  <a:extLst>
                    <a:ext uri="{9D8B030D-6E8A-4147-A177-3AD203B41FA5}">
                      <a16:colId xmlns:a16="http://schemas.microsoft.com/office/drawing/2014/main" val="20002"/>
                    </a:ext>
                  </a:extLst>
                </a:gridCol>
                <a:gridCol w="3228583">
                  <a:extLst>
                    <a:ext uri="{9D8B030D-6E8A-4147-A177-3AD203B41FA5}">
                      <a16:colId xmlns:a16="http://schemas.microsoft.com/office/drawing/2014/main" val="20003"/>
                    </a:ext>
                  </a:extLst>
                </a:gridCol>
              </a:tblGrid>
              <a:tr h="348403">
                <a:tc>
                  <a:txBody>
                    <a:bodyPr/>
                    <a:lstStyle/>
                    <a:p>
                      <a:pPr algn="ctr"/>
                      <a:endParaRPr lang="en-US" sz="1000" dirty="0"/>
                    </a:p>
                  </a:txBody>
                  <a:tcPr marL="68580" marR="68580" marT="34290" marB="34290"/>
                </a:tc>
                <a:tc>
                  <a:txBody>
                    <a:bodyPr/>
                    <a:lstStyle/>
                    <a:p>
                      <a:pPr algn="ctr"/>
                      <a:r>
                        <a:rPr lang="en-US" sz="1600" dirty="0"/>
                        <a:t>Waterfall</a:t>
                      </a:r>
                    </a:p>
                  </a:txBody>
                  <a:tcPr marL="68580" marR="68580" marT="34290" marB="34290"/>
                </a:tc>
                <a:tc>
                  <a:txBody>
                    <a:bodyPr/>
                    <a:lstStyle/>
                    <a:p>
                      <a:pPr algn="ctr"/>
                      <a:r>
                        <a:rPr lang="en-US" sz="1600" dirty="0"/>
                        <a:t>Iterative</a:t>
                      </a:r>
                    </a:p>
                  </a:txBody>
                  <a:tcPr marL="68580" marR="68580" marT="34290" marB="34290"/>
                </a:tc>
                <a:tc>
                  <a:txBody>
                    <a:bodyPr/>
                    <a:lstStyle/>
                    <a:p>
                      <a:pPr algn="ctr"/>
                      <a:r>
                        <a:rPr lang="en-US" sz="1600" dirty="0"/>
                        <a:t>Agile</a:t>
                      </a:r>
                    </a:p>
                  </a:txBody>
                  <a:tcPr marL="68580" marR="68580" marT="34290" marB="34290"/>
                </a:tc>
                <a:extLst>
                  <a:ext uri="{0D108BD9-81ED-4DB2-BD59-A6C34878D82A}">
                    <a16:rowId xmlns:a16="http://schemas.microsoft.com/office/drawing/2014/main" val="10000"/>
                  </a:ext>
                </a:extLst>
              </a:tr>
              <a:tr h="773169">
                <a:tc>
                  <a:txBody>
                    <a:bodyPr/>
                    <a:lstStyle/>
                    <a:p>
                      <a:r>
                        <a:rPr lang="en-US" sz="1200" dirty="0">
                          <a:latin typeface="+mn-lt"/>
                        </a:rPr>
                        <a:t>References</a:t>
                      </a:r>
                    </a:p>
                  </a:txBody>
                  <a:tcPr marL="68580" marR="68580" marT="34290" marB="34290"/>
                </a:tc>
                <a:tc>
                  <a:txBody>
                    <a:bodyPr/>
                    <a:lstStyle/>
                    <a:p>
                      <a:r>
                        <a:rPr lang="en-US" sz="1200" kern="1200" dirty="0">
                          <a:solidFill>
                            <a:schemeClr val="dk1"/>
                          </a:solidFill>
                          <a:effectLst/>
                          <a:latin typeface="+mn-lt"/>
                          <a:ea typeface="+mn-ea"/>
                          <a:cs typeface="+mn-cs"/>
                        </a:rPr>
                        <a:t>United States Department of Defense: </a:t>
                      </a:r>
                      <a:r>
                        <a:rPr lang="en-US" sz="1200" u="sng" kern="1200" dirty="0">
                          <a:solidFill>
                            <a:schemeClr val="dk1"/>
                          </a:solidFill>
                          <a:effectLst/>
                          <a:latin typeface="+mn-lt"/>
                          <a:ea typeface="+mn-ea"/>
                          <a:cs typeface="+mn-cs"/>
                          <a:hlinkClick r:id="rId7"/>
                        </a:rPr>
                        <a:t>DOD-STD-2167A</a:t>
                      </a:r>
                      <a:r>
                        <a:rPr lang="en-US" sz="1200" kern="1200" dirty="0">
                          <a:solidFill>
                            <a:schemeClr val="dk1"/>
                          </a:solidFill>
                          <a:effectLst/>
                          <a:latin typeface="+mn-lt"/>
                          <a:ea typeface="+mn-ea"/>
                          <a:cs typeface="+mn-cs"/>
                        </a:rPr>
                        <a:t> (1985)</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8" tooltip="Rational Unified Process"/>
                        </a:rPr>
                        <a:t>Rational Unified Process</a:t>
                      </a:r>
                      <a:r>
                        <a:rPr lang="en-US" sz="1200" kern="1200" dirty="0">
                          <a:solidFill>
                            <a:schemeClr val="dk1"/>
                          </a:solidFill>
                          <a:effectLst/>
                          <a:latin typeface="+mn-lt"/>
                          <a:ea typeface="+mn-ea"/>
                          <a:cs typeface="+mn-cs"/>
                        </a:rPr>
                        <a:t> (RUP) </a:t>
                      </a:r>
                    </a:p>
                    <a:p>
                      <a:r>
                        <a:rPr lang="en-US" sz="1200" u="sng" kern="1200" dirty="0">
                          <a:solidFill>
                            <a:schemeClr val="dk1"/>
                          </a:solidFill>
                          <a:effectLst/>
                          <a:latin typeface="+mn-lt"/>
                          <a:ea typeface="+mn-ea"/>
                          <a:cs typeface="+mn-cs"/>
                          <a:hlinkClick r:id="rId9" tooltip="Open Unified Process"/>
                        </a:rPr>
                        <a:t>Open Unified Process</a:t>
                      </a:r>
                      <a:r>
                        <a:rPr lang="en-US" sz="1200" kern="1200" dirty="0">
                          <a:solidFill>
                            <a:schemeClr val="dk1"/>
                          </a:solidFill>
                          <a:effectLst/>
                          <a:latin typeface="+mn-lt"/>
                          <a:ea typeface="+mn-ea"/>
                          <a:cs typeface="+mn-cs"/>
                        </a:rPr>
                        <a:t> </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10" tooltip="Scrum (development)"/>
                        </a:rPr>
                        <a:t>Scrum</a:t>
                      </a:r>
                      <a:endParaRPr lang="en-US" sz="1200" u="sng" kern="1200" dirty="0">
                        <a:solidFill>
                          <a:schemeClr val="dk1"/>
                        </a:solidFill>
                        <a:effectLst/>
                        <a:latin typeface="+mn-lt"/>
                        <a:ea typeface="+mn-ea"/>
                        <a:cs typeface="+mn-cs"/>
                      </a:endParaRPr>
                    </a:p>
                    <a:p>
                      <a:r>
                        <a:rPr lang="en-US" sz="1200" kern="1200" dirty="0">
                          <a:solidFill>
                            <a:schemeClr val="dk1"/>
                          </a:solidFill>
                          <a:effectLst/>
                          <a:latin typeface="+mn-lt"/>
                          <a:ea typeface="+mn-ea"/>
                          <a:cs typeface="+mn-cs"/>
                          <a:hlinkClick r:id="rId11"/>
                        </a:rPr>
                        <a:t>Kanban</a:t>
                      </a:r>
                      <a:endParaRPr lang="en-US" sz="1200" kern="1200" dirty="0">
                        <a:solidFill>
                          <a:schemeClr val="dk1"/>
                        </a:solidFill>
                        <a:effectLst/>
                        <a:latin typeface="+mn-lt"/>
                        <a:ea typeface="+mn-ea"/>
                        <a:cs typeface="+mn-cs"/>
                      </a:endParaRPr>
                    </a:p>
                    <a:p>
                      <a:r>
                        <a:rPr lang="en-US" sz="1200" u="sng" kern="1200" dirty="0">
                          <a:solidFill>
                            <a:schemeClr val="dk1"/>
                          </a:solidFill>
                          <a:effectLst/>
                          <a:latin typeface="+mn-lt"/>
                          <a:ea typeface="+mn-ea"/>
                          <a:cs typeface="+mn-cs"/>
                          <a:hlinkClick r:id="rId12"/>
                        </a:rPr>
                        <a:t>Scaled Agile Framework (SAFe)</a:t>
                      </a:r>
                      <a:endParaRPr lang="en-US" sz="1200" dirty="0">
                        <a:latin typeface="+mn-lt"/>
                      </a:endParaRPr>
                    </a:p>
                  </a:txBody>
                  <a:tcPr marL="68580" marR="68580" marT="34290" marB="34290"/>
                </a:tc>
                <a:extLst>
                  <a:ext uri="{0D108BD9-81ED-4DB2-BD59-A6C34878D82A}">
                    <a16:rowId xmlns:a16="http://schemas.microsoft.com/office/drawing/2014/main" val="10001"/>
                  </a:ext>
                </a:extLst>
              </a:tr>
              <a:tr h="969723">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Priorities</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Planning and predictability</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Architecture, modeling, and efficiency</a:t>
                      </a:r>
                      <a:r>
                        <a:rPr lang="en-US" sz="1200" baseline="0" dirty="0">
                          <a:effectLst/>
                          <a:latin typeface="+mn-lt"/>
                          <a:ea typeface="Calibri" panose="020F0502020204030204" pitchFamily="34" charset="0"/>
                          <a:cs typeface="Times New Roman" panose="02020603050405020304" pitchFamily="18" charset="0"/>
                        </a:rPr>
                        <a:t> through </a:t>
                      </a:r>
                      <a:r>
                        <a:rPr lang="en-US" sz="1200" dirty="0">
                          <a:effectLst/>
                          <a:latin typeface="+mn-lt"/>
                          <a:ea typeface="Calibri" panose="020F0502020204030204" pitchFamily="34" charset="0"/>
                          <a:cs typeface="Times New Roman" panose="02020603050405020304" pitchFamily="18" charset="0"/>
                        </a:rPr>
                        <a:t>early detection &amp; fixing of issues (verification)</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Responsiveness</a:t>
                      </a:r>
                      <a:r>
                        <a:rPr lang="en-US" sz="1200" baseline="0" dirty="0">
                          <a:effectLst/>
                          <a:latin typeface="+mn-lt"/>
                          <a:ea typeface="Calibri" panose="020F0502020204030204" pitchFamily="34" charset="0"/>
                          <a:cs typeface="Times New Roman" panose="02020603050405020304" pitchFamily="18" charset="0"/>
                        </a:rPr>
                        <a:t> to feedback, e</a:t>
                      </a:r>
                      <a:r>
                        <a:rPr lang="en-US" sz="12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200" baseline="0" dirty="0">
                          <a:effectLst/>
                          <a:latin typeface="+mn-lt"/>
                          <a:ea typeface="Calibri" panose="020F0502020204030204" pitchFamily="34" charset="0"/>
                          <a:cs typeface="Times New Roman" panose="02020603050405020304" pitchFamily="18" charset="0"/>
                        </a:rPr>
                        <a:t> issues, and validation</a:t>
                      </a:r>
                      <a:endParaRPr lang="en-US" sz="1200" dirty="0">
                        <a:effectLst/>
                        <a:latin typeface="+mn-lt"/>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3359944">
                <a:tc>
                  <a:txBody>
                    <a:bodyPr/>
                    <a:lstStyle/>
                    <a:p>
                      <a:r>
                        <a:rPr lang="en-US" sz="1200" dirty="0"/>
                        <a:t>Principles</a:t>
                      </a:r>
                    </a:p>
                  </a:txBody>
                  <a:tcPr marL="51435" marR="51435" marT="0" marB="0"/>
                </a:tc>
                <a:tc>
                  <a:txBody>
                    <a:bodyPr/>
                    <a:lstStyle/>
                    <a:p>
                      <a:r>
                        <a:rPr lang="en-US" sz="1200" kern="1200" dirty="0">
                          <a:solidFill>
                            <a:schemeClr val="dk1"/>
                          </a:solidFill>
                          <a:effectLst/>
                          <a:latin typeface="+mn-lt"/>
                          <a:ea typeface="+mn-ea"/>
                          <a:cs typeface="+mn-cs"/>
                        </a:rPr>
                        <a:t>Execute phases sequentially: </a:t>
                      </a:r>
                    </a:p>
                    <a:p>
                      <a:pPr marL="342900" indent="-342900">
                        <a:buFont typeface="+mj-lt"/>
                        <a:buAutoNum type="arabicPeriod"/>
                      </a:pPr>
                      <a:r>
                        <a:rPr lang="en-US" sz="1200" kern="1200" dirty="0">
                          <a:solidFill>
                            <a:schemeClr val="dk1"/>
                          </a:solidFill>
                          <a:effectLst/>
                          <a:latin typeface="+mn-lt"/>
                          <a:ea typeface="+mn-ea"/>
                          <a:cs typeface="+mn-cs"/>
                        </a:rPr>
                        <a:t>Requirements </a:t>
                      </a:r>
                    </a:p>
                    <a:p>
                      <a:pPr marL="342900" indent="-342900">
                        <a:buFont typeface="+mj-lt"/>
                        <a:buAutoNum type="arabicPeriod"/>
                      </a:pPr>
                      <a:r>
                        <a:rPr lang="en-US" sz="1200" kern="1200" dirty="0">
                          <a:solidFill>
                            <a:schemeClr val="dk1"/>
                          </a:solidFill>
                          <a:effectLst/>
                          <a:latin typeface="+mn-lt"/>
                          <a:ea typeface="+mn-ea"/>
                          <a:cs typeface="+mn-cs"/>
                        </a:rPr>
                        <a:t>Analysis </a:t>
                      </a:r>
                    </a:p>
                    <a:p>
                      <a:pPr marL="342900" indent="-342900">
                        <a:buFont typeface="+mj-lt"/>
                        <a:buAutoNum type="arabicPeriod"/>
                      </a:pPr>
                      <a:r>
                        <a:rPr lang="en-US" sz="1200" kern="1200" dirty="0">
                          <a:solidFill>
                            <a:schemeClr val="dk1"/>
                          </a:solidFill>
                          <a:effectLst/>
                          <a:latin typeface="+mn-lt"/>
                          <a:ea typeface="+mn-ea"/>
                          <a:cs typeface="+mn-cs"/>
                        </a:rPr>
                        <a:t>Design </a:t>
                      </a:r>
                    </a:p>
                    <a:p>
                      <a:pPr marL="342900" indent="-342900">
                        <a:buFont typeface="+mj-lt"/>
                        <a:buAutoNum type="arabicPeriod"/>
                      </a:pPr>
                      <a:r>
                        <a:rPr lang="en-US" sz="1200" kern="1200" dirty="0">
                          <a:solidFill>
                            <a:schemeClr val="dk1"/>
                          </a:solidFill>
                          <a:effectLst/>
                          <a:latin typeface="+mn-lt"/>
                          <a:ea typeface="+mn-ea"/>
                          <a:cs typeface="+mn-cs"/>
                        </a:rPr>
                        <a:t>Coding </a:t>
                      </a:r>
                    </a:p>
                    <a:p>
                      <a:pPr marL="342900" indent="-342900">
                        <a:buFont typeface="+mj-lt"/>
                        <a:buAutoNum type="arabicPeriod"/>
                      </a:pPr>
                      <a:r>
                        <a:rPr lang="en-US" sz="1200" kern="1200" dirty="0">
                          <a:solidFill>
                            <a:schemeClr val="dk1"/>
                          </a:solidFill>
                          <a:effectLst/>
                          <a:latin typeface="+mn-lt"/>
                          <a:ea typeface="+mn-ea"/>
                          <a:cs typeface="+mn-cs"/>
                        </a:rPr>
                        <a:t>Testing </a:t>
                      </a:r>
                    </a:p>
                    <a:p>
                      <a:pPr marL="342900" indent="-342900">
                        <a:buFont typeface="+mj-lt"/>
                        <a:buAutoNum type="arabicPeriod"/>
                      </a:pPr>
                      <a:r>
                        <a:rPr lang="en-US" sz="1200" kern="1200" dirty="0">
                          <a:solidFill>
                            <a:schemeClr val="dk1"/>
                          </a:solidFill>
                          <a:effectLst/>
                          <a:latin typeface="+mn-lt"/>
                          <a:ea typeface="+mn-ea"/>
                          <a:cs typeface="+mn-cs"/>
                        </a:rPr>
                        <a:t>and Operations </a:t>
                      </a:r>
                    </a:p>
                    <a:p>
                      <a:pPr>
                        <a:spcBef>
                          <a:spcPts val="600"/>
                        </a:spcBef>
                      </a:pPr>
                      <a:r>
                        <a:rPr lang="en-US" sz="1200" kern="1200" dirty="0">
                          <a:solidFill>
                            <a:schemeClr val="dk1"/>
                          </a:solidFill>
                          <a:effectLst/>
                          <a:latin typeface="+mn-lt"/>
                          <a:ea typeface="+mn-ea"/>
                          <a:cs typeface="+mn-cs"/>
                        </a:rPr>
                        <a:t>Define and commit to Scope, Cost, and Timeline “early” </a:t>
                      </a:r>
                    </a:p>
                    <a:p>
                      <a:pPr>
                        <a:spcBef>
                          <a:spcPts val="600"/>
                        </a:spcBef>
                      </a:pPr>
                      <a:r>
                        <a:rPr lang="en-US" sz="1200" kern="1200" dirty="0">
                          <a:solidFill>
                            <a:schemeClr val="dk1"/>
                          </a:solidFill>
                          <a:effectLst/>
                          <a:latin typeface="+mn-lt"/>
                          <a:ea typeface="+mn-ea"/>
                          <a:cs typeface="+mn-cs"/>
                        </a:rPr>
                        <a:t>Implement strict Change Control</a:t>
                      </a:r>
                    </a:p>
                  </a:txBody>
                  <a:tcPr marL="51435" marR="51435"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200" dirty="0"/>
                        <a:t>Manage requirements</a:t>
                      </a:r>
                    </a:p>
                    <a:p>
                      <a:pPr>
                        <a:spcBef>
                          <a:spcPts val="600"/>
                        </a:spcBef>
                      </a:pPr>
                      <a:r>
                        <a:rPr lang="en-US" sz="1200" dirty="0"/>
                        <a:t>Develop and test iteratively</a:t>
                      </a:r>
                    </a:p>
                    <a:p>
                      <a:pPr>
                        <a:spcBef>
                          <a:spcPts val="600"/>
                        </a:spcBef>
                      </a:pPr>
                      <a:r>
                        <a:rPr lang="en-US" sz="1200" dirty="0"/>
                        <a:t>Use components</a:t>
                      </a:r>
                    </a:p>
                    <a:p>
                      <a:pPr>
                        <a:spcBef>
                          <a:spcPts val="600"/>
                        </a:spcBef>
                      </a:pPr>
                      <a:r>
                        <a:rPr lang="en-US" sz="1200" dirty="0"/>
                        <a:t>Model visually</a:t>
                      </a:r>
                    </a:p>
                    <a:p>
                      <a:pPr>
                        <a:spcBef>
                          <a:spcPts val="600"/>
                        </a:spcBef>
                      </a:pPr>
                      <a:r>
                        <a:rPr lang="en-US" sz="1200" dirty="0"/>
                        <a:t>Verify quality</a:t>
                      </a:r>
                    </a:p>
                    <a:p>
                      <a:pPr>
                        <a:spcBef>
                          <a:spcPts val="600"/>
                        </a:spcBef>
                      </a:pPr>
                      <a:r>
                        <a:rPr lang="en-US" sz="1200" dirty="0"/>
                        <a:t>Control changes</a:t>
                      </a:r>
                    </a:p>
                    <a:p>
                      <a:endParaRPr lang="en-US" sz="1200" dirty="0"/>
                    </a:p>
                  </a:txBody>
                  <a:tcPr marL="51435" marR="51435" marT="0" marB="0"/>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Capture lightweight near</a:t>
                      </a:r>
                      <a:r>
                        <a:rPr lang="en-US" sz="1200" baseline="0" dirty="0"/>
                        <a:t> term</a:t>
                      </a:r>
                      <a:r>
                        <a:rPr lang="en-US" sz="1200" dirty="0"/>
                        <a:t> requirements </a:t>
                      </a:r>
                    </a:p>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Allow requirements to evolve but maintain fixed timelines</a:t>
                      </a:r>
                    </a:p>
                    <a:p>
                      <a:pPr>
                        <a:spcBef>
                          <a:spcPts val="400"/>
                        </a:spcBef>
                      </a:pPr>
                      <a:r>
                        <a:rPr lang="en-US" sz="12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200" dirty="0"/>
                        <a:t>Empower teams</a:t>
                      </a:r>
                    </a:p>
                    <a:p>
                      <a:pPr>
                        <a:spcBef>
                          <a:spcPts val="400"/>
                        </a:spcBef>
                      </a:pPr>
                      <a:r>
                        <a:rPr lang="en-US" sz="1200" dirty="0"/>
                        <a:t>Apply engineering</a:t>
                      </a:r>
                      <a:r>
                        <a:rPr lang="en-US" sz="1200" baseline="0" dirty="0"/>
                        <a:t> practices and </a:t>
                      </a:r>
                      <a:r>
                        <a:rPr lang="en-US" sz="1200" dirty="0"/>
                        <a:t>systems thinking</a:t>
                      </a:r>
                    </a:p>
                    <a:p>
                      <a:pPr>
                        <a:spcBef>
                          <a:spcPts val="400"/>
                        </a:spcBef>
                      </a:pPr>
                      <a:r>
                        <a:rPr lang="en-US" sz="1200" dirty="0"/>
                        <a:t>Integrate early user feedback into remaining plan </a:t>
                      </a:r>
                    </a:p>
                    <a:p>
                      <a:pPr>
                        <a:spcBef>
                          <a:spcPts val="400"/>
                        </a:spcBef>
                      </a:pPr>
                      <a:r>
                        <a:rPr lang="en-US" sz="1200" dirty="0"/>
                        <a:t>Maintain a collaborative approach between all stakeholders</a:t>
                      </a:r>
                    </a:p>
                  </a:txBody>
                  <a:tcPr marL="51435" marR="51435" marT="0" marB="0"/>
                </a:tc>
                <a:extLst>
                  <a:ext uri="{0D108BD9-81ED-4DB2-BD59-A6C34878D82A}">
                    <a16:rowId xmlns:a16="http://schemas.microsoft.com/office/drawing/2014/main" val="10003"/>
                  </a:ext>
                </a:extLst>
              </a:tr>
            </a:tbl>
          </a:graphicData>
        </a:graphic>
      </p:graphicFrame>
      <p:sp>
        <p:nvSpPr>
          <p:cNvPr id="3" name="Rectangle 2"/>
          <p:cNvSpPr/>
          <p:nvPr/>
        </p:nvSpPr>
        <p:spPr>
          <a:xfrm>
            <a:off x="1999470" y="3970808"/>
            <a:ext cx="3037223"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5" name="Rectangle 4"/>
          <p:cNvSpPr/>
          <p:nvPr/>
        </p:nvSpPr>
        <p:spPr>
          <a:xfrm>
            <a:off x="5237661" y="3312911"/>
            <a:ext cx="3035310"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 name="Rectangle 5"/>
          <p:cNvSpPr/>
          <p:nvPr/>
        </p:nvSpPr>
        <p:spPr>
          <a:xfrm>
            <a:off x="8481702" y="3688650"/>
            <a:ext cx="3221078" cy="2087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 name="Rectangle 6"/>
          <p:cNvSpPr/>
          <p:nvPr/>
        </p:nvSpPr>
        <p:spPr>
          <a:xfrm>
            <a:off x="1999471" y="4865558"/>
            <a:ext cx="3037222" cy="18739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8" name="Rectangle 7"/>
          <p:cNvSpPr/>
          <p:nvPr/>
        </p:nvSpPr>
        <p:spPr>
          <a:xfrm>
            <a:off x="5237662" y="4347127"/>
            <a:ext cx="3035309" cy="20613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9" name="Rectangle 8"/>
          <p:cNvSpPr/>
          <p:nvPr/>
        </p:nvSpPr>
        <p:spPr>
          <a:xfrm>
            <a:off x="8481702" y="4397141"/>
            <a:ext cx="3221078" cy="6558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Rectangle 11">
            <a:extLst>
              <a:ext uri="{FF2B5EF4-FFF2-40B4-BE49-F238E27FC236}">
                <a16:creationId xmlns:a16="http://schemas.microsoft.com/office/drawing/2014/main" id="{6F53752A-494D-C848-9F99-A3817503E796}"/>
              </a:ext>
            </a:extLst>
          </p:cNvPr>
          <p:cNvSpPr/>
          <p:nvPr/>
        </p:nvSpPr>
        <p:spPr>
          <a:xfrm>
            <a:off x="1999471" y="3241601"/>
            <a:ext cx="3037224"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3" name="Rectangle 12">
            <a:extLst>
              <a:ext uri="{FF2B5EF4-FFF2-40B4-BE49-F238E27FC236}">
                <a16:creationId xmlns:a16="http://schemas.microsoft.com/office/drawing/2014/main" id="{0E586C83-47F9-7D46-89D0-3C9B6F983230}"/>
              </a:ext>
            </a:extLst>
          </p:cNvPr>
          <p:cNvSpPr/>
          <p:nvPr/>
        </p:nvSpPr>
        <p:spPr>
          <a:xfrm>
            <a:off x="5235748" y="3071370"/>
            <a:ext cx="3037223"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7EA3FCF9-9DAA-FA49-99D3-AA06FF569EB6}"/>
              </a:ext>
            </a:extLst>
          </p:cNvPr>
          <p:cNvSpPr/>
          <p:nvPr/>
        </p:nvSpPr>
        <p:spPr>
          <a:xfrm>
            <a:off x="8481702" y="3071964"/>
            <a:ext cx="3221078" cy="57692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Tree>
    <p:custDataLst>
      <p:tags r:id="rId1"/>
    </p:custDataLst>
    <p:extLst>
      <p:ext uri="{BB962C8B-B14F-4D97-AF65-F5344CB8AC3E}">
        <p14:creationId xmlns:p14="http://schemas.microsoft.com/office/powerpoint/2010/main" val="2487543574"/>
      </p:ext>
    </p:extLst>
  </p:cSld>
  <p:clrMapOvr>
    <a:masterClrMapping/>
  </p:clrMapOvr>
  <mc:AlternateContent xmlns:mc="http://schemas.openxmlformats.org/markup-compatibility/2006" xmlns:p14="http://schemas.microsoft.com/office/powerpoint/2010/main">
    <mc:Choice Requires="p14">
      <p:transition spd="slow" p14:dur="2000" advTm="292801"/>
    </mc:Choice>
    <mc:Fallback xmlns="">
      <p:transition spd="slow" advTm="2928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Git &amp; GitHub</a:t>
            </a:r>
            <a:br>
              <a:rPr lang="en-US" sz="3600" dirty="0"/>
            </a:br>
            <a:r>
              <a:rPr lang="en-US" sz="3600" dirty="0"/>
              <a:t>Branching and Verification</a:t>
            </a:r>
          </a:p>
        </p:txBody>
      </p:sp>
    </p:spTree>
    <p:extLst>
      <p:ext uri="{BB962C8B-B14F-4D97-AF65-F5344CB8AC3E}">
        <p14:creationId xmlns:p14="http://schemas.microsoft.com/office/powerpoint/2010/main" val="34068338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2.7|33.9|26.9|28.1|7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9658</TotalTime>
  <Words>1778</Words>
  <Application>Microsoft Macintosh PowerPoint</Application>
  <PresentationFormat>Widescreen</PresentationFormat>
  <Paragraphs>227</Paragraphs>
  <Slides>35</Slides>
  <Notes>27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Arial</vt:lpstr>
      <vt:lpstr>Calibri</vt:lpstr>
      <vt:lpstr>Calibri Light</vt:lpstr>
      <vt:lpstr>Wingdings</vt:lpstr>
      <vt:lpstr>Office Theme</vt:lpstr>
      <vt:lpstr>Worksheet</vt:lpstr>
      <vt:lpstr>Preflight Check List</vt:lpstr>
      <vt:lpstr>PowerPoint Presentation</vt:lpstr>
      <vt:lpstr>Prework For Next Class</vt:lpstr>
      <vt:lpstr>Friendly Conversation Topic</vt:lpstr>
      <vt:lpstr>Friendly Conversation Topic</vt:lpstr>
      <vt:lpstr>PowerPoint Presentation</vt:lpstr>
      <vt:lpstr>Scrum Team Review</vt:lpstr>
      <vt:lpstr>Waterfall vs Iterative vs Agile Requirements</vt:lpstr>
      <vt:lpstr>Git &amp; GitHub Branching and Verification</vt:lpstr>
      <vt:lpstr>Project Management &amp; Architecture/Design</vt:lpstr>
      <vt:lpstr>Plan &amp; Document Project Management Monitoring &amp; Control (continued)</vt:lpstr>
      <vt:lpstr>Agile, Scrum, XP (Extreme Programming), and Paired Programming</vt:lpstr>
      <vt:lpstr>Scrum Team Discussion Board 6</vt:lpstr>
      <vt:lpstr>Discussion 6 Report Out</vt:lpstr>
      <vt:lpstr>Prework</vt:lpstr>
      <vt:lpstr>End of Session</vt:lpstr>
      <vt:lpstr>PowerPoint Presentation</vt:lpstr>
      <vt:lpstr>Prework</vt:lpstr>
      <vt:lpstr>Scrum Process – Sprint Review &amp; Demo</vt:lpstr>
      <vt:lpstr>Demo Guidelines – Presenter </vt:lpstr>
      <vt:lpstr>Demo Guidelines – Listener </vt:lpstr>
      <vt:lpstr>PowerPoint Presentation</vt:lpstr>
      <vt:lpstr>PowerPoint Presentation</vt:lpstr>
      <vt:lpstr>Scrum Process – Sprint Retrospective</vt:lpstr>
      <vt:lpstr>Submission Percentage for Sprint 4</vt:lpstr>
      <vt:lpstr>Submission Percentage for Sprint 5</vt:lpstr>
      <vt:lpstr>Class Retrospective</vt:lpstr>
      <vt:lpstr>Scrum Team Retrospective</vt:lpstr>
      <vt:lpstr>PowerPoint Presentation</vt:lpstr>
      <vt:lpstr>Sprint Planning</vt:lpstr>
      <vt:lpstr>Scrum Process – Sprint Planning</vt:lpstr>
      <vt:lpstr>PowerPoint Presentation</vt:lpstr>
      <vt:lpstr>Prework For Next Class</vt:lpstr>
      <vt:lpstr>PowerPoint Presentation</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501</cp:revision>
  <dcterms:created xsi:type="dcterms:W3CDTF">2020-08-26T19:34:34Z</dcterms:created>
  <dcterms:modified xsi:type="dcterms:W3CDTF">2021-04-06T15:51:24Z</dcterms:modified>
</cp:coreProperties>
</file>