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1354" r:id="rId2"/>
    <p:sldId id="1357" r:id="rId3"/>
    <p:sldId id="1382" r:id="rId4"/>
    <p:sldId id="1403" r:id="rId5"/>
    <p:sldId id="1409" r:id="rId6"/>
    <p:sldId id="1410" r:id="rId7"/>
    <p:sldId id="1268" r:id="rId8"/>
    <p:sldId id="1263" r:id="rId9"/>
    <p:sldId id="946" r:id="rId10"/>
    <p:sldId id="947" r:id="rId11"/>
    <p:sldId id="1408" r:id="rId12"/>
    <p:sldId id="1393" r:id="rId13"/>
    <p:sldId id="1407" r:id="rId14"/>
    <p:sldId id="1401" r:id="rId15"/>
    <p:sldId id="1394" r:id="rId16"/>
    <p:sldId id="1402" r:id="rId17"/>
    <p:sldId id="1395" r:id="rId18"/>
    <p:sldId id="1396" r:id="rId19"/>
    <p:sldId id="913" r:id="rId20"/>
    <p:sldId id="914" r:id="rId21"/>
    <p:sldId id="915" r:id="rId22"/>
    <p:sldId id="1388" r:id="rId23"/>
    <p:sldId id="1389" r:id="rId24"/>
    <p:sldId id="1390" r:id="rId25"/>
    <p:sldId id="1391" r:id="rId26"/>
    <p:sldId id="1392" r:id="rId27"/>
    <p:sldId id="1400" r:id="rId28"/>
    <p:sldId id="1346" r:id="rId29"/>
    <p:sldId id="1397" r:id="rId30"/>
    <p:sldId id="1398" r:id="rId31"/>
    <p:sldId id="105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p:restoredTop sz="82610"/>
  </p:normalViewPr>
  <p:slideViewPr>
    <p:cSldViewPr snapToGrid="0" snapToObjects="1">
      <p:cViewPr varScale="1">
        <p:scale>
          <a:sx n="186" d="100"/>
          <a:sy n="186" d="100"/>
        </p:scale>
        <p:origin x="1880" y="192"/>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4/6/21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dirty="0"/>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861456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31831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277920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activity list item. </a:t>
            </a:r>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dirty="0"/>
          </a:p>
        </p:txBody>
      </p:sp>
    </p:spTree>
    <p:extLst>
      <p:ext uri="{BB962C8B-B14F-4D97-AF65-F5344CB8AC3E}">
        <p14:creationId xmlns:p14="http://schemas.microsoft.com/office/powerpoint/2010/main" val="3678170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466078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974778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98199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55204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003217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92101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378025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184018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758835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365074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894670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108441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26</a:t>
            </a:fld>
            <a:endParaRPr lang="en-US"/>
          </a:p>
        </p:txBody>
      </p:sp>
    </p:spTree>
    <p:extLst>
      <p:ext uri="{BB962C8B-B14F-4D97-AF65-F5344CB8AC3E}">
        <p14:creationId xmlns:p14="http://schemas.microsoft.com/office/powerpoint/2010/main" val="1264258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4182106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4920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dirty="0"/>
          </a:p>
        </p:txBody>
      </p:sp>
    </p:spTree>
    <p:extLst>
      <p:ext uri="{BB962C8B-B14F-4D97-AF65-F5344CB8AC3E}">
        <p14:creationId xmlns:p14="http://schemas.microsoft.com/office/powerpoint/2010/main" val="377427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6518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17345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7</a:t>
            </a:fld>
            <a:endParaRPr lang="en-US" dirty="0"/>
          </a:p>
        </p:txBody>
      </p:sp>
    </p:spTree>
    <p:extLst>
      <p:ext uri="{BB962C8B-B14F-4D97-AF65-F5344CB8AC3E}">
        <p14:creationId xmlns:p14="http://schemas.microsoft.com/office/powerpoint/2010/main" val="319685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cost-effective product is the goal. </a:t>
            </a:r>
          </a:p>
          <a:p>
            <a:endParaRPr lang="en-US" dirty="0"/>
          </a:p>
          <a:p>
            <a:r>
              <a:rPr lang="en-US" dirty="0"/>
              <a:t>Requirements:</a:t>
            </a:r>
          </a:p>
          <a:p>
            <a:r>
              <a:rPr lang="en-US" dirty="0"/>
              <a:t>Waterfall: </a:t>
            </a:r>
          </a:p>
          <a:p>
            <a:pPr marL="228600" indent="-228600">
              <a:buFont typeface="+mj-lt"/>
              <a:buAutoNum type="arabicPeriod"/>
            </a:pPr>
            <a:r>
              <a:rPr lang="en-US" dirty="0"/>
              <a:t>Full project requirements upfront</a:t>
            </a:r>
          </a:p>
          <a:p>
            <a:pPr marL="228600" indent="-228600">
              <a:buFont typeface="+mj-lt"/>
              <a:buAutoNum type="arabicPeriod"/>
            </a:pPr>
            <a:r>
              <a:rPr lang="en-US" dirty="0"/>
              <a:t>Inconsistent industry capture techniques</a:t>
            </a:r>
          </a:p>
          <a:p>
            <a:pPr marL="228600" indent="-228600">
              <a:buFont typeface="+mj-lt"/>
              <a:buAutoNum type="arabicPeriod"/>
            </a:pPr>
            <a:r>
              <a:rPr lang="en-US" dirty="0"/>
              <a:t>Tend to be verbose requirements with formal signoff</a:t>
            </a:r>
          </a:p>
          <a:p>
            <a:pPr marL="228600" indent="-228600">
              <a:buFont typeface="+mj-lt"/>
              <a:buAutoNum type="arabicPeriod"/>
            </a:pPr>
            <a:r>
              <a:rPr lang="en-US" dirty="0"/>
              <a:t>Change requests needed</a:t>
            </a:r>
          </a:p>
          <a:p>
            <a:pPr marL="228600" indent="-228600">
              <a:buFont typeface="+mj-lt"/>
              <a:buAutoNum type="arabicPeriod"/>
            </a:pPr>
            <a:r>
              <a:rPr lang="en-US" dirty="0"/>
              <a:t>Estimation bottom up detailed estimates sometimes function points</a:t>
            </a:r>
          </a:p>
          <a:p>
            <a:pPr marL="228600" indent="-228600">
              <a:buFont typeface="+mj-lt"/>
              <a:buAutoNum type="arabicPeriod"/>
            </a:pPr>
            <a:endParaRPr lang="en-US" dirty="0"/>
          </a:p>
          <a:p>
            <a:pPr marL="0" indent="0">
              <a:buFont typeface="+mj-lt"/>
              <a:buNone/>
            </a:pPr>
            <a:r>
              <a:rPr lang="en-US" dirty="0"/>
              <a:t>Iterative:</a:t>
            </a:r>
          </a:p>
          <a:p>
            <a:pPr marL="0" indent="0">
              <a:buFont typeface="+mj-lt"/>
              <a:buNone/>
            </a:pPr>
            <a:r>
              <a:rPr lang="en-US" dirty="0"/>
              <a:t>Mostly upfront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228501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What is the term that Jeremy used for doing it in the place? </a:t>
            </a:r>
          </a:p>
        </p:txBody>
      </p:sp>
      <p:sp>
        <p:nvSpPr>
          <p:cNvPr id="4" name="Slide Number Placeholder 3"/>
          <p:cNvSpPr>
            <a:spLocks noGrp="1"/>
          </p:cNvSpPr>
          <p:nvPr>
            <p:ph type="sldNum" sz="quarter" idx="5"/>
          </p:nvPr>
        </p:nvSpPr>
        <p:spPr/>
        <p:txBody>
          <a:bodyPr/>
          <a:lstStyle/>
          <a:p>
            <a:fld id="{35A4D32B-0177-4B34-AE20-6C72705619FE}" type="slidenum">
              <a:rPr lang="en-US" smtClean="0"/>
              <a:t>9</a:t>
            </a:fld>
            <a:endParaRPr lang="en-US"/>
          </a:p>
        </p:txBody>
      </p:sp>
    </p:spTree>
    <p:extLst>
      <p:ext uri="{BB962C8B-B14F-4D97-AF65-F5344CB8AC3E}">
        <p14:creationId xmlns:p14="http://schemas.microsoft.com/office/powerpoint/2010/main" val="343488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Product Focus versus Project Focus</a:t>
            </a:r>
          </a:p>
        </p:txBody>
      </p:sp>
      <p:sp>
        <p:nvSpPr>
          <p:cNvPr id="4" name="Slide Number Placeholder 3"/>
          <p:cNvSpPr>
            <a:spLocks noGrp="1"/>
          </p:cNvSpPr>
          <p:nvPr>
            <p:ph type="sldNum" sz="quarter" idx="5"/>
          </p:nvPr>
        </p:nvSpPr>
        <p:spPr/>
        <p:txBody>
          <a:bodyPr/>
          <a:lstStyle/>
          <a:p>
            <a:fld id="{35A4D32B-0177-4B34-AE20-6C72705619FE}" type="slidenum">
              <a:rPr lang="en-US" smtClean="0"/>
              <a:t>10</a:t>
            </a:fld>
            <a:endParaRPr lang="en-US"/>
          </a:p>
        </p:txBody>
      </p:sp>
    </p:spTree>
    <p:extLst>
      <p:ext uri="{BB962C8B-B14F-4D97-AF65-F5344CB8AC3E}">
        <p14:creationId xmlns:p14="http://schemas.microsoft.com/office/powerpoint/2010/main" val="424820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dirty="0"/>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Management" TargetMode="External"/><Relationship Id="rId3" Type="http://schemas.openxmlformats.org/officeDocument/2006/relationships/hyperlink" Target="https://en.wikipedia.org/wiki/Project" TargetMode="External"/><Relationship Id="rId7" Type="http://schemas.openxmlformats.org/officeDocument/2006/relationships/hyperlink" Target="https://en.wikipedia.org/wiki/Project_management#cite_note-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Business_operations" TargetMode="External"/><Relationship Id="rId5" Type="http://schemas.openxmlformats.org/officeDocument/2006/relationships/hyperlink" Target="https://en.wikipedia.org/wiki/Project_management#cite_note-4" TargetMode="External"/><Relationship Id="rId4" Type="http://schemas.openxmlformats.org/officeDocument/2006/relationships/hyperlink" Target="https://en.wikipedia.org/wiki/Project_management#cite_note-3" TargetMode="External"/><Relationship Id="rId9" Type="http://schemas.openxmlformats.org/officeDocument/2006/relationships/hyperlink" Target="https://en.wikipedia.org/wiki/Project_management#cite_note-Cattani201u1-6"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TT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en.wikipedia.org/wiki/JSO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 Id="rId9"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Hypertext_Transfer_Protocol" TargetMode="External"/><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XML-RPC" TargetMode="External"/><Relationship Id="rId3" Type="http://schemas.openxmlformats.org/officeDocument/2006/relationships/hyperlink" Target="https://en.wikipedia.org/wiki/Remote_procedure_call" TargetMode="External"/><Relationship Id="rId7" Type="http://schemas.openxmlformats.org/officeDocument/2006/relationships/hyperlink" Target="https://en.wikipedia.org/wiki/X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Common_Object_Request_Broker_Architecture" TargetMode="External"/><Relationship Id="rId5" Type="http://schemas.openxmlformats.org/officeDocument/2006/relationships/hyperlink" Target="https://en.wikipedia.org/wiki/Distributed_Component_Object_Model"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Java_remote_method_invocation" TargetMode="External"/><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Representational_state_transfer" TargetMode="External"/><Relationship Id="rId3" Type="http://schemas.openxmlformats.org/officeDocument/2006/relationships/hyperlink" Target="https://en.wikipedia.org/wiki/Web_service" TargetMode="External"/><Relationship Id="rId7" Type="http://schemas.openxmlformats.org/officeDocument/2006/relationships/hyperlink" Target="https://en.wikipedia.org/wiki/JS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en.wikipedia.org/wiki/SOAP" TargetMode="External"/><Relationship Id="rId5" Type="http://schemas.openxmlformats.org/officeDocument/2006/relationships/hyperlink" Target="https://en.wikipedia.org/wiki/XML-RPC"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XM" TargetMode="External"/><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hyperlink" Target="https://code.tutsplus.com/tutorials/rest-vs-grpc-battle-of-the-apis--cms-30711" TargetMode="External"/><Relationship Id="rId3" Type="http://schemas.openxmlformats.org/officeDocument/2006/relationships/hyperlink" Target="https://en.wikipedia.org/wiki/Web_service" TargetMode="External"/><Relationship Id="rId7" Type="http://schemas.openxmlformats.org/officeDocument/2006/relationships/hyperlink" Target="https://grpc.io/faq/"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GRPC" TargetMode="External"/><Relationship Id="rId11" Type="http://schemas.openxmlformats.org/officeDocument/2006/relationships/hyperlink" Target="https://en.wikipedia.org/wiki/Internet_protocol_suite" TargetMode="External"/><Relationship Id="rId5" Type="http://schemas.openxmlformats.org/officeDocument/2006/relationships/hyperlink" Target="https://en.wikipedia.org/wiki/Representational_state_transfer" TargetMode="External"/><Relationship Id="rId10" Type="http://schemas.openxmlformats.org/officeDocument/2006/relationships/image" Target="../media/image10.png"/><Relationship Id="rId4" Type="http://schemas.openxmlformats.org/officeDocument/2006/relationships/hyperlink" Target="https://en.wikipedia.org/wiki/JSON" TargetMode="External"/><Relationship Id="rId9" Type="http://schemas.openxmlformats.org/officeDocument/2006/relationships/hyperlink" Target="https://medium.com/@EmperorRXF/evaluating-performance-of-rest-vs-grpc-1b8bdf0b22d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Rational_Unified_Process" TargetMode="External"/><Relationship Id="rId3" Type="http://schemas.openxmlformats.org/officeDocument/2006/relationships/notesSlide" Target="../notesSlides/notesSlide7.xml"/><Relationship Id="rId7" Type="http://schemas.openxmlformats.org/officeDocument/2006/relationships/hyperlink" Target="https://en.wikipedia.org/wiki/DOD-STD-2167A" TargetMode="External"/><Relationship Id="rId12" Type="http://schemas.openxmlformats.org/officeDocument/2006/relationships/hyperlink" Target="http://www.scaledagileframework.com/roadmap/"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en.wikipedia.org/wiki/Agile_software_development" TargetMode="External"/><Relationship Id="rId11" Type="http://schemas.openxmlformats.org/officeDocument/2006/relationships/hyperlink" Target="https://en.wikipedia.org/wiki/Kanban_(development)" TargetMode="External"/><Relationship Id="rId5" Type="http://schemas.openxmlformats.org/officeDocument/2006/relationships/hyperlink" Target="https://en.wikipedia.org/wiki/Iterative_and_incremental_development" TargetMode="External"/><Relationship Id="rId10" Type="http://schemas.openxmlformats.org/officeDocument/2006/relationships/hyperlink" Target="http://en.wikipedia.org/wiki/Scrum_(development)" TargetMode="External"/><Relationship Id="rId4" Type="http://schemas.openxmlformats.org/officeDocument/2006/relationships/hyperlink" Target="https://en.wikipedia.org/wiki/Waterfall_model" TargetMode="External"/><Relationship Id="rId9" Type="http://schemas.openxmlformats.org/officeDocument/2006/relationships/hyperlink" Target="http://en.wikipedia.org/wiki/Open_Unified_Proces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Project_management#cite_note-PMI_10-2" TargetMode="External"/><Relationship Id="rId3" Type="http://schemas.openxmlformats.org/officeDocument/2006/relationships/hyperlink" Target="https://en.wikipedia.org/wiki/Project_team" TargetMode="External"/><Relationship Id="rId7" Type="http://schemas.openxmlformats.org/officeDocument/2006/relationships/hyperlink" Target="https://en.wikipedia.org/wiki/Budg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Quality_(business)" TargetMode="External"/><Relationship Id="rId5" Type="http://schemas.openxmlformats.org/officeDocument/2006/relationships/hyperlink" Target="https://en.wikipedia.org/wiki/Scope_(project_management)" TargetMode="External"/><Relationship Id="rId4" Type="http://schemas.openxmlformats.org/officeDocument/2006/relationships/hyperlink" Target="https://en.wikipedia.org/wiki/Project_management#cite_note-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7" name="Content Placeholder 2">
            <a:extLst>
              <a:ext uri="{FF2B5EF4-FFF2-40B4-BE49-F238E27FC236}">
                <a16:creationId xmlns:a16="http://schemas.microsoft.com/office/drawing/2014/main" id="{D4ACD4C8-37E3-0642-A7AA-BEEAB23A941E}"/>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Tree>
    <p:extLst>
      <p:ext uri="{BB962C8B-B14F-4D97-AF65-F5344CB8AC3E}">
        <p14:creationId xmlns:p14="http://schemas.microsoft.com/office/powerpoint/2010/main" val="28155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Plan &amp; Document Project Management Monitoring &amp; Control (continued)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dirty="0"/>
              <a:t>A </a:t>
            </a:r>
            <a:r>
              <a:rPr lang="en-US" sz="2000" dirty="0">
                <a:hlinkClick r:id="rId3" tooltip="Project"/>
              </a:rPr>
              <a:t>project</a:t>
            </a:r>
            <a:r>
              <a:rPr lang="en-US" sz="2000" dirty="0"/>
              <a:t> is a temporary endeavor designed to produce a unique product, service or result with a defined beginning and end (usually time-constrained, and often constrained by funding or staffing) undertaken to meet unique goals and objectives, typically to bring about beneficial change or added value.</a:t>
            </a:r>
            <a:r>
              <a:rPr lang="en-US" sz="2000" baseline="30000" dirty="0">
                <a:hlinkClick r:id="rId4"/>
              </a:rPr>
              <a:t>[3]</a:t>
            </a:r>
            <a:r>
              <a:rPr lang="en-US" sz="2000" baseline="30000" dirty="0">
                <a:hlinkClick r:id="rId5"/>
              </a:rPr>
              <a:t>[4]</a:t>
            </a:r>
            <a:r>
              <a:rPr lang="en-US" sz="2000" dirty="0"/>
              <a:t> The temporary nature of projects stands in contrast with </a:t>
            </a:r>
            <a:r>
              <a:rPr lang="en-US" sz="2000" dirty="0">
                <a:hlinkClick r:id="rId6" tooltip="Business operations"/>
              </a:rPr>
              <a:t>business as usual (or operations)</a:t>
            </a:r>
            <a:r>
              <a:rPr lang="en-US" sz="2000" dirty="0"/>
              <a:t>,</a:t>
            </a:r>
            <a:r>
              <a:rPr lang="en-US" sz="2000" baseline="30000" dirty="0">
                <a:hlinkClick r:id="rId7"/>
              </a:rPr>
              <a:t>[5]</a:t>
            </a:r>
            <a:r>
              <a:rPr lang="en-US" sz="2000" dirty="0"/>
              <a:t> which are repetitive, permanent, or semi-permanent functional activities to produce products or services. In practice, the </a:t>
            </a:r>
            <a:r>
              <a:rPr lang="en-US" sz="2000" dirty="0">
                <a:hlinkClick r:id="rId8" tooltip="Management"/>
              </a:rPr>
              <a:t>management</a:t>
            </a:r>
            <a:r>
              <a:rPr lang="en-US" sz="2000" dirty="0"/>
              <a:t> of such distinct production approaches requires the development of distinct technical skills and management strategies.</a:t>
            </a:r>
            <a:r>
              <a:rPr lang="en-US" sz="2000" baseline="30000" dirty="0">
                <a:hlinkClick r:id="rId9"/>
              </a:rPr>
              <a:t>[6]</a:t>
            </a:r>
            <a:r>
              <a:rPr lang="en-US" sz="2000" dirty="0"/>
              <a: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407660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Git &amp; GitHub</a:t>
            </a:r>
            <a:br>
              <a:rPr lang="en-US" sz="3600" dirty="0"/>
            </a:br>
            <a:r>
              <a:rPr lang="en-US" sz="3600" dirty="0"/>
              <a:t>Branching and Verification</a:t>
            </a:r>
          </a:p>
        </p:txBody>
      </p:sp>
    </p:spTree>
    <p:extLst>
      <p:ext uri="{BB962C8B-B14F-4D97-AF65-F5344CB8AC3E}">
        <p14:creationId xmlns:p14="http://schemas.microsoft.com/office/powerpoint/2010/main" val="340683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in friends and influence people - Appeul">
            <a:extLst>
              <a:ext uri="{FF2B5EF4-FFF2-40B4-BE49-F238E27FC236}">
                <a16:creationId xmlns:a16="http://schemas.microsoft.com/office/drawing/2014/main" id="{DC73965F-89E0-C540-9440-1513BC1D3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55" y="1175419"/>
            <a:ext cx="5220033" cy="48128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A24CFE-B0E5-9248-986D-D15DE084C465}"/>
              </a:ext>
            </a:extLst>
          </p:cNvPr>
          <p:cNvPicPr>
            <a:picLocks noChangeAspect="1"/>
          </p:cNvPicPr>
          <p:nvPr/>
        </p:nvPicPr>
        <p:blipFill>
          <a:blip r:embed="rId4"/>
          <a:stretch>
            <a:fillRect/>
          </a:stretch>
        </p:blipFill>
        <p:spPr>
          <a:xfrm>
            <a:off x="5307645" y="1268197"/>
            <a:ext cx="5063528" cy="1512482"/>
          </a:xfrm>
          <a:prstGeom prst="rect">
            <a:avLst/>
          </a:prstGeom>
        </p:spPr>
      </p:pic>
      <p:pic>
        <p:nvPicPr>
          <p:cNvPr id="6" name="Picture 5">
            <a:extLst>
              <a:ext uri="{FF2B5EF4-FFF2-40B4-BE49-F238E27FC236}">
                <a16:creationId xmlns:a16="http://schemas.microsoft.com/office/drawing/2014/main" id="{7BC6E52D-A45F-8D42-A28D-02541BF65F00}"/>
              </a:ext>
            </a:extLst>
          </p:cNvPr>
          <p:cNvPicPr>
            <a:picLocks noChangeAspect="1"/>
          </p:cNvPicPr>
          <p:nvPr/>
        </p:nvPicPr>
        <p:blipFill>
          <a:blip r:embed="rId5"/>
          <a:stretch>
            <a:fillRect/>
          </a:stretch>
        </p:blipFill>
        <p:spPr>
          <a:xfrm>
            <a:off x="6587913" y="3947712"/>
            <a:ext cx="5146358" cy="1771089"/>
          </a:xfrm>
          <a:prstGeom prst="rect">
            <a:avLst/>
          </a:prstGeom>
        </p:spPr>
      </p:pic>
    </p:spTree>
    <p:extLst>
      <p:ext uri="{BB962C8B-B14F-4D97-AF65-F5344CB8AC3E}">
        <p14:creationId xmlns:p14="http://schemas.microsoft.com/office/powerpoint/2010/main" val="321927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Protocols &amp;</a:t>
            </a:r>
            <a:br>
              <a:rPr lang="en-US" sz="3600" dirty="0"/>
            </a:br>
            <a:r>
              <a:rPr lang="en-US" sz="3600" dirty="0"/>
              <a:t>Serverless Functions</a:t>
            </a:r>
            <a:br>
              <a:rPr lang="en-US" sz="3600" dirty="0"/>
            </a:br>
            <a:br>
              <a:rPr lang="en-US" sz="3600" dirty="0"/>
            </a:br>
            <a:r>
              <a:rPr lang="en-US" sz="3600" dirty="0"/>
              <a:t>(as time allows)</a:t>
            </a:r>
            <a:br>
              <a:rPr lang="en-US" sz="3600" dirty="0"/>
            </a:br>
            <a:endParaRPr lang="en-US" sz="3600" dirty="0"/>
          </a:p>
        </p:txBody>
      </p:sp>
    </p:spTree>
    <p:extLst>
      <p:ext uri="{BB962C8B-B14F-4D97-AF65-F5344CB8AC3E}">
        <p14:creationId xmlns:p14="http://schemas.microsoft.com/office/powerpoint/2010/main" val="199113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Preview 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3"/>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59245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Architecture &amp; Protocols</a:t>
            </a:r>
          </a:p>
        </p:txBody>
      </p:sp>
    </p:spTree>
    <p:extLst>
      <p:ext uri="{BB962C8B-B14F-4D97-AF65-F5344CB8AC3E}">
        <p14:creationId xmlns:p14="http://schemas.microsoft.com/office/powerpoint/2010/main" val="344063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Foreshadowing 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923330"/>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 and </a:t>
            </a:r>
            <a:r>
              <a:rPr lang="en-US" dirty="0">
                <a:hlinkClick r:id="rId3" tooltip="HTTP"/>
              </a:rPr>
              <a:t>HTTPS</a:t>
            </a:r>
            <a:r>
              <a:rPr lang="en-US" dirty="0"/>
              <a:t> — originally designed for human-to-machine communication—is utilized for machine-to-machine </a:t>
            </a:r>
            <a:r>
              <a:rPr lang="en-US" dirty="0">
                <a:hlinkClick r:id="rId4" tooltip="JSON"/>
              </a:rPr>
              <a:t>RPC</a:t>
            </a:r>
            <a:r>
              <a:rPr lang="en-US" dirty="0"/>
              <a:t> communication, more specifically for transferring machine-readable file formats such as XML and </a:t>
            </a:r>
            <a:r>
              <a:rPr lang="en-US" dirty="0">
                <a:hlinkClick r:id="rId4" tooltip="JSON"/>
              </a:rPr>
              <a:t>JSON</a:t>
            </a:r>
            <a:r>
              <a:rPr lang="en-US" dirty="0"/>
              <a:t>.</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5"/>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62318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endParaRPr lang="en-US" sz="2000" dirty="0"/>
          </a:p>
          <a:p>
            <a:pPr marL="0" indent="0">
              <a:buNone/>
            </a:pPr>
            <a:r>
              <a:rPr lang="en-US" sz="2000" dirty="0"/>
              <a:t>IP (Internet Protocol) </a:t>
            </a:r>
            <a:r>
              <a:rPr lang="en-US" sz="2000" dirty="0">
                <a:hlinkClick r:id="rId4"/>
              </a:rPr>
              <a:t>[link]</a:t>
            </a:r>
            <a:endParaRPr lang="en-US" sz="2000" dirty="0"/>
          </a:p>
          <a:p>
            <a:pPr marL="0" indent="0">
              <a:buNone/>
            </a:pP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pic>
        <p:nvPicPr>
          <p:cNvPr id="3" name="Picture 2">
            <a:extLst>
              <a:ext uri="{FF2B5EF4-FFF2-40B4-BE49-F238E27FC236}">
                <a16:creationId xmlns:a16="http://schemas.microsoft.com/office/drawing/2014/main" id="{EB9E2CFF-2E53-4E08-B47B-2E03CBDC1E36}"/>
              </a:ext>
            </a:extLst>
          </p:cNvPr>
          <p:cNvPicPr>
            <a:picLocks noChangeAspect="1"/>
          </p:cNvPicPr>
          <p:nvPr/>
        </p:nvPicPr>
        <p:blipFill>
          <a:blip r:embed="rId9"/>
          <a:stretch>
            <a:fillRect/>
          </a:stretch>
        </p:blipFill>
        <p:spPr>
          <a:xfrm>
            <a:off x="5794362" y="1227552"/>
            <a:ext cx="6397638" cy="4747364"/>
          </a:xfrm>
          <a:prstGeom prst="rect">
            <a:avLst/>
          </a:prstGeom>
        </p:spPr>
      </p:pic>
    </p:spTree>
    <p:extLst>
      <p:ext uri="{BB962C8B-B14F-4D97-AF65-F5344CB8AC3E}">
        <p14:creationId xmlns:p14="http://schemas.microsoft.com/office/powerpoint/2010/main" val="29415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pic>
        <p:nvPicPr>
          <p:cNvPr id="3" name="Picture 2">
            <a:extLst>
              <a:ext uri="{FF2B5EF4-FFF2-40B4-BE49-F238E27FC236}">
                <a16:creationId xmlns:a16="http://schemas.microsoft.com/office/drawing/2014/main" id="{A7D0AC4C-9095-4FBA-8E03-0CC37CBE4853}"/>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689FE5D9-63F7-424C-8E00-845B24A1F384}"/>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46529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Distributed Computing</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RPC (Remote procedure call) </a:t>
            </a:r>
            <a:r>
              <a:rPr lang="en-US" sz="2000" dirty="0">
                <a:hlinkClick r:id="rId3"/>
              </a:rPr>
              <a:t>[link]</a:t>
            </a:r>
            <a:endParaRPr lang="en-US" sz="2000" dirty="0"/>
          </a:p>
          <a:p>
            <a:pPr marL="0" indent="0">
              <a:buNone/>
            </a:pPr>
            <a:r>
              <a:rPr lang="en-US" sz="2000" dirty="0"/>
              <a:t>… SOA (service-oriented architecture) version 1</a:t>
            </a:r>
          </a:p>
          <a:p>
            <a:pPr marL="0" indent="0">
              <a:buNone/>
            </a:pPr>
            <a:endParaRPr lang="en-US" sz="2000" dirty="0"/>
          </a:p>
          <a:p>
            <a:pPr marL="0" indent="0">
              <a:buNone/>
            </a:pPr>
            <a:r>
              <a:rPr lang="en-US" sz="2000" dirty="0"/>
              <a:t>Java RMI (Java remote method invocation) </a:t>
            </a:r>
            <a:r>
              <a:rPr lang="en-US" sz="2000" dirty="0">
                <a:hlinkClick r:id="rId4"/>
              </a:rPr>
              <a:t>[link]</a:t>
            </a:r>
            <a:endParaRPr lang="en-US" sz="2000" dirty="0"/>
          </a:p>
          <a:p>
            <a:pPr marL="0" indent="0">
              <a:buNone/>
            </a:pPr>
            <a:r>
              <a:rPr lang="en-US" sz="2000" dirty="0"/>
              <a:t>DCOM (Distributed Component Object Model) </a:t>
            </a:r>
            <a:r>
              <a:rPr lang="en-US" sz="2000" dirty="0">
                <a:hlinkClick r:id="rId5"/>
              </a:rPr>
              <a:t>[link]</a:t>
            </a:r>
            <a:endParaRPr lang="en-US" sz="2000" dirty="0"/>
          </a:p>
          <a:p>
            <a:pPr marL="0" indent="0">
              <a:buNone/>
            </a:pPr>
            <a:r>
              <a:rPr lang="en-US" sz="2000" dirty="0"/>
              <a:t>CORBA (Common Object Request Broker Architecture) </a:t>
            </a:r>
            <a:r>
              <a:rPr lang="en-US" sz="2000" dirty="0">
                <a:hlinkClick r:id="rId6"/>
              </a:rPr>
              <a:t>[link]</a:t>
            </a:r>
            <a:endParaRPr lang="en-US" sz="2000" dirty="0"/>
          </a:p>
          <a:p>
            <a:pPr marL="0" indent="0">
              <a:buNone/>
            </a:pPr>
            <a:endParaRPr lang="en-US" sz="2000" dirty="0"/>
          </a:p>
          <a:p>
            <a:pPr marL="0" indent="0">
              <a:buNone/>
            </a:pPr>
            <a:r>
              <a:rPr lang="en-US" sz="2000" dirty="0"/>
              <a:t>… [The Web takes over the world]</a:t>
            </a:r>
          </a:p>
          <a:p>
            <a:pPr marL="0" indent="0">
              <a:buNone/>
            </a:pPr>
            <a:endParaRPr lang="en-US" sz="2000" dirty="0"/>
          </a:p>
          <a:p>
            <a:pPr marL="0" indent="0">
              <a:buNone/>
            </a:pPr>
            <a:endParaRPr lang="en-US" sz="2000" dirty="0"/>
          </a:p>
          <a:p>
            <a:pPr marL="0" indent="0">
              <a:buNone/>
            </a:pPr>
            <a:r>
              <a:rPr lang="en-US" sz="2000" dirty="0"/>
              <a:t>XML (Extensible Markup Language) </a:t>
            </a:r>
            <a:r>
              <a:rPr lang="en-US" sz="2000" dirty="0">
                <a:hlinkClick r:id="rId7"/>
              </a:rPr>
              <a:t>[link]</a:t>
            </a:r>
            <a:r>
              <a:rPr lang="en-US" sz="2000" dirty="0"/>
              <a:t>	</a:t>
            </a:r>
          </a:p>
          <a:p>
            <a:pPr marL="0" indent="0">
              <a:buNone/>
            </a:pPr>
            <a:r>
              <a:rPr lang="en-US" sz="2000" dirty="0"/>
              <a:t>XML-RPC (XML &amp; HTTP) </a:t>
            </a:r>
            <a:r>
              <a:rPr lang="en-US" sz="2000" dirty="0">
                <a:hlinkClick r:id="rId8"/>
              </a:rPr>
              <a:t>[link]</a:t>
            </a:r>
            <a:r>
              <a:rPr lang="en-US" sz="2000" dirty="0"/>
              <a:t> </a:t>
            </a:r>
          </a:p>
        </p:txBody>
      </p:sp>
      <p:pic>
        <p:nvPicPr>
          <p:cNvPr id="6" name="Picture 5">
            <a:extLst>
              <a:ext uri="{FF2B5EF4-FFF2-40B4-BE49-F238E27FC236}">
                <a16:creationId xmlns:a16="http://schemas.microsoft.com/office/drawing/2014/main" id="{FFA9BE90-C0D4-406B-8CC0-01FCDC9A1537}"/>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7" name="TextBox 6">
            <a:extLst>
              <a:ext uri="{FF2B5EF4-FFF2-40B4-BE49-F238E27FC236}">
                <a16:creationId xmlns:a16="http://schemas.microsoft.com/office/drawing/2014/main" id="{5EEC40FC-5ED0-44E3-B813-C6735E625590}"/>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197400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2736399"/>
          </a:xfrm>
        </p:spPr>
        <p:txBody>
          <a:bodyPr vert="horz" lIns="91440" tIns="45720" rIns="91440" bIns="45720" rtlCol="0" anchor="t">
            <a:normAutofit lnSpcReduction="10000"/>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Friendly Conversation Topic</a:t>
            </a:r>
          </a:p>
          <a:p>
            <a:pPr marL="457200" indent="-457200">
              <a:buFont typeface="+mj-lt"/>
              <a:buAutoNum type="arabicPeriod"/>
            </a:pPr>
            <a:r>
              <a:rPr lang="en-US" sz="2000" dirty="0"/>
              <a:t>Scrum Team Review Project Management, Scrum, Pairs, and Version Control Systems</a:t>
            </a:r>
          </a:p>
          <a:p>
            <a:pPr marL="457200" indent="-457200">
              <a:buFont typeface="+mj-lt"/>
              <a:buAutoNum type="arabicPeriod"/>
            </a:pPr>
            <a:r>
              <a:rPr lang="en-US" sz="2000" dirty="0"/>
              <a:t>Networks Protocols and Serverless Functions (as time allows)</a:t>
            </a:r>
          </a:p>
          <a:p>
            <a:pPr marL="457200" indent="-457200">
              <a:buFont typeface="+mj-lt"/>
              <a:buAutoNum type="arabicPeriod"/>
            </a:pPr>
            <a:r>
              <a:rPr lang="en-US" sz="2000" dirty="0"/>
              <a:t>Scrum Team Discussion 6</a:t>
            </a:r>
          </a:p>
          <a:p>
            <a:pPr marL="457200" indent="-457200">
              <a:buFont typeface="+mj-lt"/>
              <a:buAutoNum type="arabicPeriod"/>
            </a:pPr>
            <a:r>
              <a:rPr lang="en-US" sz="2000" dirty="0"/>
              <a:t>Prework for Next Class </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17608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Web Services</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…SOA (service-oriented architecture) version 2</a:t>
            </a:r>
          </a:p>
          <a:p>
            <a:pPr marL="0" indent="0">
              <a:buNone/>
            </a:pPr>
            <a:endParaRPr lang="en-US" sz="2000" dirty="0"/>
          </a:p>
          <a:p>
            <a:pPr marL="0" indent="0">
              <a:buNone/>
            </a:pPr>
            <a:r>
              <a:rPr lang="en-US" sz="2000" dirty="0"/>
              <a:t>XML (Extensible Markup Language) </a:t>
            </a:r>
            <a:r>
              <a:rPr lang="en-US" sz="2000" dirty="0">
                <a:hlinkClick r:id="rId4"/>
              </a:rPr>
              <a:t>[link]</a:t>
            </a:r>
            <a:r>
              <a:rPr lang="en-US" sz="2000" dirty="0"/>
              <a:t>	</a:t>
            </a:r>
          </a:p>
          <a:p>
            <a:pPr marL="0" indent="0">
              <a:buNone/>
            </a:pPr>
            <a:r>
              <a:rPr lang="en-US" sz="2000" dirty="0"/>
              <a:t>XML-RPC (XML &amp; HTTP) </a:t>
            </a:r>
            <a:r>
              <a:rPr lang="en-US" sz="2000" dirty="0">
                <a:hlinkClick r:id="rId5"/>
              </a:rPr>
              <a:t>[link]</a:t>
            </a:r>
            <a:r>
              <a:rPr lang="en-US" sz="2000" dirty="0"/>
              <a:t> </a:t>
            </a:r>
          </a:p>
          <a:p>
            <a:pPr marL="0" indent="0">
              <a:buNone/>
            </a:pPr>
            <a:r>
              <a:rPr lang="en-US" sz="2000" dirty="0"/>
              <a:t>SOAP (Simple Object Access Protocol) </a:t>
            </a:r>
            <a:r>
              <a:rPr lang="en-US" sz="2000" dirty="0">
                <a:hlinkClick r:id="rId6"/>
              </a:rPr>
              <a:t>[link]</a:t>
            </a:r>
            <a:endParaRPr lang="en-US" sz="2000" dirty="0"/>
          </a:p>
          <a:p>
            <a:pPr marL="0" indent="0">
              <a:buNone/>
            </a:pPr>
            <a:endParaRPr lang="en-US" sz="2000" dirty="0"/>
          </a:p>
          <a:p>
            <a:pPr marL="0" indent="0">
              <a:buNone/>
            </a:pPr>
            <a:r>
              <a:rPr lang="en-US" sz="2000" dirty="0"/>
              <a:t>JSON (JavaScript Object Notation) </a:t>
            </a:r>
            <a:r>
              <a:rPr lang="en-US" sz="2000" dirty="0">
                <a:hlinkClick r:id="rId7"/>
              </a:rPr>
              <a:t>[link]</a:t>
            </a:r>
            <a:endParaRPr lang="en-US" sz="2000" dirty="0"/>
          </a:p>
          <a:p>
            <a:pPr marL="0" indent="0">
              <a:buNone/>
            </a:pPr>
            <a:r>
              <a:rPr lang="en-US" sz="2000" dirty="0"/>
              <a:t>REST (Representational State Transfer) </a:t>
            </a:r>
            <a:r>
              <a:rPr lang="en-US" sz="2000" dirty="0">
                <a:hlinkClick r:id="rId8"/>
              </a:rPr>
              <a:t>[link]</a:t>
            </a: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6F107D95-60D1-476F-8F34-B0D12CE62FC5}"/>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8" name="TextBox 7">
            <a:extLst>
              <a:ext uri="{FF2B5EF4-FFF2-40B4-BE49-F238E27FC236}">
                <a16:creationId xmlns:a16="http://schemas.microsoft.com/office/drawing/2014/main" id="{24B0F564-56B6-4C5C-B0C1-1AF4213D17D6}"/>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58953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Back to the Future </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    …SOA (service-oriented architecture) version 2 [link]</a:t>
            </a:r>
          </a:p>
          <a:p>
            <a:pPr marL="0" indent="0">
              <a:buNone/>
            </a:pPr>
            <a:r>
              <a:rPr lang="en-US" sz="2000" dirty="0"/>
              <a:t>JSON (JavaScript Object Notation) </a:t>
            </a:r>
            <a:r>
              <a:rPr lang="en-US" sz="2000" dirty="0">
                <a:hlinkClick r:id="rId4"/>
              </a:rPr>
              <a:t>[link]</a:t>
            </a:r>
            <a:endParaRPr lang="en-US" sz="2000" dirty="0"/>
          </a:p>
          <a:p>
            <a:pPr marL="0" indent="0">
              <a:buNone/>
            </a:pPr>
            <a:r>
              <a:rPr lang="en-US" sz="2000" dirty="0"/>
              <a:t>REST (Representational State Transfer) </a:t>
            </a:r>
            <a:r>
              <a:rPr lang="en-US" sz="2000" dirty="0">
                <a:hlinkClick r:id="rId5"/>
              </a:rPr>
              <a:t>[link]</a:t>
            </a:r>
            <a:endParaRPr lang="en-US" sz="2000" dirty="0"/>
          </a:p>
          <a:p>
            <a:pPr marL="0" indent="0">
              <a:buNone/>
            </a:pPr>
            <a:endParaRPr lang="en-US" sz="2000" dirty="0"/>
          </a:p>
          <a:p>
            <a:pPr marL="0" indent="0">
              <a:buNone/>
            </a:pPr>
            <a:endParaRPr lang="en-US" sz="2000" dirty="0"/>
          </a:p>
          <a:p>
            <a:pPr marL="0" indent="0">
              <a:buNone/>
            </a:pPr>
            <a:r>
              <a:rPr lang="en-US" sz="2000" dirty="0" err="1"/>
              <a:t>gRPC</a:t>
            </a:r>
            <a:r>
              <a:rPr lang="en-US" sz="2000" dirty="0"/>
              <a:t> </a:t>
            </a:r>
            <a:r>
              <a:rPr lang="en-US" sz="2000" dirty="0">
                <a:hlinkClick r:id="rId6"/>
              </a:rPr>
              <a:t>[link]</a:t>
            </a:r>
            <a:r>
              <a:rPr lang="en-US" sz="2000" dirty="0"/>
              <a:t> Or </a:t>
            </a:r>
            <a:r>
              <a:rPr lang="en-US" sz="2000" dirty="0">
                <a:hlinkClick r:id="rId7"/>
              </a:rPr>
              <a:t>https://grpc.io/faq/</a:t>
            </a:r>
            <a:endParaRPr lang="en-US" sz="2000" dirty="0"/>
          </a:p>
          <a:p>
            <a:pPr marL="0" indent="0">
              <a:buNone/>
            </a:pPr>
            <a:endParaRPr lang="en-US" sz="2000" dirty="0"/>
          </a:p>
          <a:p>
            <a:pPr marL="0" indent="0">
              <a:buNone/>
            </a:pPr>
            <a:endParaRPr lang="en-US" sz="2000" dirty="0"/>
          </a:p>
          <a:p>
            <a:pPr marL="0" indent="0">
              <a:buNone/>
            </a:pPr>
            <a:r>
              <a:rPr lang="en-US" sz="2000" dirty="0"/>
              <a:t>REST vs </a:t>
            </a:r>
            <a:r>
              <a:rPr lang="en-US" sz="2000" dirty="0" err="1"/>
              <a:t>gRPC</a:t>
            </a:r>
            <a:r>
              <a:rPr lang="en-US" sz="2000" dirty="0"/>
              <a:t> </a:t>
            </a:r>
          </a:p>
          <a:p>
            <a:pPr>
              <a:buFont typeface="Wingdings" panose="05000000000000000000" pitchFamily="2" charset="2"/>
              <a:buChar char="§"/>
            </a:pPr>
            <a:r>
              <a:rPr lang="en-US" sz="2000" dirty="0"/>
              <a:t>REST vs. </a:t>
            </a:r>
            <a:r>
              <a:rPr lang="en-US" sz="2000" dirty="0" err="1"/>
              <a:t>gRPC</a:t>
            </a:r>
            <a:r>
              <a:rPr lang="en-US" sz="2000" dirty="0"/>
              <a:t>: Battle of the APIs </a:t>
            </a:r>
            <a:r>
              <a:rPr lang="en-US" sz="2000" dirty="0">
                <a:hlinkClick r:id="rId8"/>
              </a:rPr>
              <a:t>[link]</a:t>
            </a:r>
            <a:endParaRPr lang="en-US" sz="2000" dirty="0"/>
          </a:p>
          <a:p>
            <a:pPr>
              <a:buFont typeface="Wingdings" panose="05000000000000000000" pitchFamily="2" charset="2"/>
              <a:buChar char="§"/>
            </a:pPr>
            <a:r>
              <a:rPr lang="en-US" sz="2000" dirty="0"/>
              <a:t>Evaluating Performance of REST vs. </a:t>
            </a:r>
            <a:r>
              <a:rPr lang="en-US" sz="2000" dirty="0" err="1"/>
              <a:t>gRPC</a:t>
            </a:r>
            <a:r>
              <a:rPr lang="en-US" sz="2000" dirty="0"/>
              <a:t> </a:t>
            </a:r>
            <a:r>
              <a:rPr lang="en-US" sz="2000" dirty="0">
                <a:hlinkClick r:id="rId9"/>
              </a:rPr>
              <a:t>[link]</a:t>
            </a:r>
            <a:r>
              <a:rPr lang="en-US" sz="2000" dirty="0"/>
              <a:t>  </a:t>
            </a:r>
          </a:p>
        </p:txBody>
      </p:sp>
      <p:pic>
        <p:nvPicPr>
          <p:cNvPr id="5" name="Picture 4">
            <a:extLst>
              <a:ext uri="{FF2B5EF4-FFF2-40B4-BE49-F238E27FC236}">
                <a16:creationId xmlns:a16="http://schemas.microsoft.com/office/drawing/2014/main" id="{E51FC054-0B24-4CFD-B5CC-ADC37DA85061}"/>
              </a:ext>
            </a:extLst>
          </p:cNvPr>
          <p:cNvPicPr>
            <a:picLocks noChangeAspect="1"/>
          </p:cNvPicPr>
          <p:nvPr/>
        </p:nvPicPr>
        <p:blipFill>
          <a:blip r:embed="rId10"/>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2F930956-2EDD-4146-85BF-6182A3CEB693}"/>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1"/>
              </a:rPr>
              <a:t>[link]</a:t>
            </a:r>
            <a:endParaRPr lang="en-US" dirty="0"/>
          </a:p>
        </p:txBody>
      </p:sp>
    </p:spTree>
    <p:extLst>
      <p:ext uri="{BB962C8B-B14F-4D97-AF65-F5344CB8AC3E}">
        <p14:creationId xmlns:p14="http://schemas.microsoft.com/office/powerpoint/2010/main" val="291592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SOAP, and CORs</a:t>
            </a:r>
          </a:p>
        </p:txBody>
      </p:sp>
    </p:spTree>
    <p:extLst>
      <p:ext uri="{BB962C8B-B14F-4D97-AF65-F5344CB8AC3E}">
        <p14:creationId xmlns:p14="http://schemas.microsoft.com/office/powerpoint/2010/main" val="251562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7605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REST vs. SOAP</a:t>
            </a:r>
          </a:p>
        </p:txBody>
      </p:sp>
    </p:spTree>
    <p:extLst>
      <p:ext uri="{BB962C8B-B14F-4D97-AF65-F5344CB8AC3E}">
        <p14:creationId xmlns:p14="http://schemas.microsoft.com/office/powerpoint/2010/main" val="189462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880497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9370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2"/>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596841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3"/>
          <a:stretch>
            <a:fillRect/>
          </a:stretch>
        </p:blipFill>
        <p:spPr>
          <a:xfrm>
            <a:off x="1371123" y="3965927"/>
            <a:ext cx="9525470" cy="2157555"/>
          </a:xfrm>
          <a:prstGeom prst="rect">
            <a:avLst/>
          </a:prstGeom>
          <a:ln w="25400">
            <a:solidFill>
              <a:schemeClr val="tx1"/>
            </a:solidFill>
          </a:ln>
        </p:spPr>
      </p:pic>
      <p:sp>
        <p:nvSpPr>
          <p:cNvPr id="2" name="Title 1"/>
          <p:cNvSpPr>
            <a:spLocks noGrp="1"/>
          </p:cNvSpPr>
          <p:nvPr>
            <p:ph type="title"/>
          </p:nvPr>
        </p:nvSpPr>
        <p:spPr>
          <a:xfrm>
            <a:off x="838201" y="540304"/>
            <a:ext cx="10515600" cy="757272"/>
          </a:xfrm>
        </p:spPr>
        <p:txBody>
          <a:bodyPr>
            <a:normAutofit/>
          </a:bodyPr>
          <a:lstStyle/>
          <a:p>
            <a:r>
              <a:rPr lang="en-US" sz="3600" dirty="0"/>
              <a:t>Scrum Team Discussion Board 6</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the discussion topic for this sprint for approximately 10 minutes</a:t>
            </a:r>
          </a:p>
          <a:p>
            <a:pPr marL="342900" indent="-342900">
              <a:buFont typeface="+mj-lt"/>
              <a:buAutoNum type="arabicPeriod"/>
            </a:pPr>
            <a:r>
              <a:rPr lang="en-US" sz="2000" dirty="0"/>
              <a:t>Note taker takes notes and presenter prepares a report out summary</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pastes and submits exact copy of the notes into their discussion board</a:t>
            </a:r>
          </a:p>
          <a:p>
            <a:pPr marL="342900" indent="-342900">
              <a:buFont typeface="+mj-lt"/>
              <a:buAutoNum type="arabicPeriod"/>
            </a:pPr>
            <a:r>
              <a:rPr lang="en-US" sz="2000" dirty="0"/>
              <a:t>Presenter reports out</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37837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Discussion 6 Report Out</a:t>
            </a:r>
          </a:p>
        </p:txBody>
      </p:sp>
    </p:spTree>
    <p:extLst>
      <p:ext uri="{BB962C8B-B14F-4D97-AF65-F5344CB8AC3E}">
        <p14:creationId xmlns:p14="http://schemas.microsoft.com/office/powerpoint/2010/main" val="169776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and Announcements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7 prior to next class</a:t>
            </a:r>
          </a:p>
          <a:p>
            <a:pPr marL="0" indent="0">
              <a:buNone/>
            </a:pPr>
            <a:r>
              <a:rPr lang="en-US" sz="2000" dirty="0"/>
              <a:t>Be prepared for a scrum team discussion on:</a:t>
            </a:r>
          </a:p>
          <a:p>
            <a:pPr marL="0" indent="0">
              <a:buNone/>
            </a:pPr>
            <a:r>
              <a:rPr lang="en-US" sz="2000" dirty="0"/>
              <a:t>	Chapter 10 of Fox on Project Management, Scrum, Pairs, and Version Control Systems</a:t>
            </a:r>
          </a:p>
          <a:p>
            <a:pPr marL="0" indent="0">
              <a:buNone/>
            </a:pPr>
            <a:r>
              <a:rPr lang="en-US" sz="2000" dirty="0"/>
              <a:t>Be prepared for scrum team Discussion 6</a:t>
            </a:r>
          </a:p>
        </p:txBody>
      </p:sp>
    </p:spTree>
    <p:extLst>
      <p:ext uri="{BB962C8B-B14F-4D97-AF65-F5344CB8AC3E}">
        <p14:creationId xmlns:p14="http://schemas.microsoft.com/office/powerpoint/2010/main" val="1231248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10</a:t>
            </a:r>
          </a:p>
          <a:p>
            <a:pPr marL="0" indent="0">
              <a:buNone/>
            </a:pPr>
            <a:r>
              <a:rPr lang="en-US" sz="2000" dirty="0"/>
              <a:t>Be prepared for Quiz 6</a:t>
            </a:r>
          </a:p>
          <a:p>
            <a:pPr marL="0" indent="0">
              <a:buNone/>
            </a:pPr>
            <a:r>
              <a:rPr lang="en-US" sz="2000" dirty="0"/>
              <a:t>Be prepared for Sprint 7 Planning</a:t>
            </a:r>
          </a:p>
        </p:txBody>
      </p:sp>
    </p:spTree>
    <p:extLst>
      <p:ext uri="{BB962C8B-B14F-4D97-AF65-F5344CB8AC3E}">
        <p14:creationId xmlns:p14="http://schemas.microsoft.com/office/powerpoint/2010/main" val="72562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286428"/>
            <a:ext cx="10515600" cy="458918"/>
          </a:xfrm>
        </p:spPr>
        <p:txBody>
          <a:bodyPr>
            <a:normAutofit/>
          </a:bodyPr>
          <a:lstStyle/>
          <a:p>
            <a:pPr marL="0" indent="0">
              <a:buNone/>
            </a:pPr>
            <a:r>
              <a:rPr lang="en-US" sz="2000" dirty="0"/>
              <a:t>Who made the following statement?</a:t>
            </a:r>
          </a:p>
          <a:p>
            <a:pPr marL="0" indent="0">
              <a:buNone/>
            </a:pPr>
            <a:endParaRPr lang="en-US" sz="2000" dirty="0"/>
          </a:p>
        </p:txBody>
      </p:sp>
      <p:sp>
        <p:nvSpPr>
          <p:cNvPr id="9" name="Rectangle 8">
            <a:extLst>
              <a:ext uri="{FF2B5EF4-FFF2-40B4-BE49-F238E27FC236}">
                <a16:creationId xmlns:a16="http://schemas.microsoft.com/office/drawing/2014/main" id="{F1CD6DF4-1BB0-9F49-8DB2-DB8B210ED44D}"/>
              </a:ext>
            </a:extLst>
          </p:cNvPr>
          <p:cNvSpPr/>
          <p:nvPr/>
        </p:nvSpPr>
        <p:spPr>
          <a:xfrm>
            <a:off x="2996435" y="1745346"/>
            <a:ext cx="6199129" cy="4708981"/>
          </a:xfrm>
          <a:prstGeom prst="rect">
            <a:avLst/>
          </a:prstGeom>
        </p:spPr>
        <p:txBody>
          <a:bodyPr wrap="square">
            <a:spAutoFit/>
          </a:bodyPr>
          <a:lstStyle/>
          <a:p>
            <a:r>
              <a:rPr lang="en-US" sz="1500" dirty="0"/>
              <a:t>This is my reality. I am not an emotionally empathetic kind of person</a:t>
            </a:r>
            <a:br>
              <a:rPr lang="en-US" sz="1500" dirty="0"/>
            </a:br>
            <a:r>
              <a:rPr lang="en-US" sz="1500" dirty="0"/>
              <a:t>and that probably doesn't come as a big surprise to anybody. Least of</a:t>
            </a:r>
            <a:br>
              <a:rPr lang="en-US" sz="1500" dirty="0"/>
            </a:br>
            <a:r>
              <a:rPr lang="en-US" sz="1500" dirty="0"/>
              <a:t>all me. The fact that I then misread people and don't realize (for</a:t>
            </a:r>
            <a:br>
              <a:rPr lang="en-US" sz="1500" dirty="0"/>
            </a:br>
            <a:r>
              <a:rPr lang="en-US" sz="1500" dirty="0"/>
              <a:t>years) how badly I've judged a situation and contributed to an</a:t>
            </a:r>
            <a:br>
              <a:rPr lang="en-US" sz="1500" dirty="0"/>
            </a:br>
            <a:r>
              <a:rPr lang="en-US" sz="1500" dirty="0"/>
              <a:t>unprofessional environment is not good.</a:t>
            </a:r>
            <a:br>
              <a:rPr lang="en-US" sz="1500" dirty="0"/>
            </a:br>
            <a:br>
              <a:rPr lang="en-US" sz="1500" dirty="0"/>
            </a:br>
            <a:r>
              <a:rPr lang="en-US" sz="1500" dirty="0"/>
              <a:t>This week people in our community confronted me about my lifetime of</a:t>
            </a:r>
            <a:br>
              <a:rPr lang="en-US" sz="1500" dirty="0"/>
            </a:br>
            <a:r>
              <a:rPr lang="en-US" sz="1500" dirty="0"/>
              <a:t>not understanding emotions. My flippant attacks in emails have been</a:t>
            </a:r>
            <a:br>
              <a:rPr lang="en-US" sz="1500" dirty="0"/>
            </a:br>
            <a:r>
              <a:rPr lang="en-US" sz="1500" dirty="0"/>
              <a:t>both unprofessional and uncalled for. Especially at times when I made</a:t>
            </a:r>
            <a:br>
              <a:rPr lang="en-US" sz="1500" dirty="0"/>
            </a:br>
            <a:r>
              <a:rPr lang="en-US" sz="1500" dirty="0"/>
              <a:t>it personal. In my quest for a better patch, this made sense to me.</a:t>
            </a:r>
            <a:br>
              <a:rPr lang="en-US" sz="1500" dirty="0"/>
            </a:br>
            <a:r>
              <a:rPr lang="en-US" sz="1500" dirty="0"/>
              <a:t>I know now this was not OK and I am truly sorry.</a:t>
            </a:r>
            <a:br>
              <a:rPr lang="en-US" sz="1500" dirty="0"/>
            </a:br>
            <a:br>
              <a:rPr lang="en-US" sz="1500" dirty="0"/>
            </a:br>
            <a:r>
              <a:rPr lang="en-US" sz="1500" dirty="0"/>
              <a:t>The above is basically a long-winded way to get to the somewhat</a:t>
            </a:r>
            <a:br>
              <a:rPr lang="en-US" sz="1500" dirty="0"/>
            </a:br>
            <a:r>
              <a:rPr lang="en-US" sz="1500" dirty="0"/>
              <a:t>painful personal admission that hey, I need to change some of my</a:t>
            </a:r>
            <a:br>
              <a:rPr lang="en-US" sz="1500" dirty="0"/>
            </a:br>
            <a:r>
              <a:rPr lang="en-US" sz="1500" dirty="0"/>
              <a:t>behavior, and I want to apologize to the people that my personal</a:t>
            </a:r>
            <a:br>
              <a:rPr lang="en-US" sz="1500" dirty="0"/>
            </a:br>
            <a:r>
              <a:rPr lang="en-US" sz="1500" dirty="0"/>
              <a:t>behavior hurt and possibly drove away from kernel development</a:t>
            </a:r>
            <a:br>
              <a:rPr lang="en-US" sz="1500" dirty="0"/>
            </a:br>
            <a:r>
              <a:rPr lang="en-US" sz="1500" dirty="0"/>
              <a:t>entirely.</a:t>
            </a:r>
            <a:br>
              <a:rPr lang="en-US" sz="1500" dirty="0"/>
            </a:br>
            <a:br>
              <a:rPr lang="en-US" sz="1500" dirty="0"/>
            </a:br>
            <a:r>
              <a:rPr lang="en-US" sz="1500" dirty="0"/>
              <a:t>I am going to take time off and get some assistance on how to</a:t>
            </a:r>
            <a:br>
              <a:rPr lang="en-US" sz="1500" dirty="0"/>
            </a:br>
            <a:r>
              <a:rPr lang="en-US" sz="1500" dirty="0"/>
              <a:t>understand people’s emotions and respond appropriately.</a:t>
            </a:r>
          </a:p>
        </p:txBody>
      </p:sp>
    </p:spTree>
    <p:extLst>
      <p:ext uri="{BB962C8B-B14F-4D97-AF65-F5344CB8AC3E}">
        <p14:creationId xmlns:p14="http://schemas.microsoft.com/office/powerpoint/2010/main" val="247359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pic>
        <p:nvPicPr>
          <p:cNvPr id="7" name="Picture 6">
            <a:extLst>
              <a:ext uri="{FF2B5EF4-FFF2-40B4-BE49-F238E27FC236}">
                <a16:creationId xmlns:a16="http://schemas.microsoft.com/office/drawing/2014/main" id="{BBBD6DB0-9753-834C-88C5-680F2BF66322}"/>
              </a:ext>
            </a:extLst>
          </p:cNvPr>
          <p:cNvPicPr>
            <a:picLocks noChangeAspect="1"/>
          </p:cNvPicPr>
          <p:nvPr/>
        </p:nvPicPr>
        <p:blipFill>
          <a:blip r:embed="rId3"/>
          <a:stretch>
            <a:fillRect/>
          </a:stretch>
        </p:blipFill>
        <p:spPr>
          <a:xfrm>
            <a:off x="1915957" y="2701997"/>
            <a:ext cx="8360085" cy="1818345"/>
          </a:xfrm>
          <a:prstGeom prst="rect">
            <a:avLst/>
          </a:prstGeom>
        </p:spPr>
      </p:pic>
      <p:pic>
        <p:nvPicPr>
          <p:cNvPr id="8" name="Picture 7">
            <a:extLst>
              <a:ext uri="{FF2B5EF4-FFF2-40B4-BE49-F238E27FC236}">
                <a16:creationId xmlns:a16="http://schemas.microsoft.com/office/drawing/2014/main" id="{1DA9B792-1336-E341-840F-C4573E87AB23}"/>
              </a:ext>
            </a:extLst>
          </p:cNvPr>
          <p:cNvPicPr>
            <a:picLocks noChangeAspect="1"/>
          </p:cNvPicPr>
          <p:nvPr/>
        </p:nvPicPr>
        <p:blipFill>
          <a:blip r:embed="rId4"/>
          <a:stretch>
            <a:fillRect/>
          </a:stretch>
        </p:blipFill>
        <p:spPr>
          <a:xfrm>
            <a:off x="8869566" y="1487271"/>
            <a:ext cx="2160384" cy="687763"/>
          </a:xfrm>
          <a:prstGeom prst="rect">
            <a:avLst/>
          </a:prstGeom>
        </p:spPr>
      </p:pic>
    </p:spTree>
    <p:extLst>
      <p:ext uri="{BB962C8B-B14F-4D97-AF65-F5344CB8AC3E}">
        <p14:creationId xmlns:p14="http://schemas.microsoft.com/office/powerpoint/2010/main" val="29264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in friends and influence people - Appeul">
            <a:extLst>
              <a:ext uri="{FF2B5EF4-FFF2-40B4-BE49-F238E27FC236}">
                <a16:creationId xmlns:a16="http://schemas.microsoft.com/office/drawing/2014/main" id="{DC73965F-89E0-C540-9440-1513BC1D3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55" y="1175419"/>
            <a:ext cx="5220033" cy="48128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A24CFE-B0E5-9248-986D-D15DE084C465}"/>
              </a:ext>
            </a:extLst>
          </p:cNvPr>
          <p:cNvPicPr>
            <a:picLocks noChangeAspect="1"/>
          </p:cNvPicPr>
          <p:nvPr/>
        </p:nvPicPr>
        <p:blipFill>
          <a:blip r:embed="rId4"/>
          <a:stretch>
            <a:fillRect/>
          </a:stretch>
        </p:blipFill>
        <p:spPr>
          <a:xfrm>
            <a:off x="5307645" y="1268197"/>
            <a:ext cx="5063528" cy="1512482"/>
          </a:xfrm>
          <a:prstGeom prst="rect">
            <a:avLst/>
          </a:prstGeom>
        </p:spPr>
      </p:pic>
      <p:pic>
        <p:nvPicPr>
          <p:cNvPr id="6" name="Picture 5">
            <a:extLst>
              <a:ext uri="{FF2B5EF4-FFF2-40B4-BE49-F238E27FC236}">
                <a16:creationId xmlns:a16="http://schemas.microsoft.com/office/drawing/2014/main" id="{7BC6E52D-A45F-8D42-A28D-02541BF65F00}"/>
              </a:ext>
            </a:extLst>
          </p:cNvPr>
          <p:cNvPicPr>
            <a:picLocks noChangeAspect="1"/>
          </p:cNvPicPr>
          <p:nvPr/>
        </p:nvPicPr>
        <p:blipFill>
          <a:blip r:embed="rId5"/>
          <a:stretch>
            <a:fillRect/>
          </a:stretch>
        </p:blipFill>
        <p:spPr>
          <a:xfrm>
            <a:off x="6587913" y="3947712"/>
            <a:ext cx="5146358" cy="1771089"/>
          </a:xfrm>
          <a:prstGeom prst="rect">
            <a:avLst/>
          </a:prstGeom>
        </p:spPr>
      </p:pic>
    </p:spTree>
    <p:extLst>
      <p:ext uri="{BB962C8B-B14F-4D97-AF65-F5344CB8AC3E}">
        <p14:creationId xmlns:p14="http://schemas.microsoft.com/office/powerpoint/2010/main" val="259530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285525"/>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using “team number by percent of content” method </a:t>
            </a:r>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a:p>
            <a:pPr marL="0" indent="0">
              <a:buNone/>
            </a:pPr>
            <a:r>
              <a:rPr lang="en-US" sz="2000" dirty="0"/>
              <a:t>Chapter 10 of Fox on Project Management, Scrum, Pairs, and Version Control Systems</a:t>
            </a:r>
          </a:p>
          <a:p>
            <a:pPr marL="342900" indent="-342900">
              <a:buFont typeface="+mj-lt"/>
              <a:buAutoNum type="alphaLcParenR"/>
            </a:pPr>
            <a:r>
              <a:rPr lang="en-US" sz="2000" dirty="0"/>
              <a:t>Team Sizes, SDLCs, and key Scrum Roles</a:t>
            </a:r>
          </a:p>
          <a:p>
            <a:pPr marL="342900" indent="-342900">
              <a:buFont typeface="+mj-lt"/>
              <a:buAutoNum type="alphaLcParenR"/>
            </a:pPr>
            <a:r>
              <a:rPr lang="en-US" sz="2000" dirty="0"/>
              <a:t>Key rituals including daily stand-up meetings… what are the three questions?</a:t>
            </a:r>
          </a:p>
          <a:p>
            <a:pPr marL="342900" indent="-342900">
              <a:buFont typeface="+mj-lt"/>
              <a:buAutoNum type="alphaLcParenR"/>
            </a:pPr>
            <a:r>
              <a:rPr lang="en-US" sz="2000" dirty="0"/>
              <a:t>The priority of specialization vs generalization in Agile vs Waterfall/Iterative</a:t>
            </a:r>
          </a:p>
          <a:p>
            <a:pPr marL="342900" indent="-342900">
              <a:buFont typeface="+mj-lt"/>
              <a:buAutoNum type="alphaLcParenR"/>
            </a:pPr>
            <a:r>
              <a:rPr lang="en-US" sz="2000" dirty="0"/>
              <a:t>Project Managers including the relative importance of PMs in Agile vs Waterfall/Iterative</a:t>
            </a:r>
          </a:p>
          <a:p>
            <a:pPr marL="342900" indent="-342900">
              <a:buFont typeface="+mj-lt"/>
              <a:buAutoNum type="alphaLcParenR"/>
            </a:pPr>
            <a:r>
              <a:rPr lang="en-US" sz="2000" dirty="0"/>
              <a:t>Configuration Management</a:t>
            </a:r>
          </a:p>
          <a:p>
            <a:pPr marL="342900" indent="-342900">
              <a:buFont typeface="+mj-lt"/>
              <a:buAutoNum type="alphaLcParenR"/>
            </a:pPr>
            <a:r>
              <a:rPr lang="en-US" sz="2000" dirty="0"/>
              <a:t>The importance of Branching is VCS systems (which VCS focused on branching)</a:t>
            </a:r>
          </a:p>
          <a:p>
            <a:pPr marL="342900" indent="-342900">
              <a:buFont typeface="+mj-lt"/>
              <a:buAutoNum type="alphaLcParenR"/>
            </a:pPr>
            <a:r>
              <a:rPr lang="en-US" sz="2000" dirty="0"/>
              <a:t>Where  should pared programming fit into the development process</a:t>
            </a:r>
          </a:p>
          <a:p>
            <a:pPr marL="342900" indent="-342900">
              <a:buFont typeface="+mj-lt"/>
              <a:buAutoNum type="alphaLcParenR"/>
            </a:pPr>
            <a:r>
              <a:rPr lang="en-US" sz="2000" dirty="0"/>
              <a:t>The two most important book on managing people and conflict (according to the author)</a:t>
            </a:r>
          </a:p>
          <a:p>
            <a:pPr marL="0" indent="0">
              <a:buNone/>
            </a:pPr>
            <a:endParaRPr lang="en-US" sz="2000" dirty="0"/>
          </a:p>
        </p:txBody>
      </p:sp>
    </p:spTree>
    <p:extLst>
      <p:ext uri="{BB962C8B-B14F-4D97-AF65-F5344CB8AC3E}">
        <p14:creationId xmlns:p14="http://schemas.microsoft.com/office/powerpoint/2010/main" val="98977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21" y="443731"/>
            <a:ext cx="7886700" cy="519299"/>
          </a:xfrm>
        </p:spPr>
        <p:txBody>
          <a:bodyPr anchor="ctr">
            <a:normAutofit/>
          </a:bodyPr>
          <a:lstStyle/>
          <a:p>
            <a:r>
              <a:rPr lang="en-US" sz="2400" dirty="0">
                <a:hlinkClick r:id="rId4"/>
              </a:rPr>
              <a:t>Waterfall</a:t>
            </a:r>
            <a:r>
              <a:rPr lang="en-US" sz="2400" dirty="0"/>
              <a:t> vs </a:t>
            </a:r>
            <a:r>
              <a:rPr lang="en-US" sz="2400" dirty="0">
                <a:hlinkClick r:id="rId5"/>
              </a:rPr>
              <a:t>Iterative</a:t>
            </a:r>
            <a:r>
              <a:rPr lang="en-US" sz="2400" dirty="0"/>
              <a:t> vs </a:t>
            </a:r>
            <a:r>
              <a:rPr lang="en-US" sz="2400" dirty="0">
                <a:hlinkClick r:id="rId6"/>
              </a:rPr>
              <a:t>Agile</a:t>
            </a:r>
            <a:r>
              <a:rPr lang="en-US" sz="2400" dirty="0"/>
              <a:t> Requirements</a:t>
            </a:r>
          </a:p>
        </p:txBody>
      </p:sp>
      <p:graphicFrame>
        <p:nvGraphicFramePr>
          <p:cNvPr id="4" name="Content Placeholder 3"/>
          <p:cNvGraphicFramePr>
            <a:graphicFrameLocks noGrp="1"/>
          </p:cNvGraphicFramePr>
          <p:nvPr>
            <p:ph idx="1"/>
          </p:nvPr>
        </p:nvGraphicFramePr>
        <p:xfrm>
          <a:off x="567042" y="963030"/>
          <a:ext cx="11135738" cy="5451239"/>
        </p:xfrm>
        <a:graphic>
          <a:graphicData uri="http://schemas.openxmlformats.org/drawingml/2006/table">
            <a:tbl>
              <a:tblPr firstRow="1" bandRow="1">
                <a:tableStyleId>{5C22544A-7EE6-4342-B048-85BDC9FD1C3A}</a:tableStyleId>
              </a:tblPr>
              <a:tblGrid>
                <a:gridCol w="1438345">
                  <a:extLst>
                    <a:ext uri="{9D8B030D-6E8A-4147-A177-3AD203B41FA5}">
                      <a16:colId xmlns:a16="http://schemas.microsoft.com/office/drawing/2014/main" val="20000"/>
                    </a:ext>
                  </a:extLst>
                </a:gridCol>
                <a:gridCol w="3224423">
                  <a:extLst>
                    <a:ext uri="{9D8B030D-6E8A-4147-A177-3AD203B41FA5}">
                      <a16:colId xmlns:a16="http://schemas.microsoft.com/office/drawing/2014/main" val="20001"/>
                    </a:ext>
                  </a:extLst>
                </a:gridCol>
                <a:gridCol w="3244387">
                  <a:extLst>
                    <a:ext uri="{9D8B030D-6E8A-4147-A177-3AD203B41FA5}">
                      <a16:colId xmlns:a16="http://schemas.microsoft.com/office/drawing/2014/main" val="20002"/>
                    </a:ext>
                  </a:extLst>
                </a:gridCol>
                <a:gridCol w="3228583">
                  <a:extLst>
                    <a:ext uri="{9D8B030D-6E8A-4147-A177-3AD203B41FA5}">
                      <a16:colId xmlns:a16="http://schemas.microsoft.com/office/drawing/2014/main" val="20003"/>
                    </a:ext>
                  </a:extLst>
                </a:gridCol>
              </a:tblGrid>
              <a:tr h="348403">
                <a:tc>
                  <a:txBody>
                    <a:bodyPr/>
                    <a:lstStyle/>
                    <a:p>
                      <a:pPr algn="ctr"/>
                      <a:endParaRPr lang="en-US" sz="1000" dirty="0"/>
                    </a:p>
                  </a:txBody>
                  <a:tcPr marL="68580" marR="68580" marT="34290" marB="34290"/>
                </a:tc>
                <a:tc>
                  <a:txBody>
                    <a:bodyPr/>
                    <a:lstStyle/>
                    <a:p>
                      <a:pPr algn="ctr"/>
                      <a:r>
                        <a:rPr lang="en-US" sz="1600" dirty="0"/>
                        <a:t>Waterfall</a:t>
                      </a:r>
                    </a:p>
                  </a:txBody>
                  <a:tcPr marL="68580" marR="68580" marT="34290" marB="34290"/>
                </a:tc>
                <a:tc>
                  <a:txBody>
                    <a:bodyPr/>
                    <a:lstStyle/>
                    <a:p>
                      <a:pPr algn="ctr"/>
                      <a:r>
                        <a:rPr lang="en-US" sz="1600" dirty="0"/>
                        <a:t>Iterative</a:t>
                      </a:r>
                    </a:p>
                  </a:txBody>
                  <a:tcPr marL="68580" marR="68580" marT="34290" marB="34290"/>
                </a:tc>
                <a:tc>
                  <a:txBody>
                    <a:bodyPr/>
                    <a:lstStyle/>
                    <a:p>
                      <a:pPr algn="ctr"/>
                      <a:r>
                        <a:rPr lang="en-US" sz="1600" dirty="0"/>
                        <a:t>Agile</a:t>
                      </a:r>
                    </a:p>
                  </a:txBody>
                  <a:tcPr marL="68580" marR="68580" marT="34290" marB="34290"/>
                </a:tc>
                <a:extLst>
                  <a:ext uri="{0D108BD9-81ED-4DB2-BD59-A6C34878D82A}">
                    <a16:rowId xmlns:a16="http://schemas.microsoft.com/office/drawing/2014/main" val="10000"/>
                  </a:ext>
                </a:extLst>
              </a:tr>
              <a:tr h="773169">
                <a:tc>
                  <a:txBody>
                    <a:bodyPr/>
                    <a:lstStyle/>
                    <a:p>
                      <a:r>
                        <a:rPr lang="en-US" sz="1200" dirty="0">
                          <a:latin typeface="+mn-lt"/>
                        </a:rPr>
                        <a:t>References</a:t>
                      </a:r>
                    </a:p>
                  </a:txBody>
                  <a:tcPr marL="68580" marR="68580" marT="34290" marB="34290"/>
                </a:tc>
                <a:tc>
                  <a:txBody>
                    <a:bodyPr/>
                    <a:lstStyle/>
                    <a:p>
                      <a:r>
                        <a:rPr lang="en-US" sz="1200" kern="1200" dirty="0">
                          <a:solidFill>
                            <a:schemeClr val="dk1"/>
                          </a:solidFill>
                          <a:effectLst/>
                          <a:latin typeface="+mn-lt"/>
                          <a:ea typeface="+mn-ea"/>
                          <a:cs typeface="+mn-cs"/>
                        </a:rPr>
                        <a:t>United States Department of Defense: </a:t>
                      </a:r>
                      <a:r>
                        <a:rPr lang="en-US" sz="1200" u="sng" kern="1200" dirty="0">
                          <a:solidFill>
                            <a:schemeClr val="dk1"/>
                          </a:solidFill>
                          <a:effectLst/>
                          <a:latin typeface="+mn-lt"/>
                          <a:ea typeface="+mn-ea"/>
                          <a:cs typeface="+mn-cs"/>
                          <a:hlinkClick r:id="rId7"/>
                        </a:rPr>
                        <a:t>DOD-STD-2167A</a:t>
                      </a:r>
                      <a:r>
                        <a:rPr lang="en-US" sz="1200" kern="1200" dirty="0">
                          <a:solidFill>
                            <a:schemeClr val="dk1"/>
                          </a:solidFill>
                          <a:effectLst/>
                          <a:latin typeface="+mn-lt"/>
                          <a:ea typeface="+mn-ea"/>
                          <a:cs typeface="+mn-cs"/>
                        </a:rPr>
                        <a:t> (1985)</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8" tooltip="Rational Unified Process"/>
                        </a:rPr>
                        <a:t>Rational Unified Process</a:t>
                      </a:r>
                      <a:r>
                        <a:rPr lang="en-US" sz="1200" kern="1200" dirty="0">
                          <a:solidFill>
                            <a:schemeClr val="dk1"/>
                          </a:solidFill>
                          <a:effectLst/>
                          <a:latin typeface="+mn-lt"/>
                          <a:ea typeface="+mn-ea"/>
                          <a:cs typeface="+mn-cs"/>
                        </a:rPr>
                        <a:t> (RUP) </a:t>
                      </a:r>
                    </a:p>
                    <a:p>
                      <a:r>
                        <a:rPr lang="en-US" sz="1200" u="sng" kern="1200" dirty="0">
                          <a:solidFill>
                            <a:schemeClr val="dk1"/>
                          </a:solidFill>
                          <a:effectLst/>
                          <a:latin typeface="+mn-lt"/>
                          <a:ea typeface="+mn-ea"/>
                          <a:cs typeface="+mn-cs"/>
                          <a:hlinkClick r:id="rId9" tooltip="Open Unified Process"/>
                        </a:rPr>
                        <a:t>Open Unified Process</a:t>
                      </a:r>
                      <a:r>
                        <a:rPr lang="en-US" sz="1200" kern="1200" dirty="0">
                          <a:solidFill>
                            <a:schemeClr val="dk1"/>
                          </a:solidFill>
                          <a:effectLst/>
                          <a:latin typeface="+mn-lt"/>
                          <a:ea typeface="+mn-ea"/>
                          <a:cs typeface="+mn-cs"/>
                        </a:rPr>
                        <a:t> </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10" tooltip="Scrum (development)"/>
                        </a:rPr>
                        <a:t>Scrum</a:t>
                      </a:r>
                      <a:endParaRPr lang="en-US" sz="1200" u="sng"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hlinkClick r:id="rId11"/>
                        </a:rPr>
                        <a:t>Kanban</a:t>
                      </a:r>
                      <a:endParaRPr lang="en-US" sz="1200" kern="1200" dirty="0">
                        <a:solidFill>
                          <a:schemeClr val="dk1"/>
                        </a:solidFill>
                        <a:effectLst/>
                        <a:latin typeface="+mn-lt"/>
                        <a:ea typeface="+mn-ea"/>
                        <a:cs typeface="+mn-cs"/>
                      </a:endParaRPr>
                    </a:p>
                    <a:p>
                      <a:r>
                        <a:rPr lang="en-US" sz="1200" u="sng" kern="1200" dirty="0">
                          <a:solidFill>
                            <a:schemeClr val="dk1"/>
                          </a:solidFill>
                          <a:effectLst/>
                          <a:latin typeface="+mn-lt"/>
                          <a:ea typeface="+mn-ea"/>
                          <a:cs typeface="+mn-cs"/>
                          <a:hlinkClick r:id="rId12"/>
                        </a:rPr>
                        <a:t>Scaled Agile Framework (SAFe)</a:t>
                      </a:r>
                      <a:endParaRPr lang="en-US" sz="1200" dirty="0">
                        <a:latin typeface="+mn-lt"/>
                      </a:endParaRPr>
                    </a:p>
                  </a:txBody>
                  <a:tcPr marL="68580" marR="68580" marT="34290" marB="34290"/>
                </a:tc>
                <a:extLst>
                  <a:ext uri="{0D108BD9-81ED-4DB2-BD59-A6C34878D82A}">
                    <a16:rowId xmlns:a16="http://schemas.microsoft.com/office/drawing/2014/main" val="10001"/>
                  </a:ext>
                </a:extLst>
              </a:tr>
              <a:tr h="969723">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Priorities</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Planning and predictability</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Architecture, modeling, and efficiency</a:t>
                      </a:r>
                      <a:r>
                        <a:rPr lang="en-US" sz="1200" baseline="0" dirty="0">
                          <a:effectLst/>
                          <a:latin typeface="+mn-lt"/>
                          <a:ea typeface="Calibri" panose="020F0502020204030204" pitchFamily="34" charset="0"/>
                          <a:cs typeface="Times New Roman" panose="02020603050405020304" pitchFamily="18" charset="0"/>
                        </a:rPr>
                        <a:t> through </a:t>
                      </a:r>
                      <a:r>
                        <a:rPr lang="en-US" sz="1200" dirty="0">
                          <a:effectLst/>
                          <a:latin typeface="+mn-lt"/>
                          <a:ea typeface="Calibri" panose="020F0502020204030204" pitchFamily="34" charset="0"/>
                          <a:cs typeface="Times New Roman" panose="02020603050405020304" pitchFamily="18" charset="0"/>
                        </a:rPr>
                        <a:t>early detection &amp; fixing of issues (verification)</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Responsiveness</a:t>
                      </a:r>
                      <a:r>
                        <a:rPr lang="en-US" sz="1200" baseline="0" dirty="0">
                          <a:effectLst/>
                          <a:latin typeface="+mn-lt"/>
                          <a:ea typeface="Calibri" panose="020F0502020204030204" pitchFamily="34" charset="0"/>
                          <a:cs typeface="Times New Roman" panose="02020603050405020304" pitchFamily="18" charset="0"/>
                        </a:rPr>
                        <a:t> to feedback, e</a:t>
                      </a:r>
                      <a:r>
                        <a:rPr lang="en-US" sz="12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200" baseline="0" dirty="0">
                          <a:effectLst/>
                          <a:latin typeface="+mn-lt"/>
                          <a:ea typeface="Calibri" panose="020F0502020204030204" pitchFamily="34" charset="0"/>
                          <a:cs typeface="Times New Roman" panose="02020603050405020304" pitchFamily="18" charset="0"/>
                        </a:rPr>
                        <a:t> issues, and validation</a:t>
                      </a:r>
                      <a:endParaRPr lang="en-US" sz="1200" dirty="0">
                        <a:effectLst/>
                        <a:latin typeface="+mn-lt"/>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359944">
                <a:tc>
                  <a:txBody>
                    <a:bodyPr/>
                    <a:lstStyle/>
                    <a:p>
                      <a:r>
                        <a:rPr lang="en-US" sz="1200" dirty="0"/>
                        <a:t>Principles</a:t>
                      </a:r>
                    </a:p>
                  </a:txBody>
                  <a:tcPr marL="51435" marR="51435" marT="0" marB="0"/>
                </a:tc>
                <a:tc>
                  <a:txBody>
                    <a:bodyPr/>
                    <a:lstStyle/>
                    <a:p>
                      <a:r>
                        <a:rPr lang="en-US" sz="1200" kern="1200" dirty="0">
                          <a:solidFill>
                            <a:schemeClr val="dk1"/>
                          </a:solidFill>
                          <a:effectLst/>
                          <a:latin typeface="+mn-lt"/>
                          <a:ea typeface="+mn-ea"/>
                          <a:cs typeface="+mn-cs"/>
                        </a:rPr>
                        <a:t>Execute phases sequentially: </a:t>
                      </a:r>
                    </a:p>
                    <a:p>
                      <a:pPr marL="342900" indent="-342900">
                        <a:buFont typeface="+mj-lt"/>
                        <a:buAutoNum type="arabicPeriod"/>
                      </a:pPr>
                      <a:r>
                        <a:rPr lang="en-US" sz="1200" kern="1200" dirty="0">
                          <a:solidFill>
                            <a:schemeClr val="dk1"/>
                          </a:solidFill>
                          <a:effectLst/>
                          <a:latin typeface="+mn-lt"/>
                          <a:ea typeface="+mn-ea"/>
                          <a:cs typeface="+mn-cs"/>
                        </a:rPr>
                        <a:t>Requirements </a:t>
                      </a:r>
                    </a:p>
                    <a:p>
                      <a:pPr marL="342900" indent="-342900">
                        <a:buFont typeface="+mj-lt"/>
                        <a:buAutoNum type="arabicPeriod"/>
                      </a:pPr>
                      <a:r>
                        <a:rPr lang="en-US" sz="1200" kern="1200" dirty="0">
                          <a:solidFill>
                            <a:schemeClr val="dk1"/>
                          </a:solidFill>
                          <a:effectLst/>
                          <a:latin typeface="+mn-lt"/>
                          <a:ea typeface="+mn-ea"/>
                          <a:cs typeface="+mn-cs"/>
                        </a:rPr>
                        <a:t>Analysis </a:t>
                      </a:r>
                    </a:p>
                    <a:p>
                      <a:pPr marL="342900" indent="-342900">
                        <a:buFont typeface="+mj-lt"/>
                        <a:buAutoNum type="arabicPeriod"/>
                      </a:pPr>
                      <a:r>
                        <a:rPr lang="en-US" sz="1200" kern="1200" dirty="0">
                          <a:solidFill>
                            <a:schemeClr val="dk1"/>
                          </a:solidFill>
                          <a:effectLst/>
                          <a:latin typeface="+mn-lt"/>
                          <a:ea typeface="+mn-ea"/>
                          <a:cs typeface="+mn-cs"/>
                        </a:rPr>
                        <a:t>Design </a:t>
                      </a:r>
                    </a:p>
                    <a:p>
                      <a:pPr marL="342900" indent="-342900">
                        <a:buFont typeface="+mj-lt"/>
                        <a:buAutoNum type="arabicPeriod"/>
                      </a:pPr>
                      <a:r>
                        <a:rPr lang="en-US" sz="1200" kern="1200" dirty="0">
                          <a:solidFill>
                            <a:schemeClr val="dk1"/>
                          </a:solidFill>
                          <a:effectLst/>
                          <a:latin typeface="+mn-lt"/>
                          <a:ea typeface="+mn-ea"/>
                          <a:cs typeface="+mn-cs"/>
                        </a:rPr>
                        <a:t>Coding </a:t>
                      </a:r>
                    </a:p>
                    <a:p>
                      <a:pPr marL="342900" indent="-342900">
                        <a:buFont typeface="+mj-lt"/>
                        <a:buAutoNum type="arabicPeriod"/>
                      </a:pPr>
                      <a:r>
                        <a:rPr lang="en-US" sz="1200" kern="1200" dirty="0">
                          <a:solidFill>
                            <a:schemeClr val="dk1"/>
                          </a:solidFill>
                          <a:effectLst/>
                          <a:latin typeface="+mn-lt"/>
                          <a:ea typeface="+mn-ea"/>
                          <a:cs typeface="+mn-cs"/>
                        </a:rPr>
                        <a:t>Testing </a:t>
                      </a:r>
                    </a:p>
                    <a:p>
                      <a:pPr marL="342900" indent="-342900">
                        <a:buFont typeface="+mj-lt"/>
                        <a:buAutoNum type="arabicPeriod"/>
                      </a:pPr>
                      <a:r>
                        <a:rPr lang="en-US" sz="1200" kern="1200" dirty="0">
                          <a:solidFill>
                            <a:schemeClr val="dk1"/>
                          </a:solidFill>
                          <a:effectLst/>
                          <a:latin typeface="+mn-lt"/>
                          <a:ea typeface="+mn-ea"/>
                          <a:cs typeface="+mn-cs"/>
                        </a:rPr>
                        <a:t>and Operations </a:t>
                      </a:r>
                    </a:p>
                    <a:p>
                      <a:pPr>
                        <a:spcBef>
                          <a:spcPts val="600"/>
                        </a:spcBef>
                      </a:pPr>
                      <a:r>
                        <a:rPr lang="en-US" sz="1200" kern="1200" dirty="0">
                          <a:solidFill>
                            <a:schemeClr val="dk1"/>
                          </a:solidFill>
                          <a:effectLst/>
                          <a:latin typeface="+mn-lt"/>
                          <a:ea typeface="+mn-ea"/>
                          <a:cs typeface="+mn-cs"/>
                        </a:rPr>
                        <a:t>Define and commit to Scope, Cost, and Timeline “early” </a:t>
                      </a:r>
                    </a:p>
                    <a:p>
                      <a:pPr>
                        <a:spcBef>
                          <a:spcPts val="600"/>
                        </a:spcBef>
                      </a:pPr>
                      <a:r>
                        <a:rPr lang="en-US" sz="1200" kern="1200" dirty="0">
                          <a:solidFill>
                            <a:schemeClr val="dk1"/>
                          </a:solidFill>
                          <a:effectLst/>
                          <a:latin typeface="+mn-lt"/>
                          <a:ea typeface="+mn-ea"/>
                          <a:cs typeface="+mn-cs"/>
                        </a:rPr>
                        <a:t>Implement strict Change Control</a:t>
                      </a:r>
                    </a:p>
                  </a:txBody>
                  <a:tcPr marL="51435" marR="51435"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Manage requirements</a:t>
                      </a:r>
                    </a:p>
                    <a:p>
                      <a:pPr>
                        <a:spcBef>
                          <a:spcPts val="600"/>
                        </a:spcBef>
                      </a:pPr>
                      <a:r>
                        <a:rPr lang="en-US" sz="1200" dirty="0"/>
                        <a:t>Develop and test iteratively</a:t>
                      </a:r>
                    </a:p>
                    <a:p>
                      <a:pPr>
                        <a:spcBef>
                          <a:spcPts val="600"/>
                        </a:spcBef>
                      </a:pPr>
                      <a:r>
                        <a:rPr lang="en-US" sz="1200" dirty="0"/>
                        <a:t>Use components</a:t>
                      </a:r>
                    </a:p>
                    <a:p>
                      <a:pPr>
                        <a:spcBef>
                          <a:spcPts val="600"/>
                        </a:spcBef>
                      </a:pPr>
                      <a:r>
                        <a:rPr lang="en-US" sz="1200" dirty="0"/>
                        <a:t>Model visually</a:t>
                      </a:r>
                    </a:p>
                    <a:p>
                      <a:pPr>
                        <a:spcBef>
                          <a:spcPts val="600"/>
                        </a:spcBef>
                      </a:pPr>
                      <a:r>
                        <a:rPr lang="en-US" sz="1200" dirty="0"/>
                        <a:t>Verify quality</a:t>
                      </a:r>
                    </a:p>
                    <a:p>
                      <a:pPr>
                        <a:spcBef>
                          <a:spcPts val="600"/>
                        </a:spcBef>
                      </a:pPr>
                      <a:r>
                        <a:rPr lang="en-US" sz="1200" dirty="0"/>
                        <a:t>Control changes</a:t>
                      </a:r>
                    </a:p>
                    <a:p>
                      <a:endParaRPr lang="en-US" sz="1200" dirty="0"/>
                    </a:p>
                  </a:txBody>
                  <a:tcPr marL="51435" marR="51435" marT="0" marB="0"/>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Capture lightweight near</a:t>
                      </a:r>
                      <a:r>
                        <a:rPr lang="en-US" sz="1200" baseline="0" dirty="0"/>
                        <a:t> term</a:t>
                      </a:r>
                      <a:r>
                        <a:rPr lang="en-US" sz="1200" dirty="0"/>
                        <a:t> requirements </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Allow requirements to evolve but maintain fixed timelines</a:t>
                      </a:r>
                    </a:p>
                    <a:p>
                      <a:pPr>
                        <a:spcBef>
                          <a:spcPts val="400"/>
                        </a:spcBef>
                      </a:pPr>
                      <a:r>
                        <a:rPr lang="en-US" sz="12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200" dirty="0"/>
                        <a:t>Empower teams</a:t>
                      </a:r>
                    </a:p>
                    <a:p>
                      <a:pPr>
                        <a:spcBef>
                          <a:spcPts val="400"/>
                        </a:spcBef>
                      </a:pPr>
                      <a:r>
                        <a:rPr lang="en-US" sz="1200" dirty="0"/>
                        <a:t>Apply engineering</a:t>
                      </a:r>
                      <a:r>
                        <a:rPr lang="en-US" sz="1200" baseline="0" dirty="0"/>
                        <a:t> practices and </a:t>
                      </a:r>
                      <a:r>
                        <a:rPr lang="en-US" sz="1200" dirty="0"/>
                        <a:t>systems thinking</a:t>
                      </a:r>
                    </a:p>
                    <a:p>
                      <a:pPr>
                        <a:spcBef>
                          <a:spcPts val="400"/>
                        </a:spcBef>
                      </a:pPr>
                      <a:r>
                        <a:rPr lang="en-US" sz="1200" dirty="0"/>
                        <a:t>Integrate early user feedback into remaining plan </a:t>
                      </a:r>
                    </a:p>
                    <a:p>
                      <a:pPr>
                        <a:spcBef>
                          <a:spcPts val="400"/>
                        </a:spcBef>
                      </a:pPr>
                      <a:r>
                        <a:rPr lang="en-US" sz="1200" dirty="0"/>
                        <a:t>Maintain a collaborative approach between all stakeholders</a:t>
                      </a:r>
                    </a:p>
                  </a:txBody>
                  <a:tcPr marL="51435" marR="51435" marT="0" marB="0"/>
                </a:tc>
                <a:extLst>
                  <a:ext uri="{0D108BD9-81ED-4DB2-BD59-A6C34878D82A}">
                    <a16:rowId xmlns:a16="http://schemas.microsoft.com/office/drawing/2014/main" val="10003"/>
                  </a:ext>
                </a:extLst>
              </a:tr>
            </a:tbl>
          </a:graphicData>
        </a:graphic>
      </p:graphicFrame>
      <p:sp>
        <p:nvSpPr>
          <p:cNvPr id="3" name="Rectangle 2"/>
          <p:cNvSpPr/>
          <p:nvPr/>
        </p:nvSpPr>
        <p:spPr>
          <a:xfrm>
            <a:off x="1999470" y="3970808"/>
            <a:ext cx="3037223"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 name="Rectangle 4"/>
          <p:cNvSpPr/>
          <p:nvPr/>
        </p:nvSpPr>
        <p:spPr>
          <a:xfrm>
            <a:off x="5237661" y="3312911"/>
            <a:ext cx="3035310"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Rectangle 5"/>
          <p:cNvSpPr/>
          <p:nvPr/>
        </p:nvSpPr>
        <p:spPr>
          <a:xfrm>
            <a:off x="8481702" y="3688650"/>
            <a:ext cx="3221078" cy="2087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p:cNvSpPr/>
          <p:nvPr/>
        </p:nvSpPr>
        <p:spPr>
          <a:xfrm>
            <a:off x="1999471" y="4865558"/>
            <a:ext cx="3037222" cy="18739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Rectangle 7"/>
          <p:cNvSpPr/>
          <p:nvPr/>
        </p:nvSpPr>
        <p:spPr>
          <a:xfrm>
            <a:off x="5237662" y="4347127"/>
            <a:ext cx="3035309" cy="20613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 name="Rectangle 8"/>
          <p:cNvSpPr/>
          <p:nvPr/>
        </p:nvSpPr>
        <p:spPr>
          <a:xfrm>
            <a:off x="8481702" y="4397141"/>
            <a:ext cx="3221078" cy="6558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F53752A-494D-C848-9F99-A3817503E796}"/>
              </a:ext>
            </a:extLst>
          </p:cNvPr>
          <p:cNvSpPr/>
          <p:nvPr/>
        </p:nvSpPr>
        <p:spPr>
          <a:xfrm>
            <a:off x="1999471" y="3241601"/>
            <a:ext cx="3037224"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0E586C83-47F9-7D46-89D0-3C9B6F983230}"/>
              </a:ext>
            </a:extLst>
          </p:cNvPr>
          <p:cNvSpPr/>
          <p:nvPr/>
        </p:nvSpPr>
        <p:spPr>
          <a:xfrm>
            <a:off x="5235748" y="3071370"/>
            <a:ext cx="3037223"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7EA3FCF9-9DAA-FA49-99D3-AA06FF569EB6}"/>
              </a:ext>
            </a:extLst>
          </p:cNvPr>
          <p:cNvSpPr/>
          <p:nvPr/>
        </p:nvSpPr>
        <p:spPr>
          <a:xfrm>
            <a:off x="8481702" y="3071964"/>
            <a:ext cx="3221078" cy="5769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2487543574"/>
      </p:ext>
    </p:extLst>
  </p:cSld>
  <p:clrMapOvr>
    <a:masterClrMapping/>
  </p:clrMapOvr>
  <mc:AlternateContent xmlns:mc="http://schemas.openxmlformats.org/markup-compatibility/2006" xmlns:p14="http://schemas.microsoft.com/office/powerpoint/2010/main">
    <mc:Choice Requires="p14">
      <p:transition spd="slow" p14:dur="2000" advTm="292801"/>
    </mc:Choice>
    <mc:Fallback xmlns="">
      <p:transition spd="slow" advTm="29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Plan &amp; Document Project Management Monitoring &amp; Control</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b="1" dirty="0"/>
              <a:t>Project management</a:t>
            </a:r>
            <a:r>
              <a:rPr lang="en-US" sz="2000" dirty="0"/>
              <a:t> is the practice of initiating, planning, executing, controlling, and closing the work of a </a:t>
            </a:r>
            <a:r>
              <a:rPr lang="en-US" sz="2000" dirty="0">
                <a:hlinkClick r:id="rId3" tooltip="Project team"/>
              </a:rPr>
              <a:t>team</a:t>
            </a:r>
            <a:r>
              <a:rPr lang="en-US" sz="2000" dirty="0"/>
              <a:t> to achieve specific goals and meet specific success criteria at the specified time. The primary challenge of project management is to achieve all of the project goals within the given constraints.</a:t>
            </a:r>
            <a:r>
              <a:rPr lang="en-US" sz="2000" baseline="30000" dirty="0">
                <a:hlinkClick r:id="rId4"/>
              </a:rPr>
              <a:t>[1]</a:t>
            </a:r>
            <a:r>
              <a:rPr lang="en-US" sz="2000" dirty="0"/>
              <a:t> This information is usually described in project documentation, created at the beginning of the development process. The primary constraints are </a:t>
            </a:r>
            <a:r>
              <a:rPr lang="en-US" sz="2000" dirty="0">
                <a:hlinkClick r:id="rId5" tooltip="Scope (project management)"/>
              </a:rPr>
              <a:t>scope</a:t>
            </a:r>
            <a:r>
              <a:rPr lang="en-US" sz="2000" dirty="0"/>
              <a:t>, time, </a:t>
            </a:r>
            <a:r>
              <a:rPr lang="en-US" sz="2000" dirty="0">
                <a:hlinkClick r:id="rId6" tooltip="Quality (business)"/>
              </a:rPr>
              <a:t>quality</a:t>
            </a:r>
            <a:r>
              <a:rPr lang="en-US" sz="2000" dirty="0"/>
              <a:t> and </a:t>
            </a:r>
            <a:r>
              <a:rPr lang="en-US" sz="2000" dirty="0">
                <a:hlinkClick r:id="rId7" tooltip="Budget"/>
              </a:rPr>
              <a:t>budget</a:t>
            </a:r>
            <a:r>
              <a:rPr lang="en-US" sz="2000" dirty="0"/>
              <a:t>.</a:t>
            </a:r>
            <a:r>
              <a:rPr lang="en-US" sz="2000" baseline="30000" dirty="0">
                <a:hlinkClick r:id="rId8"/>
              </a:rPr>
              <a:t>[2]</a:t>
            </a:r>
            <a:r>
              <a:rPr lang="en-US" sz="2000" dirty="0"/>
              <a:t> </a:t>
            </a:r>
          </a:p>
          <a:p>
            <a:pPr marL="0" indent="0">
              <a:buNone/>
            </a:pPr>
            <a:r>
              <a:rPr lang="en-US" sz="2000" dirty="0"/>
              <a:t>The objective of project management is to produce a complete project which complies with the client's objectives. In many cases the objective of project management is also to shape or reform the client's brief to feasibly address the client's objectives. Once the client's objectives are clearly established, they should influence all decisions made by other people involved in the project.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13008288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7|33.9|26.9|28.1|7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9770</TotalTime>
  <Words>2300</Words>
  <Application>Microsoft Macintosh PowerPoint</Application>
  <PresentationFormat>Widescreen</PresentationFormat>
  <Paragraphs>247</Paragraphs>
  <Slides>31</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Preflight Check List</vt:lpstr>
      <vt:lpstr>PowerPoint Presentation</vt:lpstr>
      <vt:lpstr>Prework and Announcements</vt:lpstr>
      <vt:lpstr>Friendly Conversation Topic</vt:lpstr>
      <vt:lpstr>Friendly Conversation Topic</vt:lpstr>
      <vt:lpstr>PowerPoint Presentation</vt:lpstr>
      <vt:lpstr>Scrum Team Review</vt:lpstr>
      <vt:lpstr>Waterfall vs Iterative vs Agile Requirements</vt:lpstr>
      <vt:lpstr>Plan &amp; Document Project Management Monitoring &amp; Control</vt:lpstr>
      <vt:lpstr>Plan &amp; Document Project Management Monitoring &amp; Control (continued)</vt:lpstr>
      <vt:lpstr>Git &amp; GitHub Branching and Verification</vt:lpstr>
      <vt:lpstr>PowerPoint Presentation</vt:lpstr>
      <vt:lpstr>Network Protocols &amp; Serverless Functions  (as time allows) </vt:lpstr>
      <vt:lpstr>Preview Serverless Functions</vt:lpstr>
      <vt:lpstr>Network Architecture &amp; Protocols</vt:lpstr>
      <vt:lpstr>Foreshadowing Web Services</vt:lpstr>
      <vt:lpstr>Network Architecture – The Internet</vt:lpstr>
      <vt:lpstr>Network Architecture – The Web</vt:lpstr>
      <vt:lpstr>Network Architecture – Distributed Computing</vt:lpstr>
      <vt:lpstr>Network Architecture – Web Services</vt:lpstr>
      <vt:lpstr>Network Architecture – Back to the Future </vt:lpstr>
      <vt:lpstr>Web Services, REST, SOAP, and CORs</vt:lpstr>
      <vt:lpstr>Web Services</vt:lpstr>
      <vt:lpstr>REST vs. SOAP</vt:lpstr>
      <vt:lpstr>REST</vt:lpstr>
      <vt:lpstr>CORS</vt:lpstr>
      <vt:lpstr>Serverless Functions</vt:lpstr>
      <vt:lpstr>Scrum Team Discussion Board 6</vt:lpstr>
      <vt:lpstr>Discussion 6 Report Out</vt:lpstr>
      <vt:lpstr>Prework</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515</cp:revision>
  <dcterms:created xsi:type="dcterms:W3CDTF">2020-08-26T19:34:34Z</dcterms:created>
  <dcterms:modified xsi:type="dcterms:W3CDTF">2021-04-06T15:47:12Z</dcterms:modified>
</cp:coreProperties>
</file>