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1362" r:id="rId2"/>
    <p:sldId id="1357" r:id="rId3"/>
    <p:sldId id="1389" r:id="rId4"/>
    <p:sldId id="1372" r:id="rId5"/>
    <p:sldId id="1268" r:id="rId6"/>
    <p:sldId id="1403" r:id="rId7"/>
    <p:sldId id="1391" r:id="rId8"/>
    <p:sldId id="1398" r:id="rId9"/>
    <p:sldId id="1399" r:id="rId10"/>
    <p:sldId id="913" r:id="rId11"/>
    <p:sldId id="914" r:id="rId12"/>
    <p:sldId id="915" r:id="rId13"/>
    <p:sldId id="1400" r:id="rId14"/>
    <p:sldId id="1401" r:id="rId15"/>
    <p:sldId id="1390" r:id="rId16"/>
    <p:sldId id="1402" r:id="rId17"/>
    <p:sldId id="1392" r:id="rId18"/>
    <p:sldId id="1404" r:id="rId19"/>
    <p:sldId id="1346" r:id="rId20"/>
    <p:sldId id="1388" r:id="rId21"/>
    <p:sldId id="1397" r:id="rId22"/>
    <p:sldId id="1235" r:id="rId23"/>
    <p:sldId id="105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1"/>
    <p:restoredTop sz="82619"/>
  </p:normalViewPr>
  <p:slideViewPr>
    <p:cSldViewPr snapToGrid="0" snapToObjects="1">
      <p:cViewPr varScale="1">
        <p:scale>
          <a:sx n="128" d="100"/>
          <a:sy n="128" d="100"/>
        </p:scale>
        <p:origin x="2128" y="168"/>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4/7/21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921013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840188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758835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3650744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1894670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108441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1264258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93941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4182106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758835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1378025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36018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5</a:t>
            </a:fld>
            <a:endParaRPr lang="en-US" dirty="0"/>
          </a:p>
        </p:txBody>
      </p:sp>
    </p:spTree>
    <p:extLst>
      <p:ext uri="{BB962C8B-B14F-4D97-AF65-F5344CB8AC3E}">
        <p14:creationId xmlns:p14="http://schemas.microsoft.com/office/powerpoint/2010/main" val="3196853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4291462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85158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981993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5520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003217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4/7/21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4/7/21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4/7/21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4/7/21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4/7/21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4/7/21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4/7/21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4/7/21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4/7/21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4/7/21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4/7/21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4/7/21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XML-RPC" TargetMode="External"/><Relationship Id="rId3" Type="http://schemas.openxmlformats.org/officeDocument/2006/relationships/hyperlink" Target="https://en.wikipedia.org/wiki/Remote_procedure_call" TargetMode="External"/><Relationship Id="rId7" Type="http://schemas.openxmlformats.org/officeDocument/2006/relationships/hyperlink" Target="https://en.wikipedia.org/wiki/X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n.wikipedia.org/wiki/Common_Object_Request_Broker_Architecture" TargetMode="External"/><Relationship Id="rId5" Type="http://schemas.openxmlformats.org/officeDocument/2006/relationships/hyperlink" Target="https://en.wikipedia.org/wiki/Distributed_Component_Object_Model"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Java_remote_method_invocation" TargetMode="External"/><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Representational_state_transfer" TargetMode="External"/><Relationship Id="rId3" Type="http://schemas.openxmlformats.org/officeDocument/2006/relationships/hyperlink" Target="https://en.wikipedia.org/wiki/Web_service" TargetMode="External"/><Relationship Id="rId7" Type="http://schemas.openxmlformats.org/officeDocument/2006/relationships/hyperlink" Target="https://en.wikipedia.org/wiki/JS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en.wikipedia.org/wiki/SOAP" TargetMode="External"/><Relationship Id="rId5" Type="http://schemas.openxmlformats.org/officeDocument/2006/relationships/hyperlink" Target="https://en.wikipedia.org/wiki/XML-RPC"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XM" TargetMode="External"/><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hyperlink" Target="https://code.tutsplus.com/tutorials/rest-vs-grpc-battle-of-the-apis--cms-30711" TargetMode="External"/><Relationship Id="rId3" Type="http://schemas.openxmlformats.org/officeDocument/2006/relationships/hyperlink" Target="https://en.wikipedia.org/wiki/Web_service" TargetMode="External"/><Relationship Id="rId7" Type="http://schemas.openxmlformats.org/officeDocument/2006/relationships/hyperlink" Target="https://grpc.io/faq/"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en.wikipedia.org/wiki/GRPC" TargetMode="External"/><Relationship Id="rId11" Type="http://schemas.openxmlformats.org/officeDocument/2006/relationships/hyperlink" Target="https://en.wikipedia.org/wiki/Internet_protocol_suite" TargetMode="External"/><Relationship Id="rId5" Type="http://schemas.openxmlformats.org/officeDocument/2006/relationships/hyperlink" Target="https://en.wikipedia.org/wiki/Representational_state_transfer" TargetMode="External"/><Relationship Id="rId10" Type="http://schemas.openxmlformats.org/officeDocument/2006/relationships/image" Target="../media/image3.png"/><Relationship Id="rId4" Type="http://schemas.openxmlformats.org/officeDocument/2006/relationships/hyperlink" Target="https://en.wikipedia.org/wiki/JSON" TargetMode="External"/><Relationship Id="rId9" Type="http://schemas.openxmlformats.org/officeDocument/2006/relationships/hyperlink" Target="https://medium.com/@EmperorRXF/evaluating-performance-of-rest-vs-grpc-1b8bdf0b22da"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List_of_TCP_and_UDP_port_numbers" TargetMode="External"/><Relationship Id="rId3" Type="http://schemas.openxmlformats.org/officeDocument/2006/relationships/hyperlink" Target="https://en.wikipedia.org/wiki/Internet" TargetMode="External"/><Relationship Id="rId7" Type="http://schemas.openxmlformats.org/officeDocument/2006/relationships/hyperlink" Target="https://en.wikipedia.org/wiki/Network_sock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wiki/User_Datagram_Protocol" TargetMode="External"/><Relationship Id="rId5" Type="http://schemas.openxmlformats.org/officeDocument/2006/relationships/hyperlink" Target="https://en.wikipedia.org/wiki/Transmission_Control_Protocol" TargetMode="External"/><Relationship Id="rId4" Type="http://schemas.openxmlformats.org/officeDocument/2006/relationships/hyperlink" Target="https://en.wikipedia.org/wiki/Internet_Protocol" TargetMode="Externa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JavaScript" TargetMode="External"/><Relationship Id="rId3" Type="http://schemas.openxmlformats.org/officeDocument/2006/relationships/hyperlink" Target="https://en.wikipedia.org/wiki/World_Wide_Web" TargetMode="External"/><Relationship Id="rId7" Type="http://schemas.openxmlformats.org/officeDocument/2006/relationships/hyperlink" Target="https://en.wikipedia.org/wiki/Cascading_Style_Shee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5" Type="http://schemas.openxmlformats.org/officeDocument/2006/relationships/hyperlink" Target="https://en.wikipedia.org/wiki/Domain_Name_System"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Hypertext_Transfer_Protocol"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736525" y="674261"/>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736525" y="1601733"/>
            <a:ext cx="10718950" cy="4759975"/>
          </a:xfrm>
        </p:spPr>
        <p:txBody>
          <a:bodyPr vert="horz" lIns="91440" tIns="45720" rIns="91440" bIns="45720" rtlCol="0" anchor="t">
            <a:noAutofit/>
          </a:bodyPr>
          <a:lstStyle/>
          <a:p>
            <a:pPr marL="0" indent="0">
              <a:spcBef>
                <a:spcPts val="0"/>
              </a:spcBef>
              <a:buNone/>
            </a:pPr>
            <a:r>
              <a:rPr lang="en-US" sz="2000" u="sng" dirty="0"/>
              <a:t>Everyone:</a:t>
            </a:r>
          </a:p>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group chat topics</a:t>
            </a:r>
          </a:p>
          <a:p>
            <a:pPr>
              <a:spcBef>
                <a:spcPts val="600"/>
              </a:spcBef>
              <a:buFont typeface="Wingdings" pitchFamily="2" charset="2"/>
              <a:buChar char="§"/>
            </a:pPr>
            <a:r>
              <a:rPr lang="en-US" sz="2000" dirty="0"/>
              <a:t>You will need a headset with a microphone to be able to effectively listen and speak</a:t>
            </a:r>
          </a:p>
          <a:p>
            <a:pPr>
              <a:spcBef>
                <a:spcPts val="600"/>
              </a:spcBef>
              <a:buFont typeface="Wingdings" pitchFamily="2" charset="2"/>
              <a:buChar char="§"/>
            </a:pPr>
            <a:r>
              <a:rPr lang="en-US" sz="2000" dirty="0"/>
              <a:t>You will need to be able to share your computer screen</a:t>
            </a:r>
          </a:p>
          <a:p>
            <a:pPr>
              <a:spcBef>
                <a:spcPts val="600"/>
              </a:spcBef>
              <a:buFont typeface="Wingdings" pitchFamily="2" charset="2"/>
              <a:buChar char="§"/>
            </a:pPr>
            <a:r>
              <a:rPr lang="en-US" sz="2000" dirty="0"/>
              <a:t>Thank you if you choose to leave your camera on to help make our class more interactive</a:t>
            </a:r>
          </a:p>
          <a:p>
            <a:pPr marL="0" indent="0">
              <a:spcBef>
                <a:spcPts val="0"/>
              </a:spcBef>
              <a:buNone/>
            </a:pPr>
            <a:endParaRPr lang="en-US" sz="2000"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7" name="Content Placeholder 2">
            <a:extLst>
              <a:ext uri="{FF2B5EF4-FFF2-40B4-BE49-F238E27FC236}">
                <a16:creationId xmlns:a16="http://schemas.microsoft.com/office/drawing/2014/main" id="{D4ACD4C8-37E3-0642-A7AA-BEEAB23A941E}"/>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Tree>
    <p:extLst>
      <p:ext uri="{BB962C8B-B14F-4D97-AF65-F5344CB8AC3E}">
        <p14:creationId xmlns:p14="http://schemas.microsoft.com/office/powerpoint/2010/main" val="97648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Distributed Computing</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RPC (Remote procedure call) </a:t>
            </a:r>
            <a:r>
              <a:rPr lang="en-US" sz="2000" dirty="0">
                <a:hlinkClick r:id="rId3"/>
              </a:rPr>
              <a:t>[link]</a:t>
            </a:r>
            <a:endParaRPr lang="en-US" sz="2000" dirty="0"/>
          </a:p>
          <a:p>
            <a:pPr marL="0" indent="0">
              <a:buNone/>
            </a:pPr>
            <a:r>
              <a:rPr lang="en-US" sz="2000" dirty="0"/>
              <a:t>… SOA (service-oriented architecture) version 1</a:t>
            </a:r>
          </a:p>
          <a:p>
            <a:pPr marL="0" indent="0">
              <a:buNone/>
            </a:pPr>
            <a:endParaRPr lang="en-US" sz="2000" dirty="0"/>
          </a:p>
          <a:p>
            <a:pPr marL="0" indent="0">
              <a:buNone/>
            </a:pPr>
            <a:r>
              <a:rPr lang="en-US" sz="2000" dirty="0"/>
              <a:t>Java RMI (Java remote method invocation) </a:t>
            </a:r>
            <a:r>
              <a:rPr lang="en-US" sz="2000" dirty="0">
                <a:hlinkClick r:id="rId4"/>
              </a:rPr>
              <a:t>[link]</a:t>
            </a:r>
            <a:endParaRPr lang="en-US" sz="2000" dirty="0"/>
          </a:p>
          <a:p>
            <a:pPr marL="0" indent="0">
              <a:buNone/>
            </a:pPr>
            <a:r>
              <a:rPr lang="en-US" sz="2000" dirty="0"/>
              <a:t>DCOM (Distributed Component Object Model) </a:t>
            </a:r>
            <a:r>
              <a:rPr lang="en-US" sz="2000" dirty="0">
                <a:hlinkClick r:id="rId5"/>
              </a:rPr>
              <a:t>[link]</a:t>
            </a:r>
            <a:endParaRPr lang="en-US" sz="2000" dirty="0"/>
          </a:p>
          <a:p>
            <a:pPr marL="0" indent="0">
              <a:buNone/>
            </a:pPr>
            <a:r>
              <a:rPr lang="en-US" sz="2000" dirty="0"/>
              <a:t>CORBA (Common Object Request Broker Architecture) </a:t>
            </a:r>
            <a:r>
              <a:rPr lang="en-US" sz="2000" dirty="0">
                <a:hlinkClick r:id="rId6"/>
              </a:rPr>
              <a:t>[link]</a:t>
            </a:r>
            <a:endParaRPr lang="en-US" sz="2000" dirty="0"/>
          </a:p>
          <a:p>
            <a:pPr marL="0" indent="0">
              <a:buNone/>
            </a:pPr>
            <a:endParaRPr lang="en-US" sz="2000" dirty="0"/>
          </a:p>
          <a:p>
            <a:pPr marL="0" indent="0">
              <a:buNone/>
            </a:pPr>
            <a:r>
              <a:rPr lang="en-US" sz="2000" dirty="0"/>
              <a:t>… [The Web takes over the world]</a:t>
            </a:r>
          </a:p>
          <a:p>
            <a:pPr marL="0" indent="0">
              <a:buNone/>
            </a:pPr>
            <a:endParaRPr lang="en-US" sz="2000" dirty="0"/>
          </a:p>
          <a:p>
            <a:pPr marL="0" indent="0">
              <a:buNone/>
            </a:pPr>
            <a:endParaRPr lang="en-US" sz="2000" dirty="0"/>
          </a:p>
          <a:p>
            <a:pPr marL="0" indent="0">
              <a:buNone/>
            </a:pPr>
            <a:r>
              <a:rPr lang="en-US" sz="2000" dirty="0"/>
              <a:t>XML (Extensible Markup Language) </a:t>
            </a:r>
            <a:r>
              <a:rPr lang="en-US" sz="2000" dirty="0">
                <a:hlinkClick r:id="rId7"/>
              </a:rPr>
              <a:t>[link]</a:t>
            </a:r>
            <a:r>
              <a:rPr lang="en-US" sz="2000" dirty="0"/>
              <a:t>	</a:t>
            </a:r>
          </a:p>
          <a:p>
            <a:pPr marL="0" indent="0">
              <a:buNone/>
            </a:pPr>
            <a:r>
              <a:rPr lang="en-US" sz="2000" dirty="0"/>
              <a:t>XML-RPC (XML &amp; HTTP) </a:t>
            </a:r>
            <a:r>
              <a:rPr lang="en-US" sz="2000" dirty="0">
                <a:hlinkClick r:id="rId8"/>
              </a:rPr>
              <a:t>[link]</a:t>
            </a:r>
            <a:r>
              <a:rPr lang="en-US" sz="2000" dirty="0"/>
              <a:t> </a:t>
            </a:r>
          </a:p>
        </p:txBody>
      </p:sp>
      <p:pic>
        <p:nvPicPr>
          <p:cNvPr id="6" name="Picture 5">
            <a:extLst>
              <a:ext uri="{FF2B5EF4-FFF2-40B4-BE49-F238E27FC236}">
                <a16:creationId xmlns:a16="http://schemas.microsoft.com/office/drawing/2014/main" id="{FFA9BE90-C0D4-406B-8CC0-01FCDC9A1537}"/>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7" name="TextBox 6">
            <a:extLst>
              <a:ext uri="{FF2B5EF4-FFF2-40B4-BE49-F238E27FC236}">
                <a16:creationId xmlns:a16="http://schemas.microsoft.com/office/drawing/2014/main" id="{5EEC40FC-5ED0-44E3-B813-C6735E625590}"/>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197400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Web Services</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Web Services </a:t>
            </a:r>
            <a:r>
              <a:rPr lang="en-US" sz="2000" dirty="0">
                <a:hlinkClick r:id="rId3"/>
              </a:rPr>
              <a:t>[link]</a:t>
            </a:r>
            <a:endParaRPr lang="en-US" sz="2000" dirty="0"/>
          </a:p>
          <a:p>
            <a:pPr marL="0" indent="0">
              <a:buNone/>
            </a:pPr>
            <a:r>
              <a:rPr lang="en-US" sz="2000" dirty="0"/>
              <a:t>…SOA (service-oriented architecture) version 2</a:t>
            </a:r>
          </a:p>
          <a:p>
            <a:pPr marL="0" indent="0">
              <a:buNone/>
            </a:pPr>
            <a:endParaRPr lang="en-US" sz="2000" dirty="0"/>
          </a:p>
          <a:p>
            <a:pPr marL="0" indent="0">
              <a:buNone/>
            </a:pPr>
            <a:r>
              <a:rPr lang="en-US" sz="2000" dirty="0"/>
              <a:t>XML (Extensible Markup Language) </a:t>
            </a:r>
            <a:r>
              <a:rPr lang="en-US" sz="2000" dirty="0">
                <a:hlinkClick r:id="rId4"/>
              </a:rPr>
              <a:t>[link]</a:t>
            </a:r>
            <a:r>
              <a:rPr lang="en-US" sz="2000" dirty="0"/>
              <a:t>	</a:t>
            </a:r>
          </a:p>
          <a:p>
            <a:pPr marL="0" indent="0">
              <a:buNone/>
            </a:pPr>
            <a:r>
              <a:rPr lang="en-US" sz="2000" dirty="0"/>
              <a:t>XML-RPC (XML &amp; HTTP) </a:t>
            </a:r>
            <a:r>
              <a:rPr lang="en-US" sz="2000" dirty="0">
                <a:hlinkClick r:id="rId5"/>
              </a:rPr>
              <a:t>[link]</a:t>
            </a:r>
            <a:r>
              <a:rPr lang="en-US" sz="2000" dirty="0"/>
              <a:t> </a:t>
            </a:r>
          </a:p>
          <a:p>
            <a:pPr marL="0" indent="0">
              <a:buNone/>
            </a:pPr>
            <a:r>
              <a:rPr lang="en-US" sz="2000" dirty="0"/>
              <a:t>SOAP (Simple Object Access Protocol) </a:t>
            </a:r>
            <a:r>
              <a:rPr lang="en-US" sz="2000" dirty="0">
                <a:hlinkClick r:id="rId6"/>
              </a:rPr>
              <a:t>[link]</a:t>
            </a:r>
            <a:endParaRPr lang="en-US" sz="2000" dirty="0"/>
          </a:p>
          <a:p>
            <a:pPr marL="0" indent="0">
              <a:buNone/>
            </a:pPr>
            <a:endParaRPr lang="en-US" sz="2000" dirty="0"/>
          </a:p>
          <a:p>
            <a:pPr marL="0" indent="0">
              <a:buNone/>
            </a:pPr>
            <a:r>
              <a:rPr lang="en-US" sz="2000" dirty="0"/>
              <a:t>JSON (JavaScript Object Notation) </a:t>
            </a:r>
            <a:r>
              <a:rPr lang="en-US" sz="2000" dirty="0">
                <a:hlinkClick r:id="rId7"/>
              </a:rPr>
              <a:t>[link]</a:t>
            </a:r>
            <a:endParaRPr lang="en-US" sz="2000" dirty="0"/>
          </a:p>
          <a:p>
            <a:pPr marL="0" indent="0">
              <a:buNone/>
            </a:pPr>
            <a:r>
              <a:rPr lang="en-US" sz="2000" dirty="0"/>
              <a:t>REST (Representational State Transfer) </a:t>
            </a:r>
            <a:r>
              <a:rPr lang="en-US" sz="2000" dirty="0">
                <a:hlinkClick r:id="rId8"/>
              </a:rPr>
              <a:t>[link]</a:t>
            </a:r>
            <a:endParaRPr lang="en-US" sz="2000" dirty="0"/>
          </a:p>
          <a:p>
            <a:pPr marL="0" indent="0">
              <a:buNone/>
            </a:pPr>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6F107D95-60D1-476F-8F34-B0D12CE62FC5}"/>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8" name="TextBox 7">
            <a:extLst>
              <a:ext uri="{FF2B5EF4-FFF2-40B4-BE49-F238E27FC236}">
                <a16:creationId xmlns:a16="http://schemas.microsoft.com/office/drawing/2014/main" id="{24B0F564-56B6-4C5C-B0C1-1AF4213D17D6}"/>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258953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Back to the Future </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Web Services </a:t>
            </a:r>
            <a:r>
              <a:rPr lang="en-US" sz="2000" dirty="0">
                <a:hlinkClick r:id="rId3"/>
              </a:rPr>
              <a:t>[link]</a:t>
            </a:r>
            <a:endParaRPr lang="en-US" sz="2000" dirty="0"/>
          </a:p>
          <a:p>
            <a:pPr marL="0" indent="0">
              <a:buNone/>
            </a:pPr>
            <a:r>
              <a:rPr lang="en-US" sz="2000" dirty="0"/>
              <a:t>    …SOA (service-oriented architecture) version 2 [link]</a:t>
            </a:r>
          </a:p>
          <a:p>
            <a:pPr marL="0" indent="0">
              <a:buNone/>
            </a:pPr>
            <a:r>
              <a:rPr lang="en-US" sz="2000" dirty="0"/>
              <a:t>JSON (JavaScript Object Notation) </a:t>
            </a:r>
            <a:r>
              <a:rPr lang="en-US" sz="2000" dirty="0">
                <a:hlinkClick r:id="rId4"/>
              </a:rPr>
              <a:t>[link]</a:t>
            </a:r>
            <a:endParaRPr lang="en-US" sz="2000" dirty="0"/>
          </a:p>
          <a:p>
            <a:pPr marL="0" indent="0">
              <a:buNone/>
            </a:pPr>
            <a:r>
              <a:rPr lang="en-US" sz="2000" dirty="0"/>
              <a:t>REST (Representational State Transfer) </a:t>
            </a:r>
            <a:r>
              <a:rPr lang="en-US" sz="2000" dirty="0">
                <a:hlinkClick r:id="rId5"/>
              </a:rPr>
              <a:t>[link]</a:t>
            </a:r>
            <a:endParaRPr lang="en-US" sz="2000" dirty="0"/>
          </a:p>
          <a:p>
            <a:pPr marL="0" indent="0">
              <a:buNone/>
            </a:pPr>
            <a:endParaRPr lang="en-US" sz="2000" dirty="0"/>
          </a:p>
          <a:p>
            <a:pPr marL="0" indent="0">
              <a:buNone/>
            </a:pPr>
            <a:endParaRPr lang="en-US" sz="2000" dirty="0"/>
          </a:p>
          <a:p>
            <a:pPr marL="0" indent="0">
              <a:buNone/>
            </a:pPr>
            <a:r>
              <a:rPr lang="en-US" sz="2000" dirty="0" err="1"/>
              <a:t>gRPC</a:t>
            </a:r>
            <a:r>
              <a:rPr lang="en-US" sz="2000" dirty="0"/>
              <a:t> </a:t>
            </a:r>
            <a:r>
              <a:rPr lang="en-US" sz="2000" dirty="0">
                <a:hlinkClick r:id="rId6"/>
              </a:rPr>
              <a:t>[link]</a:t>
            </a:r>
            <a:r>
              <a:rPr lang="en-US" sz="2000" dirty="0"/>
              <a:t> Or </a:t>
            </a:r>
            <a:r>
              <a:rPr lang="en-US" sz="2000" dirty="0">
                <a:hlinkClick r:id="rId7"/>
              </a:rPr>
              <a:t>https://grpc.io/faq/</a:t>
            </a:r>
            <a:endParaRPr lang="en-US" sz="2000" dirty="0"/>
          </a:p>
          <a:p>
            <a:pPr marL="0" indent="0">
              <a:buNone/>
            </a:pPr>
            <a:endParaRPr lang="en-US" sz="2000" dirty="0"/>
          </a:p>
          <a:p>
            <a:pPr marL="0" indent="0">
              <a:buNone/>
            </a:pPr>
            <a:endParaRPr lang="en-US" sz="2000" dirty="0"/>
          </a:p>
          <a:p>
            <a:pPr marL="0" indent="0">
              <a:buNone/>
            </a:pPr>
            <a:r>
              <a:rPr lang="en-US" sz="2000" dirty="0"/>
              <a:t>REST vs </a:t>
            </a:r>
            <a:r>
              <a:rPr lang="en-US" sz="2000" dirty="0" err="1"/>
              <a:t>gRPC</a:t>
            </a:r>
            <a:r>
              <a:rPr lang="en-US" sz="2000" dirty="0"/>
              <a:t> </a:t>
            </a:r>
          </a:p>
          <a:p>
            <a:pPr>
              <a:buFont typeface="Wingdings" panose="05000000000000000000" pitchFamily="2" charset="2"/>
              <a:buChar char="§"/>
            </a:pPr>
            <a:r>
              <a:rPr lang="en-US" sz="2000" dirty="0"/>
              <a:t>REST vs. </a:t>
            </a:r>
            <a:r>
              <a:rPr lang="en-US" sz="2000" dirty="0" err="1"/>
              <a:t>gRPC</a:t>
            </a:r>
            <a:r>
              <a:rPr lang="en-US" sz="2000" dirty="0"/>
              <a:t>: Battle of the APIs </a:t>
            </a:r>
            <a:r>
              <a:rPr lang="en-US" sz="2000" dirty="0">
                <a:hlinkClick r:id="rId8"/>
              </a:rPr>
              <a:t>[link]</a:t>
            </a:r>
            <a:endParaRPr lang="en-US" sz="2000" dirty="0"/>
          </a:p>
          <a:p>
            <a:pPr>
              <a:buFont typeface="Wingdings" panose="05000000000000000000" pitchFamily="2" charset="2"/>
              <a:buChar char="§"/>
            </a:pPr>
            <a:r>
              <a:rPr lang="en-US" sz="2000" dirty="0"/>
              <a:t>Evaluating Performance of REST vs. </a:t>
            </a:r>
            <a:r>
              <a:rPr lang="en-US" sz="2000" dirty="0" err="1"/>
              <a:t>gRPC</a:t>
            </a:r>
            <a:r>
              <a:rPr lang="en-US" sz="2000" dirty="0"/>
              <a:t> </a:t>
            </a:r>
            <a:r>
              <a:rPr lang="en-US" sz="2000" dirty="0">
                <a:hlinkClick r:id="rId9"/>
              </a:rPr>
              <a:t>[link]</a:t>
            </a:r>
            <a:r>
              <a:rPr lang="en-US" sz="2000" dirty="0"/>
              <a:t>  </a:t>
            </a:r>
          </a:p>
        </p:txBody>
      </p:sp>
      <p:pic>
        <p:nvPicPr>
          <p:cNvPr id="5" name="Picture 4">
            <a:extLst>
              <a:ext uri="{FF2B5EF4-FFF2-40B4-BE49-F238E27FC236}">
                <a16:creationId xmlns:a16="http://schemas.microsoft.com/office/drawing/2014/main" id="{E51FC054-0B24-4CFD-B5CC-ADC37DA85061}"/>
              </a:ext>
            </a:extLst>
          </p:cNvPr>
          <p:cNvPicPr>
            <a:picLocks noChangeAspect="1"/>
          </p:cNvPicPr>
          <p:nvPr/>
        </p:nvPicPr>
        <p:blipFill>
          <a:blip r:embed="rId10"/>
          <a:stretch>
            <a:fillRect/>
          </a:stretch>
        </p:blipFill>
        <p:spPr>
          <a:xfrm>
            <a:off x="7604538" y="1061323"/>
            <a:ext cx="3650098" cy="4569125"/>
          </a:xfrm>
          <a:prstGeom prst="rect">
            <a:avLst/>
          </a:prstGeom>
        </p:spPr>
      </p:pic>
      <p:sp>
        <p:nvSpPr>
          <p:cNvPr id="6" name="TextBox 5">
            <a:extLst>
              <a:ext uri="{FF2B5EF4-FFF2-40B4-BE49-F238E27FC236}">
                <a16:creationId xmlns:a16="http://schemas.microsoft.com/office/drawing/2014/main" id="{2F930956-2EDD-4146-85BF-6182A3CEB693}"/>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1"/>
              </a:rPr>
              <a:t>[link]</a:t>
            </a:r>
            <a:endParaRPr lang="en-US" dirty="0"/>
          </a:p>
        </p:txBody>
      </p:sp>
    </p:spTree>
    <p:extLst>
      <p:ext uri="{BB962C8B-B14F-4D97-AF65-F5344CB8AC3E}">
        <p14:creationId xmlns:p14="http://schemas.microsoft.com/office/powerpoint/2010/main" val="2915924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Web Services, REST, SOAP, and CORs</a:t>
            </a:r>
          </a:p>
        </p:txBody>
      </p:sp>
    </p:spTree>
    <p:extLst>
      <p:ext uri="{BB962C8B-B14F-4D97-AF65-F5344CB8AC3E}">
        <p14:creationId xmlns:p14="http://schemas.microsoft.com/office/powerpoint/2010/main" val="306399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427605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REST and Soap</a:t>
            </a:r>
          </a:p>
        </p:txBody>
      </p:sp>
    </p:spTree>
    <p:extLst>
      <p:ext uri="{BB962C8B-B14F-4D97-AF65-F5344CB8AC3E}">
        <p14:creationId xmlns:p14="http://schemas.microsoft.com/office/powerpoint/2010/main" val="1894623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3880497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93709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What’s a RPC?</a:t>
            </a:r>
          </a:p>
        </p:txBody>
      </p:sp>
    </p:spTree>
    <p:extLst>
      <p:ext uri="{BB962C8B-B14F-4D97-AF65-F5344CB8AC3E}">
        <p14:creationId xmlns:p14="http://schemas.microsoft.com/office/powerpoint/2010/main" val="2331685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A96EBF-902F-704F-B388-C49D995112A8}"/>
              </a:ext>
            </a:extLst>
          </p:cNvPr>
          <p:cNvPicPr>
            <a:picLocks noChangeAspect="1"/>
          </p:cNvPicPr>
          <p:nvPr/>
        </p:nvPicPr>
        <p:blipFill>
          <a:blip r:embed="rId3"/>
          <a:stretch>
            <a:fillRect/>
          </a:stretch>
        </p:blipFill>
        <p:spPr>
          <a:xfrm>
            <a:off x="1371123" y="3965927"/>
            <a:ext cx="9525470" cy="2157555"/>
          </a:xfrm>
          <a:prstGeom prst="rect">
            <a:avLst/>
          </a:prstGeom>
          <a:ln w="25400">
            <a:solidFill>
              <a:schemeClr val="tx1"/>
            </a:solidFill>
          </a:ln>
        </p:spPr>
      </p:pic>
      <p:sp>
        <p:nvSpPr>
          <p:cNvPr id="2" name="Title 1"/>
          <p:cNvSpPr>
            <a:spLocks noGrp="1"/>
          </p:cNvSpPr>
          <p:nvPr>
            <p:ph type="title"/>
          </p:nvPr>
        </p:nvSpPr>
        <p:spPr>
          <a:xfrm>
            <a:off x="838201" y="540304"/>
            <a:ext cx="10515600" cy="757272"/>
          </a:xfrm>
        </p:spPr>
        <p:txBody>
          <a:bodyPr>
            <a:normAutofit/>
          </a:bodyPr>
          <a:lstStyle/>
          <a:p>
            <a:r>
              <a:rPr lang="en-US" sz="3600" dirty="0"/>
              <a:t>Scrum Team Discussion Board 6</a:t>
            </a:r>
          </a:p>
        </p:txBody>
      </p:sp>
      <p:sp>
        <p:nvSpPr>
          <p:cNvPr id="3" name="Content Placeholder 2"/>
          <p:cNvSpPr>
            <a:spLocks noGrp="1"/>
          </p:cNvSpPr>
          <p:nvPr>
            <p:ph idx="1"/>
          </p:nvPr>
        </p:nvSpPr>
        <p:spPr>
          <a:xfrm>
            <a:off x="838199" y="1358536"/>
            <a:ext cx="10848703" cy="5091031"/>
          </a:xfrm>
        </p:spPr>
        <p:txBody>
          <a:bodyPr>
            <a:normAutofit/>
          </a:bodyPr>
          <a:lstStyle/>
          <a:p>
            <a:pPr marL="342900" indent="-342900">
              <a:buFont typeface="+mj-lt"/>
              <a:buAutoNum type="arabicPeriod"/>
            </a:pPr>
            <a:r>
              <a:rPr lang="en-US" sz="2000" dirty="0"/>
              <a:t>Assign note taker and presenter roles to team members</a:t>
            </a:r>
          </a:p>
          <a:p>
            <a:pPr marL="342900" indent="-342900">
              <a:buFont typeface="+mj-lt"/>
              <a:buAutoNum type="arabicPeriod"/>
            </a:pPr>
            <a:r>
              <a:rPr lang="en-US" sz="2000" dirty="0"/>
              <a:t>Review and discuss the discussion topic</a:t>
            </a:r>
          </a:p>
          <a:p>
            <a:pPr marL="342900" indent="-342900">
              <a:buFont typeface="+mj-lt"/>
              <a:buAutoNum type="arabicPeriod"/>
            </a:pPr>
            <a:r>
              <a:rPr lang="en-US" sz="2000" dirty="0"/>
              <a:t>Note taker takes notes and presenter prepares a brief report out summary</a:t>
            </a:r>
          </a:p>
          <a:p>
            <a:pPr marL="342900" indent="-342900">
              <a:buFont typeface="+mj-lt"/>
              <a:buAutoNum type="arabicPeriod"/>
            </a:pPr>
            <a:r>
              <a:rPr lang="en-US" sz="2000" dirty="0"/>
              <a:t>Note taker share notes with all participating team members </a:t>
            </a:r>
          </a:p>
          <a:p>
            <a:pPr marL="342900" indent="-342900">
              <a:buFont typeface="+mj-lt"/>
              <a:buAutoNum type="arabicPeriod"/>
            </a:pPr>
            <a:r>
              <a:rPr lang="en-US" sz="2000" dirty="0"/>
              <a:t>Each team member pasts and submits exact copy of the notes in their discussion board</a:t>
            </a:r>
          </a:p>
          <a:p>
            <a:pPr marL="342900" indent="-342900">
              <a:buFont typeface="+mj-lt"/>
              <a:buAutoNum type="arabicPeriod"/>
            </a:pPr>
            <a:r>
              <a:rPr lang="en-US" sz="2000" dirty="0"/>
              <a:t>Presenter reports out</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37837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2736399"/>
          </a:xfrm>
        </p:spPr>
        <p:txBody>
          <a:bodyPr vert="horz" lIns="91440" tIns="45720" rIns="91440" bIns="45720" rtlCol="0" anchor="t">
            <a:normAutofit fontScale="92500" lnSpcReduction="10000"/>
          </a:bodyPr>
          <a:lstStyle/>
          <a:p>
            <a:pPr marL="0" indent="0">
              <a:buNone/>
            </a:pPr>
            <a:r>
              <a:rPr lang="en-US" dirty="0"/>
              <a:t>Agenda:</a:t>
            </a:r>
          </a:p>
          <a:p>
            <a:pPr marL="457200" indent="-457200">
              <a:buFont typeface="+mj-lt"/>
              <a:buAutoNum type="arabicPeriod"/>
            </a:pPr>
            <a:r>
              <a:rPr lang="en-US" sz="2000" dirty="0"/>
              <a:t>Prework and Announcements</a:t>
            </a:r>
          </a:p>
          <a:p>
            <a:pPr marL="457200" indent="-457200">
              <a:buFont typeface="+mj-lt"/>
              <a:buAutoNum type="arabicPeriod"/>
            </a:pPr>
            <a:r>
              <a:rPr lang="en-US" sz="2000" dirty="0"/>
              <a:t>Scrum Team Review Performance and Multithreading</a:t>
            </a:r>
          </a:p>
          <a:p>
            <a:pPr marL="457200" indent="-457200">
              <a:buFont typeface="+mj-lt"/>
              <a:buAutoNum type="arabicPeriod"/>
            </a:pPr>
            <a:r>
              <a:rPr lang="en-US" sz="2000" dirty="0"/>
              <a:t>The Internet, The Web, Web Services, and REST</a:t>
            </a:r>
          </a:p>
          <a:p>
            <a:pPr marL="457200" indent="-457200">
              <a:buFont typeface="+mj-lt"/>
              <a:buAutoNum type="arabicPeriod"/>
            </a:pPr>
            <a:r>
              <a:rPr lang="en-US" sz="2000" dirty="0"/>
              <a:t>Scrum Team Discussion 6</a:t>
            </a:r>
          </a:p>
          <a:p>
            <a:pPr marL="457200" indent="-457200">
              <a:buFont typeface="+mj-lt"/>
              <a:buAutoNum type="arabicPeriod"/>
            </a:pPr>
            <a:r>
              <a:rPr lang="en-US" sz="2000" dirty="0"/>
              <a:t>Prework for Next Class</a:t>
            </a:r>
          </a:p>
          <a:p>
            <a:pPr marL="457200" indent="-457200">
              <a:buFont typeface="+mj-lt"/>
              <a:buAutoNum type="arabicPeriod"/>
            </a:pPr>
            <a:r>
              <a:rPr lang="en-US" sz="2000" dirty="0"/>
              <a:t>Programming Together with Azure Hosting of Final Project Proposals</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4B70FB51-60F2-4745-ACDF-CBD96ADDEFB7}"/>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417608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Prework for Next Class</a:t>
            </a:r>
          </a:p>
        </p:txBody>
      </p:sp>
    </p:spTree>
    <p:extLst>
      <p:ext uri="{BB962C8B-B14F-4D97-AF65-F5344CB8AC3E}">
        <p14:creationId xmlns:p14="http://schemas.microsoft.com/office/powerpoint/2010/main" val="2515621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2693354"/>
          </a:xfrm>
        </p:spPr>
        <p:txBody>
          <a:bodyPr>
            <a:normAutofit/>
          </a:bodyPr>
          <a:lstStyle/>
          <a:p>
            <a:pPr marL="0" indent="0">
              <a:buNone/>
            </a:pPr>
            <a:r>
              <a:rPr lang="en-US" sz="2000" dirty="0"/>
              <a:t>Complete through activity list item 10</a:t>
            </a:r>
          </a:p>
          <a:p>
            <a:pPr marL="0" indent="0">
              <a:buNone/>
            </a:pPr>
            <a:r>
              <a:rPr lang="en-US" sz="2000" dirty="0"/>
              <a:t>Be prepared for Quiz 6</a:t>
            </a:r>
          </a:p>
          <a:p>
            <a:pPr marL="0" indent="0">
              <a:buNone/>
            </a:pPr>
            <a:r>
              <a:rPr lang="en-US" sz="2000" dirty="0"/>
              <a:t>Be prepared for scrum team review of Object-Oriented Programming Languages and Platforms</a:t>
            </a:r>
          </a:p>
          <a:p>
            <a:pPr marL="0" indent="0">
              <a:buNone/>
            </a:pPr>
            <a:r>
              <a:rPr lang="en-US" sz="2000" dirty="0"/>
              <a:t>Be prepared for Programming Together</a:t>
            </a:r>
          </a:p>
        </p:txBody>
      </p:sp>
      <p:sp>
        <p:nvSpPr>
          <p:cNvPr id="4" name="Content Placeholder 2">
            <a:extLst>
              <a:ext uri="{FF2B5EF4-FFF2-40B4-BE49-F238E27FC236}">
                <a16:creationId xmlns:a16="http://schemas.microsoft.com/office/drawing/2014/main" id="{9FAD9BCA-8BA1-3541-89F9-C5E9DC78BE31}"/>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Upcoming:</a:t>
            </a:r>
          </a:p>
          <a:p>
            <a:pPr>
              <a:buFont typeface="Wingdings" pitchFamily="2" charset="2"/>
              <a:buChar char="§"/>
            </a:pPr>
            <a:r>
              <a:rPr lang="en-US" sz="2000" dirty="0"/>
              <a:t>Everything is due Sunday</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375888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Programming Together</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Azure Hosting personal JSON files</a:t>
            </a:r>
          </a:p>
          <a:p>
            <a:pPr marL="0" indent="0">
              <a:buNone/>
            </a:pPr>
            <a:r>
              <a:rPr lang="en-US" sz="2000" dirty="0"/>
              <a:t>Updating </a:t>
            </a:r>
            <a:r>
              <a:rPr lang="en-US" sz="2000"/>
              <a:t>index with links</a:t>
            </a:r>
            <a:endParaRPr lang="en-US" sz="2000" dirty="0"/>
          </a:p>
        </p:txBody>
      </p:sp>
    </p:spTree>
    <p:extLst>
      <p:ext uri="{BB962C8B-B14F-4D97-AF65-F5344CB8AC3E}">
        <p14:creationId xmlns:p14="http://schemas.microsoft.com/office/powerpoint/2010/main" val="220712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Prework and Announcements</a:t>
            </a:r>
          </a:p>
        </p:txBody>
      </p:sp>
    </p:spTree>
    <p:extLst>
      <p:ext uri="{BB962C8B-B14F-4D97-AF65-F5344CB8AC3E}">
        <p14:creationId xmlns:p14="http://schemas.microsoft.com/office/powerpoint/2010/main" val="268900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2693354"/>
          </a:xfrm>
        </p:spPr>
        <p:txBody>
          <a:bodyPr>
            <a:normAutofit/>
          </a:bodyPr>
          <a:lstStyle/>
          <a:p>
            <a:pPr marL="0" indent="0">
              <a:buNone/>
            </a:pPr>
            <a:r>
              <a:rPr lang="en-US" sz="2000" dirty="0"/>
              <a:t>Enjoy your Easter holiday!</a:t>
            </a:r>
          </a:p>
          <a:p>
            <a:pPr marL="0" indent="0">
              <a:buNone/>
            </a:pPr>
            <a:r>
              <a:rPr lang="en-US" sz="2000" dirty="0"/>
              <a:t>Complete through activity list item 6</a:t>
            </a:r>
          </a:p>
          <a:p>
            <a:pPr marL="0" indent="0">
              <a:buNone/>
            </a:pPr>
            <a:r>
              <a:rPr lang="en-US" sz="2000" b="1" u="sng" dirty="0"/>
              <a:t>Prior to next class</a:t>
            </a:r>
            <a:r>
              <a:rPr lang="en-US" sz="2000" dirty="0"/>
              <a:t> complete SwissArmyKnife version 2 requirements 1 through 4</a:t>
            </a:r>
          </a:p>
          <a:p>
            <a:pPr marL="0" indent="0">
              <a:buNone/>
            </a:pPr>
            <a:r>
              <a:rPr lang="en-US" sz="2000" dirty="0"/>
              <a:t>Be prepared for scrum team discussion of Performance and Multithreading</a:t>
            </a:r>
          </a:p>
          <a:p>
            <a:pPr marL="0" indent="0">
              <a:buNone/>
            </a:pPr>
            <a:r>
              <a:rPr lang="en-US" sz="2000" dirty="0"/>
              <a:t>Be prepared for scrum team Discussion 6… your initial Discussion 6 is due by the end of class</a:t>
            </a:r>
          </a:p>
        </p:txBody>
      </p:sp>
      <p:sp>
        <p:nvSpPr>
          <p:cNvPr id="4" name="Content Placeholder 2">
            <a:extLst>
              <a:ext uri="{FF2B5EF4-FFF2-40B4-BE49-F238E27FC236}">
                <a16:creationId xmlns:a16="http://schemas.microsoft.com/office/drawing/2014/main" id="{9FAD9BCA-8BA1-3541-89F9-C5E9DC78BE31}"/>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Upcoming:</a:t>
            </a:r>
          </a:p>
          <a:p>
            <a:pPr>
              <a:buFont typeface="Wingdings" pitchFamily="2" charset="2"/>
              <a:buChar char="§"/>
            </a:pPr>
            <a:r>
              <a:rPr lang="en-US" sz="2000" dirty="0"/>
              <a:t>Friday &amp; Monday: No class </a:t>
            </a:r>
          </a:p>
          <a:p>
            <a:pPr>
              <a:buFont typeface="Wingdings" pitchFamily="2" charset="2"/>
              <a:buChar char="§"/>
            </a:pPr>
            <a:r>
              <a:rPr lang="en-US" sz="2000" dirty="0"/>
              <a:t>Wednesday: See above prework</a:t>
            </a:r>
          </a:p>
          <a:p>
            <a:pPr>
              <a:buFont typeface="Wingdings" pitchFamily="2" charset="2"/>
              <a:buChar char="§"/>
            </a:pPr>
            <a:r>
              <a:rPr lang="en-US" sz="2000" dirty="0"/>
              <a:t>Friday: Quiz 6 plus Programming Together with adding hosted JSON files to our index </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01678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Review</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285525"/>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reviews key topics using “team number by percent of content” method </a:t>
            </a:r>
          </a:p>
          <a:p>
            <a:pPr marL="342900" indent="-342900">
              <a:buFont typeface="+mj-lt"/>
              <a:buAutoNum type="arabicPeriod"/>
            </a:pPr>
            <a:r>
              <a:rPr lang="en-US" sz="2000" dirty="0"/>
              <a:t>Team sits back, relaxes, and acknowledges the bravery and dedication of the presenter</a:t>
            </a:r>
          </a:p>
          <a:p>
            <a:pPr marL="0" indent="0">
              <a:buNone/>
            </a:pPr>
            <a:endParaRPr lang="en-US" sz="2000" dirty="0"/>
          </a:p>
          <a:p>
            <a:pPr marL="0" indent="0">
              <a:buNone/>
            </a:pPr>
            <a:r>
              <a:rPr lang="en-US" sz="2000" dirty="0"/>
              <a:t>Performance and Multithreading... Why do you care?</a:t>
            </a:r>
          </a:p>
          <a:p>
            <a:pPr marL="457200" indent="-457200">
              <a:buFont typeface="+mj-lt"/>
              <a:buAutoNum type="arabicPeriod"/>
            </a:pPr>
            <a:r>
              <a:rPr lang="en-US" sz="2000" dirty="0"/>
              <a:t>Understand </a:t>
            </a:r>
            <a:r>
              <a:rPr lang="en-US" sz="2000" b="1" dirty="0"/>
              <a:t>performance optimization, threads,</a:t>
            </a:r>
            <a:r>
              <a:rPr lang="en-US" sz="2000" dirty="0"/>
              <a:t> and how to develop and optimize multi-treaded Java applications</a:t>
            </a:r>
          </a:p>
          <a:p>
            <a:pPr marL="457200" indent="-457200">
              <a:buFont typeface="+mj-lt"/>
              <a:buAutoNum type="arabicPeriod"/>
            </a:pPr>
            <a:r>
              <a:rPr lang="en-US" sz="2000" dirty="0"/>
              <a:t>Single threaded vs. Multithreaded Development</a:t>
            </a:r>
          </a:p>
          <a:p>
            <a:pPr marL="457200" indent="-457200">
              <a:buFont typeface="+mj-lt"/>
              <a:buAutoNum type="arabicPeriod"/>
            </a:pPr>
            <a:r>
              <a:rPr lang="en-US" sz="2000" dirty="0"/>
              <a:t>Multithreaded development challenges</a:t>
            </a:r>
          </a:p>
          <a:p>
            <a:pPr marL="457200" indent="-457200">
              <a:buFont typeface="+mj-lt"/>
              <a:buAutoNum type="arabicPeriod"/>
            </a:pPr>
            <a:r>
              <a:rPr lang="en-US" sz="2000" dirty="0"/>
              <a:t>Suggested Multithreading Exercise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989778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What’s a RPC?</a:t>
            </a:r>
          </a:p>
        </p:txBody>
      </p:sp>
    </p:spTree>
    <p:extLst>
      <p:ext uri="{BB962C8B-B14F-4D97-AF65-F5344CB8AC3E}">
        <p14:creationId xmlns:p14="http://schemas.microsoft.com/office/powerpoint/2010/main" val="180646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The Internet, The Web, </a:t>
            </a:r>
            <a:br>
              <a:rPr lang="en-US" sz="4000" dirty="0"/>
            </a:br>
            <a:r>
              <a:rPr lang="en-US" sz="4000" dirty="0"/>
              <a:t>Web Services, and REST</a:t>
            </a:r>
          </a:p>
        </p:txBody>
      </p:sp>
    </p:spTree>
    <p:extLst>
      <p:ext uri="{BB962C8B-B14F-4D97-AF65-F5344CB8AC3E}">
        <p14:creationId xmlns:p14="http://schemas.microsoft.com/office/powerpoint/2010/main" val="356762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The Internet</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Internet </a:t>
            </a:r>
            <a:r>
              <a:rPr lang="en-US" sz="2000" dirty="0">
                <a:hlinkClick r:id="rId3"/>
              </a:rPr>
              <a:t>[link]</a:t>
            </a:r>
            <a:endParaRPr lang="en-US" sz="2000" dirty="0"/>
          </a:p>
          <a:p>
            <a:pPr marL="0" indent="0">
              <a:buNone/>
            </a:pPr>
            <a:endParaRPr lang="en-US" sz="2000" dirty="0"/>
          </a:p>
          <a:p>
            <a:pPr marL="0" indent="0">
              <a:buNone/>
            </a:pPr>
            <a:r>
              <a:rPr lang="en-US" sz="2000" dirty="0"/>
              <a:t>IP (Internet Protocol) </a:t>
            </a:r>
            <a:r>
              <a:rPr lang="en-US" sz="2000" dirty="0">
                <a:hlinkClick r:id="rId4"/>
              </a:rPr>
              <a:t>[link]</a:t>
            </a:r>
            <a:endParaRPr lang="en-US" sz="2000" dirty="0"/>
          </a:p>
          <a:p>
            <a:pPr marL="0" indent="0">
              <a:buNone/>
            </a:pPr>
            <a:endParaRPr lang="en-US" sz="2000" dirty="0"/>
          </a:p>
          <a:p>
            <a:pPr marL="0" indent="0">
              <a:buNone/>
            </a:pPr>
            <a:r>
              <a:rPr lang="en-US" sz="2000" dirty="0"/>
              <a:t>TCP (Transmission Control Protocol) </a:t>
            </a:r>
            <a:r>
              <a:rPr lang="en-US" sz="2000" dirty="0">
                <a:hlinkClick r:id="rId5"/>
              </a:rPr>
              <a:t>[link]</a:t>
            </a:r>
            <a:endParaRPr lang="en-US" sz="2000" dirty="0"/>
          </a:p>
          <a:p>
            <a:pPr marL="0" indent="0">
              <a:buNone/>
            </a:pPr>
            <a:r>
              <a:rPr lang="en-US" sz="2000" dirty="0"/>
              <a:t>TCP/IP </a:t>
            </a:r>
          </a:p>
          <a:p>
            <a:pPr marL="0" indent="0">
              <a:buNone/>
            </a:pPr>
            <a:endParaRPr lang="en-US" sz="2000" dirty="0"/>
          </a:p>
          <a:p>
            <a:pPr marL="0" indent="0">
              <a:buNone/>
            </a:pPr>
            <a:r>
              <a:rPr lang="en-US" sz="2000" dirty="0"/>
              <a:t>UDP (User Datagram Protocol) </a:t>
            </a:r>
            <a:r>
              <a:rPr lang="en-US" sz="2000" dirty="0">
                <a:hlinkClick r:id="rId6"/>
              </a:rPr>
              <a:t>[link] </a:t>
            </a:r>
            <a:endParaRPr lang="en-US" sz="2000" dirty="0"/>
          </a:p>
          <a:p>
            <a:pPr marL="0" indent="0">
              <a:buNone/>
            </a:pPr>
            <a:r>
              <a:rPr lang="en-US" sz="2000" dirty="0"/>
              <a:t>UDP/IP</a:t>
            </a:r>
          </a:p>
          <a:p>
            <a:pPr marL="0" indent="0">
              <a:buNone/>
            </a:pPr>
            <a:endParaRPr lang="en-US" sz="2000" dirty="0"/>
          </a:p>
          <a:p>
            <a:pPr marL="0" indent="0">
              <a:buNone/>
            </a:pPr>
            <a:r>
              <a:rPr lang="en-US" sz="2000" dirty="0"/>
              <a:t>TCP/IP or UDP/IP Socket </a:t>
            </a:r>
            <a:r>
              <a:rPr lang="en-US" sz="2000" dirty="0">
                <a:hlinkClick r:id="rId7"/>
              </a:rPr>
              <a:t>[link]</a:t>
            </a:r>
            <a:endParaRPr lang="en-US" sz="2000" dirty="0"/>
          </a:p>
          <a:p>
            <a:pPr marL="0" indent="0">
              <a:buNone/>
            </a:pPr>
            <a:r>
              <a:rPr lang="en-US" sz="2000" dirty="0"/>
              <a:t>TCP and UDP Protocols &amp; Port Numbers </a:t>
            </a:r>
            <a:r>
              <a:rPr lang="en-US" sz="2000" dirty="0">
                <a:hlinkClick r:id="rId8"/>
              </a:rPr>
              <a:t>[link]</a:t>
            </a:r>
            <a:endParaRPr lang="en-US" sz="2000" dirty="0"/>
          </a:p>
        </p:txBody>
      </p:sp>
      <p:pic>
        <p:nvPicPr>
          <p:cNvPr id="3" name="Picture 2">
            <a:extLst>
              <a:ext uri="{FF2B5EF4-FFF2-40B4-BE49-F238E27FC236}">
                <a16:creationId xmlns:a16="http://schemas.microsoft.com/office/drawing/2014/main" id="{EB9E2CFF-2E53-4E08-B47B-2E03CBDC1E36}"/>
              </a:ext>
            </a:extLst>
          </p:cNvPr>
          <p:cNvPicPr>
            <a:picLocks noChangeAspect="1"/>
          </p:cNvPicPr>
          <p:nvPr/>
        </p:nvPicPr>
        <p:blipFill>
          <a:blip r:embed="rId9"/>
          <a:stretch>
            <a:fillRect/>
          </a:stretch>
        </p:blipFill>
        <p:spPr>
          <a:xfrm>
            <a:off x="5794362" y="1227552"/>
            <a:ext cx="6397638" cy="4747364"/>
          </a:xfrm>
          <a:prstGeom prst="rect">
            <a:avLst/>
          </a:prstGeom>
        </p:spPr>
      </p:pic>
    </p:spTree>
    <p:extLst>
      <p:ext uri="{BB962C8B-B14F-4D97-AF65-F5344CB8AC3E}">
        <p14:creationId xmlns:p14="http://schemas.microsoft.com/office/powerpoint/2010/main" val="294154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The Web</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Web </a:t>
            </a:r>
            <a:r>
              <a:rPr lang="en-US" sz="2000" dirty="0">
                <a:hlinkClick r:id="rId3"/>
              </a:rPr>
              <a:t>[link]</a:t>
            </a:r>
            <a:endParaRPr lang="en-US" sz="2000" dirty="0"/>
          </a:p>
          <a:p>
            <a:pPr marL="0" indent="0">
              <a:buNone/>
            </a:pPr>
            <a:endParaRPr lang="en-US" sz="2000" dirty="0"/>
          </a:p>
          <a:p>
            <a:pPr marL="0" indent="0">
              <a:buNone/>
            </a:pPr>
            <a:r>
              <a:rPr lang="en-US" sz="2000" dirty="0"/>
              <a:t>HTTP (Hypertext Transfer Protocol) </a:t>
            </a:r>
            <a:r>
              <a:rPr lang="en-US" sz="2000" dirty="0">
                <a:hlinkClick r:id="rId4"/>
              </a:rPr>
              <a:t>[link]</a:t>
            </a:r>
            <a:endParaRPr lang="en-US" sz="2000" dirty="0"/>
          </a:p>
          <a:p>
            <a:pPr marL="0" indent="0">
              <a:buNone/>
            </a:pPr>
            <a:r>
              <a:rPr lang="en-US" sz="2000" dirty="0"/>
              <a:t>DNS (Domain Name System) </a:t>
            </a:r>
            <a:r>
              <a:rPr lang="en-US" sz="2000" dirty="0">
                <a:hlinkClick r:id="rId5"/>
              </a:rPr>
              <a:t>[link]</a:t>
            </a:r>
            <a:endParaRPr lang="en-US" sz="2000" dirty="0"/>
          </a:p>
          <a:p>
            <a:pPr marL="0" indent="0">
              <a:buNone/>
            </a:pPr>
            <a:endParaRPr lang="en-US" sz="2000" dirty="0"/>
          </a:p>
          <a:p>
            <a:pPr marL="0" indent="0">
              <a:buNone/>
            </a:pPr>
            <a:r>
              <a:rPr lang="en-US" sz="2000" dirty="0"/>
              <a:t>HTML (Hypertext Markup Language) </a:t>
            </a:r>
            <a:r>
              <a:rPr lang="en-US" sz="2000" dirty="0">
                <a:hlinkClick r:id="rId6"/>
              </a:rPr>
              <a:t>[link]</a:t>
            </a:r>
            <a:endParaRPr lang="en-US" sz="2000" dirty="0"/>
          </a:p>
          <a:p>
            <a:pPr marL="0" indent="0">
              <a:buNone/>
            </a:pPr>
            <a:r>
              <a:rPr lang="en-US" sz="2000" dirty="0"/>
              <a:t>CSS (Cascading Style Sheets) </a:t>
            </a:r>
            <a:r>
              <a:rPr lang="en-US" sz="2000" dirty="0">
                <a:hlinkClick r:id="rId7"/>
              </a:rPr>
              <a:t>[link]</a:t>
            </a:r>
            <a:endParaRPr lang="en-US" sz="2000" dirty="0"/>
          </a:p>
          <a:p>
            <a:pPr marL="0" indent="0">
              <a:buNone/>
            </a:pPr>
            <a:endParaRPr lang="en-US" sz="2000" dirty="0"/>
          </a:p>
          <a:p>
            <a:pPr marL="0" indent="0">
              <a:buNone/>
            </a:pPr>
            <a:r>
              <a:rPr lang="en-US" sz="2000" dirty="0"/>
              <a:t>JavaScript [</a:t>
            </a:r>
            <a:r>
              <a:rPr lang="en-US" sz="2000" dirty="0">
                <a:hlinkClick r:id="rId8"/>
              </a:rPr>
              <a:t>link</a:t>
            </a:r>
            <a:r>
              <a:rPr lang="en-US" sz="2000" dirty="0"/>
              <a:t>]</a:t>
            </a:r>
          </a:p>
          <a:p>
            <a:pPr marL="0" indent="0">
              <a:buNone/>
            </a:pPr>
            <a:r>
              <a:rPr lang="en-US" sz="2000" dirty="0"/>
              <a:t> </a:t>
            </a:r>
          </a:p>
        </p:txBody>
      </p:sp>
      <p:pic>
        <p:nvPicPr>
          <p:cNvPr id="3" name="Picture 2">
            <a:extLst>
              <a:ext uri="{FF2B5EF4-FFF2-40B4-BE49-F238E27FC236}">
                <a16:creationId xmlns:a16="http://schemas.microsoft.com/office/drawing/2014/main" id="{A7D0AC4C-9095-4FBA-8E03-0CC37CBE4853}"/>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6" name="TextBox 5">
            <a:extLst>
              <a:ext uri="{FF2B5EF4-FFF2-40B4-BE49-F238E27FC236}">
                <a16:creationId xmlns:a16="http://schemas.microsoft.com/office/drawing/2014/main" id="{689FE5D9-63F7-424C-8E00-845B24A1F384}"/>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465292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11304</TotalTime>
  <Words>1421</Words>
  <Application>Microsoft Macintosh PowerPoint</Application>
  <PresentationFormat>Widescreen</PresentationFormat>
  <Paragraphs>171</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Preflight Check List</vt:lpstr>
      <vt:lpstr>PowerPoint Presentation</vt:lpstr>
      <vt:lpstr>Prework and Announcements</vt:lpstr>
      <vt:lpstr>Prework</vt:lpstr>
      <vt:lpstr>Scrum Team Review</vt:lpstr>
      <vt:lpstr>What’s a RPC?</vt:lpstr>
      <vt:lpstr>The Internet, The Web,  Web Services, and REST</vt:lpstr>
      <vt:lpstr>Network Architecture – The Internet</vt:lpstr>
      <vt:lpstr>Network Architecture – The Web</vt:lpstr>
      <vt:lpstr>Network Architecture – Distributed Computing</vt:lpstr>
      <vt:lpstr>Network Architecture – Web Services</vt:lpstr>
      <vt:lpstr>Network Architecture – Back to the Future </vt:lpstr>
      <vt:lpstr>Web Services, REST, SOAP, and CORs</vt:lpstr>
      <vt:lpstr>Web Services</vt:lpstr>
      <vt:lpstr>REST and Soap</vt:lpstr>
      <vt:lpstr>REST</vt:lpstr>
      <vt:lpstr>CORS</vt:lpstr>
      <vt:lpstr>What’s a RPC?</vt:lpstr>
      <vt:lpstr>Scrum Team Discussion Board 6</vt:lpstr>
      <vt:lpstr>Prework for Next Class</vt:lpstr>
      <vt:lpstr>Prework</vt:lpstr>
      <vt:lpstr>Programming Together</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476</cp:revision>
  <dcterms:created xsi:type="dcterms:W3CDTF">2020-08-26T19:34:34Z</dcterms:created>
  <dcterms:modified xsi:type="dcterms:W3CDTF">2021-04-07T17:46:46Z</dcterms:modified>
</cp:coreProperties>
</file>