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1354" r:id="rId2"/>
    <p:sldId id="1411" r:id="rId3"/>
    <p:sldId id="1413" r:id="rId4"/>
    <p:sldId id="1419" r:id="rId5"/>
    <p:sldId id="1420" r:id="rId6"/>
    <p:sldId id="1418" r:id="rId7"/>
    <p:sldId id="1359" r:id="rId8"/>
    <p:sldId id="1174" r:id="rId9"/>
    <p:sldId id="1337" r:id="rId10"/>
    <p:sldId id="1338" r:id="rId11"/>
    <p:sldId id="1339" r:id="rId12"/>
    <p:sldId id="1371" r:id="rId13"/>
    <p:sldId id="1414" r:id="rId14"/>
    <p:sldId id="1364" r:id="rId15"/>
    <p:sldId id="1365" r:id="rId16"/>
    <p:sldId id="1367" r:id="rId17"/>
    <p:sldId id="1415" r:id="rId18"/>
    <p:sldId id="1416" r:id="rId19"/>
    <p:sldId id="957" r:id="rId20"/>
    <p:sldId id="1366" r:id="rId21"/>
    <p:sldId id="1369" r:id="rId22"/>
    <p:sldId id="1417" r:id="rId23"/>
    <p:sldId id="1422" r:id="rId24"/>
    <p:sldId id="1421" r:id="rId25"/>
    <p:sldId id="1376" r:id="rId26"/>
    <p:sldId id="1377" r:id="rId27"/>
    <p:sldId id="1423" r:id="rId28"/>
    <p:sldId id="1424" r:id="rId29"/>
    <p:sldId id="1378" r:id="rId30"/>
    <p:sldId id="1373" r:id="rId31"/>
    <p:sldId id="1374" r:id="rId32"/>
    <p:sldId id="1321" r:id="rId33"/>
    <p:sldId id="105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0"/>
    <p:restoredTop sz="82648"/>
  </p:normalViewPr>
  <p:slideViewPr>
    <p:cSldViewPr snapToGrid="0" snapToObjects="1">
      <p:cViewPr varScale="1">
        <p:scale>
          <a:sx n="137" d="100"/>
          <a:sy n="137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Epics are not part of Scrum.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1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32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7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6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1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before what.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8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before what.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4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Perspectives &amp;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Process: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Waterfall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Iterative 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Agile</a:t>
            </a: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and ISO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Technology: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Architecture &amp; Design,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Languages, Tools, and Platforms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Customer (User):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Epics, Features, Stories</a:t>
            </a:r>
          </a:p>
        </p:txBody>
      </p:sp>
    </p:spTree>
    <p:extLst>
      <p:ext uri="{BB962C8B-B14F-4D97-AF65-F5344CB8AC3E}">
        <p14:creationId xmlns:p14="http://schemas.microsoft.com/office/powerpoint/2010/main" val="384261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Perspectives &amp;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Agile Priorities: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38590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Agile Manifesto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&amp; Principles </a:t>
            </a:r>
            <a:r>
              <a:rPr lang="en-US" sz="4400" dirty="0">
                <a:latin typeface="+mj-lt"/>
                <a:hlinkClick r:id="rId3"/>
              </a:rPr>
              <a:t>[link]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835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2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Priorities &amp; Roles Assignment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Epic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Product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Commitment to Sprint Backlog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Celebrate!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17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1: Priorities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Agile Priorities (associated scrum role):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(Product Owner)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 (Architect)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 (Scrum Master)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one person can play multiple roles.</a:t>
            </a:r>
          </a:p>
          <a:p>
            <a:pPr marL="0" indent="0">
              <a:buNone/>
            </a:pPr>
            <a:r>
              <a:rPr lang="en-US" sz="2000" dirty="0"/>
              <a:t>Recall that it is different/difficult for us because we are playing the role of the customer as well as the delivery team.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89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Assigning Roles for Sprints 1 through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Roles Requirements &amp; Actions: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Everyone must play the Scrum Master role for at least one sprint during the class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a Product Owner responsible for managing User Stories, Epics and Backlogs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What role (or individual) will be responsible for demoing each sprint starting next Tuesday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architect role is not a formal part of Scrum and is therefore optional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Sprint 2 Roles 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is the Scrum Master?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is the Product Owner?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will demo for you team Tuesday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0838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Portfolio Backlog Grooming (Epics)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User Stories, Epics and Backlogs</a:t>
            </a:r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… review User Story format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328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Where is Epic Backlog Grooming?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2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Recall Scaled Agile</a:t>
            </a:r>
          </a:p>
        </p:txBody>
      </p:sp>
    </p:spTree>
    <p:extLst>
      <p:ext uri="{BB962C8B-B14F-4D97-AF65-F5344CB8AC3E}">
        <p14:creationId xmlns:p14="http://schemas.microsoft.com/office/powerpoint/2010/main" val="22196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FC2CF50-D12D-5141-B1BA-B9A080EC0C36}"/>
              </a:ext>
            </a:extLst>
          </p:cNvPr>
          <p:cNvSpPr/>
          <p:nvPr/>
        </p:nvSpPr>
        <p:spPr>
          <a:xfrm>
            <a:off x="4305028" y="4376592"/>
            <a:ext cx="2790165" cy="1261063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3B6B8BFB-9EDD-8B40-89DD-94CB769E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22" y="4923291"/>
            <a:ext cx="3005905" cy="167359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48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2 Planning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2 Planning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32837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Portfolio Backlog Grooming (Epics)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Actions &amp; 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review and/or creation of Epics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one list of Epics managed by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Epic must deliver customer functionality and value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should 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must be prioritized and forced ranked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product must have at least three Epics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Epic Backlog Grooming report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the number of Epics?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are force ranked?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468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3: Product Backlog Grooming (User Stories)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2221847" y="5174113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736"/>
            <a:ext cx="10806113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 3: Recall User Stories, the Product Backlog, and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474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that User Stories must: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Deliver user (customer) value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Be associated with Epic in Scaled Agile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the Product Product Backlog is: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Managed by to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The team’s master list of prioritized (force ranked)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Opinion: The team’s master list of all important project work (spikes, continuous improvement,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“Done” must be well defined and for us includes at a minimum: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Successfully deployed and integration tested in the production environment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Demoed to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Available to be demoed to the class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Recall User Story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estimating of User Stories.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have an estimated effort in Story Points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For our purposes assume 1 Story Point is approximately equal to 1 hour of effort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be deliverable in a single sprint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86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Product Backlog Grooming (User 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331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 marL="0" indent="0">
              <a:buNone/>
            </a:pPr>
            <a:r>
              <a:rPr lang="en-US" sz="2000" dirty="0"/>
              <a:t>Update Product Backlog by: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“Done” User Stories “Done”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“Pending” User Stories to the “Pending”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Reviewing remaining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new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Prioritize and rank important stories (anything that might make it to the Sprint Backlog)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Provide Story Point estimates for important stories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i="1" dirty="0"/>
              <a:t>Product Backlog report out questions (Product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is “Done” defined for your team?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user stories?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story points?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many stories and story points are force ranked?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017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required Spikes and treat them as a User Story that does not deliver user value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User Story and Spike dependencies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“at risk” commitments in current Sprint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7370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3486882" y="428033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Recall Team Capacity Estimation and Cut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Estimate Scrum Team Capacity current sprint by multiplying the number of team members times 8 hours each team member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your Product Backlog and draw your “cut line” to create your Sprint Backlog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leaving some unutilized capacity to account for potential missed commitments (carry-over stories)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976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Master and Product Owner lead effort to create Sprint Backlog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Move highest ranked Product Backlog stories to Sprint backlog until capacity is utilized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Comment: Your tools and formats you utilize for managing stories and backlogs are your own, but you need to be comfortable in showing how you choosing to do it.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786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4655664" y="428721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10</a:t>
            </a:r>
          </a:p>
          <a:p>
            <a:pPr marL="0" indent="0">
              <a:buNone/>
            </a:pPr>
            <a:r>
              <a:rPr lang="en-US" sz="2000" dirty="0"/>
              <a:t>Be prepared for Quiz 6</a:t>
            </a:r>
          </a:p>
          <a:p>
            <a:pPr marL="0" indent="0">
              <a:buNone/>
            </a:pPr>
            <a:r>
              <a:rPr lang="en-US" sz="2000" dirty="0"/>
              <a:t>Be prepared for Sprint 2 Planning</a:t>
            </a:r>
          </a:p>
        </p:txBody>
      </p:sp>
    </p:spTree>
    <p:extLst>
      <p:ext uri="{BB962C8B-B14F-4D97-AF65-F5344CB8AC3E}">
        <p14:creationId xmlns:p14="http://schemas.microsoft.com/office/powerpoint/2010/main" val="4161616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The team commits to completing (fulfilling “Done” for each committed story) the stories in the Sprint backlog.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is acceptable to miss commitments in Agile and Scrum. </a:t>
            </a:r>
          </a:p>
          <a:p>
            <a:pPr marL="0" indent="0">
              <a:buNone/>
            </a:pPr>
            <a:r>
              <a:rPr lang="en-US" sz="2000" dirty="0"/>
              <a:t>However, it is required that we: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non-ambiguous in our commitments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and deliver as a team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transparent in our actions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to continuous improvement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Product Backlog 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your team’s capacity and how was it calculate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stories and story points did you team commit to delivering in sprint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your assumptions about “carry-over” (high-risk) sprint 1 stories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55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6: Celebrate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Recognize your teammates that stepped up. Tell them “Well done!”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Celebrate report out questions (Scrum Master &amp; 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do you feel about your sprint 2 planning?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616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6 Reviews and Retrospectives including your Sprint 6 demo</a:t>
            </a:r>
          </a:p>
          <a:p>
            <a:pPr marL="0" indent="0">
              <a:buNone/>
            </a:pPr>
            <a:r>
              <a:rPr lang="en-US" sz="2000" dirty="0"/>
              <a:t>Be prepared for our class Sprint 7 Planning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2607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Foreshadowing: Assigning Roles for Sprints 1 through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Roles Requirements &amp; Actions: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Everyone must play the Scrum Master role for at least one sprint during the class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a Product Owner responsible for managing User Stories, Epics and Backlogs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What role (or individual) will be responsible for demoing each sprint starting next Tuesday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architect role is not a formal part of Scrum and is therefore optional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Sprint 2 Roles 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is the Scrum Master?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is the Product Owner?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will demo for you team Tuesday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55788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Foreshadowing: Product Backlog Grooming (User 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331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 marL="0" indent="0">
              <a:buNone/>
            </a:pPr>
            <a:r>
              <a:rPr lang="en-US" sz="2000" dirty="0"/>
              <a:t>Update Product Backlog by: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“Done” User Stories “Done”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“Pending” User Stories to the “Pending”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Reviewing remaining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new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Prioritize and rank important stories (anything that might make it to the Sprint Backlog)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Provide Story Point estimates for important stories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i="1" dirty="0"/>
              <a:t>Product Backlog report out questions (Product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is “Done” defined for your team?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user stories?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story points?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many stories and story points are force ranked?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004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Quiz 6</a:t>
            </a:r>
          </a:p>
        </p:txBody>
      </p:sp>
    </p:spTree>
    <p:extLst>
      <p:ext uri="{BB962C8B-B14F-4D97-AF65-F5344CB8AC3E}">
        <p14:creationId xmlns:p14="http://schemas.microsoft.com/office/powerpoint/2010/main" val="61194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Scrum Team Sprint 2 Planning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…This is </a:t>
            </a:r>
            <a:r>
              <a:rPr lang="en-US" sz="4400" u="sng" dirty="0">
                <a:latin typeface="+mj-lt"/>
              </a:rPr>
              <a:t>Your Scrum Process</a:t>
            </a:r>
          </a:p>
        </p:txBody>
      </p:sp>
    </p:spTree>
    <p:extLst>
      <p:ext uri="{BB962C8B-B14F-4D97-AF65-F5344CB8AC3E}">
        <p14:creationId xmlns:p14="http://schemas.microsoft.com/office/powerpoint/2010/main" val="393275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Perspectives &amp;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Perspectives: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Process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Technology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Customer (User)</a:t>
            </a:r>
          </a:p>
        </p:txBody>
      </p:sp>
    </p:spTree>
    <p:extLst>
      <p:ext uri="{BB962C8B-B14F-4D97-AF65-F5344CB8AC3E}">
        <p14:creationId xmlns:p14="http://schemas.microsoft.com/office/powerpoint/2010/main" val="41172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9902</TotalTime>
  <Words>1581</Words>
  <Application>Microsoft Macintosh PowerPoint</Application>
  <PresentationFormat>Widescreen</PresentationFormat>
  <Paragraphs>239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Foreshadowing: Assigning Roles for Sprints 1 through 3</vt:lpstr>
      <vt:lpstr>Foreshadowing: Product Backlog Grooming (User Stories)</vt:lpstr>
      <vt:lpstr>PowerPoint Presentation</vt:lpstr>
      <vt:lpstr>PowerPoint Presentation</vt:lpstr>
      <vt:lpstr>Scrum Process</vt:lpstr>
      <vt:lpstr>Recall Perspectives &amp; Priorities</vt:lpstr>
      <vt:lpstr>Recall Perspectives &amp; Priorities</vt:lpstr>
      <vt:lpstr>Recall Perspectives &amp; Priorities</vt:lpstr>
      <vt:lpstr>PowerPoint Presentation</vt:lpstr>
      <vt:lpstr>Scrum Team Sprint 2 Planning</vt:lpstr>
      <vt:lpstr>Step 1: Priorities &amp; Roles</vt:lpstr>
      <vt:lpstr>Recall Assigning Roles for Sprints 1 through 3</vt:lpstr>
      <vt:lpstr>Step 2: Portfolio Backlog Grooming (Epics)</vt:lpstr>
      <vt:lpstr>Scrum Process – Where is Epic Backlog Grooming?</vt:lpstr>
      <vt:lpstr>PowerPoint Presentation</vt:lpstr>
      <vt:lpstr>PowerPoint Presentation</vt:lpstr>
      <vt:lpstr>Step 2: Portfolio Backlog Grooming (Epics)</vt:lpstr>
      <vt:lpstr>Step 3: Product Backlog Grooming (User Stories)</vt:lpstr>
      <vt:lpstr>Step 3: Recall User Stories, the Product Backlog, and Done</vt:lpstr>
      <vt:lpstr>Step 3: Recall User Story Estimation</vt:lpstr>
      <vt:lpstr>Step 3: Product Backlog Grooming (User Stories)</vt:lpstr>
      <vt:lpstr>Step 3: Future Considerations</vt:lpstr>
      <vt:lpstr>Step 4: Sprint Planning</vt:lpstr>
      <vt:lpstr>Step 4: Recall Team Capacity Estimation and Cut Line</vt:lpstr>
      <vt:lpstr>Step 4: Sprint Planning</vt:lpstr>
      <vt:lpstr>Step 5: Sprint Backlog Commitment</vt:lpstr>
      <vt:lpstr>Step 5: Sprint Backlog Commitment</vt:lpstr>
      <vt:lpstr>Step 6: Celebrate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529</cp:revision>
  <dcterms:created xsi:type="dcterms:W3CDTF">2020-08-26T19:34:34Z</dcterms:created>
  <dcterms:modified xsi:type="dcterms:W3CDTF">2021-04-08T16:31:23Z</dcterms:modified>
</cp:coreProperties>
</file>