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916" r:id="rId2"/>
    <p:sldId id="917" r:id="rId3"/>
    <p:sldId id="918" r:id="rId4"/>
    <p:sldId id="919" r:id="rId5"/>
    <p:sldId id="920" r:id="rId6"/>
    <p:sldId id="921" r:id="rId7"/>
    <p:sldId id="900" r:id="rId8"/>
    <p:sldId id="904" r:id="rId9"/>
    <p:sldId id="906" r:id="rId10"/>
    <p:sldId id="908" r:id="rId11"/>
    <p:sldId id="907" r:id="rId12"/>
    <p:sldId id="556" r:id="rId13"/>
    <p:sldId id="290" r:id="rId14"/>
    <p:sldId id="1147" r:id="rId15"/>
    <p:sldId id="555" r:id="rId16"/>
    <p:sldId id="4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4D3EB-F472-EE4C-9749-8BAC0E607FC8}" type="datetimeFigureOut">
              <a:rPr lang="en-US" smtClean="0"/>
              <a:t>3/28/21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A2E90-11C3-4C45-A1F3-D431CA6E72AA}" type="slidenum">
              <a:rPr lang="en-US" smtClean="0"/>
              <a:t>‹#›</a:t>
            </a:fld>
            <a:endParaRPr lang="en-US"/>
          </a:p>
        </p:txBody>
      </p:sp>
    </p:spTree>
    <p:extLst>
      <p:ext uri="{BB962C8B-B14F-4D97-AF65-F5344CB8AC3E}">
        <p14:creationId xmlns:p14="http://schemas.microsoft.com/office/powerpoint/2010/main" val="162319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2893802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43469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711483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316934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2594163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12323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4013216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83195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393433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168674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4910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812658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20260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102472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42173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20604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D8AF-BAB2-D844-8D13-0DA8F90016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2F4F3B-D65C-3046-8C82-9EE744D6E2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CA8B21-EE99-1848-BCAA-1BA8D4257DB6}"/>
              </a:ext>
            </a:extLst>
          </p:cNvPr>
          <p:cNvSpPr>
            <a:spLocks noGrp="1"/>
          </p:cNvSpPr>
          <p:nvPr>
            <p:ph type="dt" sz="half" idx="10"/>
          </p:nvPr>
        </p:nvSpPr>
        <p:spPr/>
        <p:txBody>
          <a:bodyPr/>
          <a:lstStyle/>
          <a:p>
            <a:fld id="{F8EB2724-05EB-8345-8F4E-47993E9EF664}" type="datetimeFigureOut">
              <a:rPr lang="en-US" smtClean="0"/>
              <a:t>3/28/21</a:t>
            </a:fld>
            <a:endParaRPr lang="en-US"/>
          </a:p>
        </p:txBody>
      </p:sp>
      <p:sp>
        <p:nvSpPr>
          <p:cNvPr id="5" name="Footer Placeholder 4">
            <a:extLst>
              <a:ext uri="{FF2B5EF4-FFF2-40B4-BE49-F238E27FC236}">
                <a16:creationId xmlns:a16="http://schemas.microsoft.com/office/drawing/2014/main" id="{64E5BCEB-C668-3940-B48D-442104C37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D4F08-3958-824D-ACFD-C7C21204756E}"/>
              </a:ext>
            </a:extLst>
          </p:cNvPr>
          <p:cNvSpPr>
            <a:spLocks noGrp="1"/>
          </p:cNvSpPr>
          <p:nvPr>
            <p:ph type="sldNum" sz="quarter" idx="12"/>
          </p:nvPr>
        </p:nvSpPr>
        <p:spPr/>
        <p:txBody>
          <a:bodyPr/>
          <a:lstStyle/>
          <a:p>
            <a:fld id="{906005CA-299F-B149-8D25-43B22772E665}" type="slidenum">
              <a:rPr lang="en-US" smtClean="0"/>
              <a:t>‹#›</a:t>
            </a:fld>
            <a:endParaRPr lang="en-US"/>
          </a:p>
        </p:txBody>
      </p:sp>
    </p:spTree>
    <p:extLst>
      <p:ext uri="{BB962C8B-B14F-4D97-AF65-F5344CB8AC3E}">
        <p14:creationId xmlns:p14="http://schemas.microsoft.com/office/powerpoint/2010/main" val="68775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6655-4BEE-4341-A854-56C3CE12A6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071C9B-9E8F-D544-8F47-93E4BF26C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7BB40-AAAC-9B42-BBFD-16A2A3299111}"/>
              </a:ext>
            </a:extLst>
          </p:cNvPr>
          <p:cNvSpPr>
            <a:spLocks noGrp="1"/>
          </p:cNvSpPr>
          <p:nvPr>
            <p:ph type="dt" sz="half" idx="10"/>
          </p:nvPr>
        </p:nvSpPr>
        <p:spPr/>
        <p:txBody>
          <a:bodyPr/>
          <a:lstStyle/>
          <a:p>
            <a:fld id="{F8EB2724-05EB-8345-8F4E-47993E9EF664}" type="datetimeFigureOut">
              <a:rPr lang="en-US" smtClean="0"/>
              <a:t>3/28/21</a:t>
            </a:fld>
            <a:endParaRPr lang="en-US"/>
          </a:p>
        </p:txBody>
      </p:sp>
      <p:sp>
        <p:nvSpPr>
          <p:cNvPr id="5" name="Footer Placeholder 4">
            <a:extLst>
              <a:ext uri="{FF2B5EF4-FFF2-40B4-BE49-F238E27FC236}">
                <a16:creationId xmlns:a16="http://schemas.microsoft.com/office/drawing/2014/main" id="{67AEBB3C-F185-4040-870D-1FF0C5614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9CB52-4F06-FB42-B32C-E744E34081AF}"/>
              </a:ext>
            </a:extLst>
          </p:cNvPr>
          <p:cNvSpPr>
            <a:spLocks noGrp="1"/>
          </p:cNvSpPr>
          <p:nvPr>
            <p:ph type="sldNum" sz="quarter" idx="12"/>
          </p:nvPr>
        </p:nvSpPr>
        <p:spPr/>
        <p:txBody>
          <a:bodyPr/>
          <a:lstStyle/>
          <a:p>
            <a:fld id="{906005CA-299F-B149-8D25-43B22772E665}" type="slidenum">
              <a:rPr lang="en-US" smtClean="0"/>
              <a:t>‹#›</a:t>
            </a:fld>
            <a:endParaRPr lang="en-US"/>
          </a:p>
        </p:txBody>
      </p:sp>
    </p:spTree>
    <p:extLst>
      <p:ext uri="{BB962C8B-B14F-4D97-AF65-F5344CB8AC3E}">
        <p14:creationId xmlns:p14="http://schemas.microsoft.com/office/powerpoint/2010/main" val="215617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A7008-A439-4E47-96CC-F98FCD7448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3326C-C346-9241-8431-F893EA263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545E4-9067-864E-B4C7-DAD222AAACB2}"/>
              </a:ext>
            </a:extLst>
          </p:cNvPr>
          <p:cNvSpPr>
            <a:spLocks noGrp="1"/>
          </p:cNvSpPr>
          <p:nvPr>
            <p:ph type="dt" sz="half" idx="10"/>
          </p:nvPr>
        </p:nvSpPr>
        <p:spPr/>
        <p:txBody>
          <a:bodyPr/>
          <a:lstStyle/>
          <a:p>
            <a:fld id="{F8EB2724-05EB-8345-8F4E-47993E9EF664}" type="datetimeFigureOut">
              <a:rPr lang="en-US" smtClean="0"/>
              <a:t>3/28/21</a:t>
            </a:fld>
            <a:endParaRPr lang="en-US"/>
          </a:p>
        </p:txBody>
      </p:sp>
      <p:sp>
        <p:nvSpPr>
          <p:cNvPr id="5" name="Footer Placeholder 4">
            <a:extLst>
              <a:ext uri="{FF2B5EF4-FFF2-40B4-BE49-F238E27FC236}">
                <a16:creationId xmlns:a16="http://schemas.microsoft.com/office/drawing/2014/main" id="{F016709E-9231-FD40-A0BF-6FA2C051C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39B52-FD26-6C4A-B353-2995513F845D}"/>
              </a:ext>
            </a:extLst>
          </p:cNvPr>
          <p:cNvSpPr>
            <a:spLocks noGrp="1"/>
          </p:cNvSpPr>
          <p:nvPr>
            <p:ph type="sldNum" sz="quarter" idx="12"/>
          </p:nvPr>
        </p:nvSpPr>
        <p:spPr/>
        <p:txBody>
          <a:bodyPr/>
          <a:lstStyle/>
          <a:p>
            <a:fld id="{906005CA-299F-B149-8D25-43B22772E665}" type="slidenum">
              <a:rPr lang="en-US" smtClean="0"/>
              <a:t>‹#›</a:t>
            </a:fld>
            <a:endParaRPr lang="en-US"/>
          </a:p>
        </p:txBody>
      </p:sp>
    </p:spTree>
    <p:extLst>
      <p:ext uri="{BB962C8B-B14F-4D97-AF65-F5344CB8AC3E}">
        <p14:creationId xmlns:p14="http://schemas.microsoft.com/office/powerpoint/2010/main" val="263141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F9-2E1E-EA43-B3FA-B68187B2B7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3A25C6-BE54-7648-8D1D-B32DE4BA5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2A951-E7E7-B441-ADBF-656D5D0173F9}"/>
              </a:ext>
            </a:extLst>
          </p:cNvPr>
          <p:cNvSpPr>
            <a:spLocks noGrp="1"/>
          </p:cNvSpPr>
          <p:nvPr>
            <p:ph type="dt" sz="half" idx="10"/>
          </p:nvPr>
        </p:nvSpPr>
        <p:spPr/>
        <p:txBody>
          <a:bodyPr/>
          <a:lstStyle/>
          <a:p>
            <a:fld id="{F8EB2724-05EB-8345-8F4E-47993E9EF664}" type="datetimeFigureOut">
              <a:rPr lang="en-US" smtClean="0"/>
              <a:t>3/28/21</a:t>
            </a:fld>
            <a:endParaRPr lang="en-US"/>
          </a:p>
        </p:txBody>
      </p:sp>
      <p:sp>
        <p:nvSpPr>
          <p:cNvPr id="5" name="Footer Placeholder 4">
            <a:extLst>
              <a:ext uri="{FF2B5EF4-FFF2-40B4-BE49-F238E27FC236}">
                <a16:creationId xmlns:a16="http://schemas.microsoft.com/office/drawing/2014/main" id="{4B18FC73-A7B9-5842-9439-AAF6C5DD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BDBDE-E63B-B044-8288-8C038A9FFC9A}"/>
              </a:ext>
            </a:extLst>
          </p:cNvPr>
          <p:cNvSpPr>
            <a:spLocks noGrp="1"/>
          </p:cNvSpPr>
          <p:nvPr>
            <p:ph type="sldNum" sz="quarter" idx="12"/>
          </p:nvPr>
        </p:nvSpPr>
        <p:spPr/>
        <p:txBody>
          <a:bodyPr/>
          <a:lstStyle/>
          <a:p>
            <a:fld id="{906005CA-299F-B149-8D25-43B22772E665}" type="slidenum">
              <a:rPr lang="en-US" smtClean="0"/>
              <a:t>‹#›</a:t>
            </a:fld>
            <a:endParaRPr lang="en-US"/>
          </a:p>
        </p:txBody>
      </p:sp>
    </p:spTree>
    <p:extLst>
      <p:ext uri="{BB962C8B-B14F-4D97-AF65-F5344CB8AC3E}">
        <p14:creationId xmlns:p14="http://schemas.microsoft.com/office/powerpoint/2010/main" val="239194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14A1-4E3D-A94D-AAE8-780A18C9C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C19A91-6792-0848-B720-446E5187A7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E68B00-CC03-254F-994B-84179E8B06D9}"/>
              </a:ext>
            </a:extLst>
          </p:cNvPr>
          <p:cNvSpPr>
            <a:spLocks noGrp="1"/>
          </p:cNvSpPr>
          <p:nvPr>
            <p:ph type="dt" sz="half" idx="10"/>
          </p:nvPr>
        </p:nvSpPr>
        <p:spPr/>
        <p:txBody>
          <a:bodyPr/>
          <a:lstStyle/>
          <a:p>
            <a:fld id="{F8EB2724-05EB-8345-8F4E-47993E9EF664}" type="datetimeFigureOut">
              <a:rPr lang="en-US" smtClean="0"/>
              <a:t>3/28/21</a:t>
            </a:fld>
            <a:endParaRPr lang="en-US"/>
          </a:p>
        </p:txBody>
      </p:sp>
      <p:sp>
        <p:nvSpPr>
          <p:cNvPr id="5" name="Footer Placeholder 4">
            <a:extLst>
              <a:ext uri="{FF2B5EF4-FFF2-40B4-BE49-F238E27FC236}">
                <a16:creationId xmlns:a16="http://schemas.microsoft.com/office/drawing/2014/main" id="{3BDD4C8B-27AD-424B-BA0F-2C310F299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6464B-CF7F-9643-8504-EDA8B9AE5FD9}"/>
              </a:ext>
            </a:extLst>
          </p:cNvPr>
          <p:cNvSpPr>
            <a:spLocks noGrp="1"/>
          </p:cNvSpPr>
          <p:nvPr>
            <p:ph type="sldNum" sz="quarter" idx="12"/>
          </p:nvPr>
        </p:nvSpPr>
        <p:spPr/>
        <p:txBody>
          <a:bodyPr/>
          <a:lstStyle/>
          <a:p>
            <a:fld id="{906005CA-299F-B149-8D25-43B22772E665}" type="slidenum">
              <a:rPr lang="en-US" smtClean="0"/>
              <a:t>‹#›</a:t>
            </a:fld>
            <a:endParaRPr lang="en-US"/>
          </a:p>
        </p:txBody>
      </p:sp>
    </p:spTree>
    <p:extLst>
      <p:ext uri="{BB962C8B-B14F-4D97-AF65-F5344CB8AC3E}">
        <p14:creationId xmlns:p14="http://schemas.microsoft.com/office/powerpoint/2010/main" val="224308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66B0-8550-4848-BA23-33D6D26B83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47A2B2-E1D5-0A4F-8F7C-7A5DA6833C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235BCF-671D-7444-9C3B-8B62D358A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021BE3-FF6B-B941-A451-6B933BD36136}"/>
              </a:ext>
            </a:extLst>
          </p:cNvPr>
          <p:cNvSpPr>
            <a:spLocks noGrp="1"/>
          </p:cNvSpPr>
          <p:nvPr>
            <p:ph type="dt" sz="half" idx="10"/>
          </p:nvPr>
        </p:nvSpPr>
        <p:spPr/>
        <p:txBody>
          <a:bodyPr/>
          <a:lstStyle/>
          <a:p>
            <a:fld id="{F8EB2724-05EB-8345-8F4E-47993E9EF664}" type="datetimeFigureOut">
              <a:rPr lang="en-US" smtClean="0"/>
              <a:t>3/28/21</a:t>
            </a:fld>
            <a:endParaRPr lang="en-US"/>
          </a:p>
        </p:txBody>
      </p:sp>
      <p:sp>
        <p:nvSpPr>
          <p:cNvPr id="6" name="Footer Placeholder 5">
            <a:extLst>
              <a:ext uri="{FF2B5EF4-FFF2-40B4-BE49-F238E27FC236}">
                <a16:creationId xmlns:a16="http://schemas.microsoft.com/office/drawing/2014/main" id="{5F731A3F-D57E-5E40-8A66-5C7B9C723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A85E78-AAEA-934B-B5CC-B5BA1147C558}"/>
              </a:ext>
            </a:extLst>
          </p:cNvPr>
          <p:cNvSpPr>
            <a:spLocks noGrp="1"/>
          </p:cNvSpPr>
          <p:nvPr>
            <p:ph type="sldNum" sz="quarter" idx="12"/>
          </p:nvPr>
        </p:nvSpPr>
        <p:spPr/>
        <p:txBody>
          <a:bodyPr/>
          <a:lstStyle/>
          <a:p>
            <a:fld id="{906005CA-299F-B149-8D25-43B22772E665}" type="slidenum">
              <a:rPr lang="en-US" smtClean="0"/>
              <a:t>‹#›</a:t>
            </a:fld>
            <a:endParaRPr lang="en-US"/>
          </a:p>
        </p:txBody>
      </p:sp>
    </p:spTree>
    <p:extLst>
      <p:ext uri="{BB962C8B-B14F-4D97-AF65-F5344CB8AC3E}">
        <p14:creationId xmlns:p14="http://schemas.microsoft.com/office/powerpoint/2010/main" val="201678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F1B9-FA31-0D4E-A122-06636DEC26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B9F88D-D771-AE49-AED0-EABE3C150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68CAA2-8133-D34A-90EB-06A7AFBEAC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90A70-64F0-F74D-A641-3AAF77C95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1CF1A-1E15-6144-A31C-9EBD4FBC12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39CE46-50AB-8942-8947-1362F6D92454}"/>
              </a:ext>
            </a:extLst>
          </p:cNvPr>
          <p:cNvSpPr>
            <a:spLocks noGrp="1"/>
          </p:cNvSpPr>
          <p:nvPr>
            <p:ph type="dt" sz="half" idx="10"/>
          </p:nvPr>
        </p:nvSpPr>
        <p:spPr/>
        <p:txBody>
          <a:bodyPr/>
          <a:lstStyle/>
          <a:p>
            <a:fld id="{F8EB2724-05EB-8345-8F4E-47993E9EF664}" type="datetimeFigureOut">
              <a:rPr lang="en-US" smtClean="0"/>
              <a:t>3/28/21</a:t>
            </a:fld>
            <a:endParaRPr lang="en-US"/>
          </a:p>
        </p:txBody>
      </p:sp>
      <p:sp>
        <p:nvSpPr>
          <p:cNvPr id="8" name="Footer Placeholder 7">
            <a:extLst>
              <a:ext uri="{FF2B5EF4-FFF2-40B4-BE49-F238E27FC236}">
                <a16:creationId xmlns:a16="http://schemas.microsoft.com/office/drawing/2014/main" id="{76142702-8F9A-5441-B359-7959FEF2D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B5265-BB1A-0B4B-8E38-FBD587BA06BD}"/>
              </a:ext>
            </a:extLst>
          </p:cNvPr>
          <p:cNvSpPr>
            <a:spLocks noGrp="1"/>
          </p:cNvSpPr>
          <p:nvPr>
            <p:ph type="sldNum" sz="quarter" idx="12"/>
          </p:nvPr>
        </p:nvSpPr>
        <p:spPr/>
        <p:txBody>
          <a:bodyPr/>
          <a:lstStyle/>
          <a:p>
            <a:fld id="{906005CA-299F-B149-8D25-43B22772E665}" type="slidenum">
              <a:rPr lang="en-US" smtClean="0"/>
              <a:t>‹#›</a:t>
            </a:fld>
            <a:endParaRPr lang="en-US"/>
          </a:p>
        </p:txBody>
      </p:sp>
    </p:spTree>
    <p:extLst>
      <p:ext uri="{BB962C8B-B14F-4D97-AF65-F5344CB8AC3E}">
        <p14:creationId xmlns:p14="http://schemas.microsoft.com/office/powerpoint/2010/main" val="158872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14CF-F931-6F47-BBC2-76EEA655EB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5DE6D-E67A-3B41-B13D-156A7BA3F74C}"/>
              </a:ext>
            </a:extLst>
          </p:cNvPr>
          <p:cNvSpPr>
            <a:spLocks noGrp="1"/>
          </p:cNvSpPr>
          <p:nvPr>
            <p:ph type="dt" sz="half" idx="10"/>
          </p:nvPr>
        </p:nvSpPr>
        <p:spPr/>
        <p:txBody>
          <a:bodyPr/>
          <a:lstStyle/>
          <a:p>
            <a:fld id="{F8EB2724-05EB-8345-8F4E-47993E9EF664}" type="datetimeFigureOut">
              <a:rPr lang="en-US" smtClean="0"/>
              <a:t>3/28/21</a:t>
            </a:fld>
            <a:endParaRPr lang="en-US"/>
          </a:p>
        </p:txBody>
      </p:sp>
      <p:sp>
        <p:nvSpPr>
          <p:cNvPr id="4" name="Footer Placeholder 3">
            <a:extLst>
              <a:ext uri="{FF2B5EF4-FFF2-40B4-BE49-F238E27FC236}">
                <a16:creationId xmlns:a16="http://schemas.microsoft.com/office/drawing/2014/main" id="{2D3F4797-C9BA-0D49-995E-0EBA480073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80A3A4-FDC8-A642-8E35-3800383E5275}"/>
              </a:ext>
            </a:extLst>
          </p:cNvPr>
          <p:cNvSpPr>
            <a:spLocks noGrp="1"/>
          </p:cNvSpPr>
          <p:nvPr>
            <p:ph type="sldNum" sz="quarter" idx="12"/>
          </p:nvPr>
        </p:nvSpPr>
        <p:spPr/>
        <p:txBody>
          <a:bodyPr/>
          <a:lstStyle/>
          <a:p>
            <a:fld id="{906005CA-299F-B149-8D25-43B22772E665}" type="slidenum">
              <a:rPr lang="en-US" smtClean="0"/>
              <a:t>‹#›</a:t>
            </a:fld>
            <a:endParaRPr lang="en-US"/>
          </a:p>
        </p:txBody>
      </p:sp>
    </p:spTree>
    <p:extLst>
      <p:ext uri="{BB962C8B-B14F-4D97-AF65-F5344CB8AC3E}">
        <p14:creationId xmlns:p14="http://schemas.microsoft.com/office/powerpoint/2010/main" val="294597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11490-5FE1-0545-B613-993871766CE4}"/>
              </a:ext>
            </a:extLst>
          </p:cNvPr>
          <p:cNvSpPr>
            <a:spLocks noGrp="1"/>
          </p:cNvSpPr>
          <p:nvPr>
            <p:ph type="dt" sz="half" idx="10"/>
          </p:nvPr>
        </p:nvSpPr>
        <p:spPr/>
        <p:txBody>
          <a:bodyPr/>
          <a:lstStyle/>
          <a:p>
            <a:fld id="{F8EB2724-05EB-8345-8F4E-47993E9EF664}" type="datetimeFigureOut">
              <a:rPr lang="en-US" smtClean="0"/>
              <a:t>3/28/21</a:t>
            </a:fld>
            <a:endParaRPr lang="en-US"/>
          </a:p>
        </p:txBody>
      </p:sp>
      <p:sp>
        <p:nvSpPr>
          <p:cNvPr id="3" name="Footer Placeholder 2">
            <a:extLst>
              <a:ext uri="{FF2B5EF4-FFF2-40B4-BE49-F238E27FC236}">
                <a16:creationId xmlns:a16="http://schemas.microsoft.com/office/drawing/2014/main" id="{9367192B-9182-F240-AF70-8C22A032A7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814097-B203-C84B-BEFB-CE6B9349C0BD}"/>
              </a:ext>
            </a:extLst>
          </p:cNvPr>
          <p:cNvSpPr>
            <a:spLocks noGrp="1"/>
          </p:cNvSpPr>
          <p:nvPr>
            <p:ph type="sldNum" sz="quarter" idx="12"/>
          </p:nvPr>
        </p:nvSpPr>
        <p:spPr/>
        <p:txBody>
          <a:bodyPr/>
          <a:lstStyle/>
          <a:p>
            <a:fld id="{906005CA-299F-B149-8D25-43B22772E665}" type="slidenum">
              <a:rPr lang="en-US" smtClean="0"/>
              <a:t>‹#›</a:t>
            </a:fld>
            <a:endParaRPr lang="en-US"/>
          </a:p>
        </p:txBody>
      </p:sp>
    </p:spTree>
    <p:extLst>
      <p:ext uri="{BB962C8B-B14F-4D97-AF65-F5344CB8AC3E}">
        <p14:creationId xmlns:p14="http://schemas.microsoft.com/office/powerpoint/2010/main" val="264914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4990-B14E-AA4C-8C72-284D45125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73E9B5-DD40-1D4D-9A13-9B28B52EAE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4676FE-8653-1A48-9A73-33D7743C8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AB597-7DEA-A84F-B8E8-245F3CA66098}"/>
              </a:ext>
            </a:extLst>
          </p:cNvPr>
          <p:cNvSpPr>
            <a:spLocks noGrp="1"/>
          </p:cNvSpPr>
          <p:nvPr>
            <p:ph type="dt" sz="half" idx="10"/>
          </p:nvPr>
        </p:nvSpPr>
        <p:spPr/>
        <p:txBody>
          <a:bodyPr/>
          <a:lstStyle/>
          <a:p>
            <a:fld id="{F8EB2724-05EB-8345-8F4E-47993E9EF664}" type="datetimeFigureOut">
              <a:rPr lang="en-US" smtClean="0"/>
              <a:t>3/28/21</a:t>
            </a:fld>
            <a:endParaRPr lang="en-US"/>
          </a:p>
        </p:txBody>
      </p:sp>
      <p:sp>
        <p:nvSpPr>
          <p:cNvPr id="6" name="Footer Placeholder 5">
            <a:extLst>
              <a:ext uri="{FF2B5EF4-FFF2-40B4-BE49-F238E27FC236}">
                <a16:creationId xmlns:a16="http://schemas.microsoft.com/office/drawing/2014/main" id="{9508F2D8-8BD7-EF4F-9113-54AD22EF1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83737-8E08-C046-8CC4-B54124D5A22C}"/>
              </a:ext>
            </a:extLst>
          </p:cNvPr>
          <p:cNvSpPr>
            <a:spLocks noGrp="1"/>
          </p:cNvSpPr>
          <p:nvPr>
            <p:ph type="sldNum" sz="quarter" idx="12"/>
          </p:nvPr>
        </p:nvSpPr>
        <p:spPr/>
        <p:txBody>
          <a:bodyPr/>
          <a:lstStyle/>
          <a:p>
            <a:fld id="{906005CA-299F-B149-8D25-43B22772E665}" type="slidenum">
              <a:rPr lang="en-US" smtClean="0"/>
              <a:t>‹#›</a:t>
            </a:fld>
            <a:endParaRPr lang="en-US"/>
          </a:p>
        </p:txBody>
      </p:sp>
    </p:spTree>
    <p:extLst>
      <p:ext uri="{BB962C8B-B14F-4D97-AF65-F5344CB8AC3E}">
        <p14:creationId xmlns:p14="http://schemas.microsoft.com/office/powerpoint/2010/main" val="379551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53D4-4E86-414E-AAA8-1B6D7EA6D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03BBAD-53AC-4A45-8EC8-4E968B0374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48CD5-5166-0445-938B-1EE1CAF78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E7960-9160-0C45-BF9E-A306326B9F71}"/>
              </a:ext>
            </a:extLst>
          </p:cNvPr>
          <p:cNvSpPr>
            <a:spLocks noGrp="1"/>
          </p:cNvSpPr>
          <p:nvPr>
            <p:ph type="dt" sz="half" idx="10"/>
          </p:nvPr>
        </p:nvSpPr>
        <p:spPr/>
        <p:txBody>
          <a:bodyPr/>
          <a:lstStyle/>
          <a:p>
            <a:fld id="{F8EB2724-05EB-8345-8F4E-47993E9EF664}" type="datetimeFigureOut">
              <a:rPr lang="en-US" smtClean="0"/>
              <a:t>3/28/21</a:t>
            </a:fld>
            <a:endParaRPr lang="en-US"/>
          </a:p>
        </p:txBody>
      </p:sp>
      <p:sp>
        <p:nvSpPr>
          <p:cNvPr id="6" name="Footer Placeholder 5">
            <a:extLst>
              <a:ext uri="{FF2B5EF4-FFF2-40B4-BE49-F238E27FC236}">
                <a16:creationId xmlns:a16="http://schemas.microsoft.com/office/drawing/2014/main" id="{20043945-C182-9944-88B3-0DB62EB84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A8A2C-5973-2644-BDDE-C98C370E793B}"/>
              </a:ext>
            </a:extLst>
          </p:cNvPr>
          <p:cNvSpPr>
            <a:spLocks noGrp="1"/>
          </p:cNvSpPr>
          <p:nvPr>
            <p:ph type="sldNum" sz="quarter" idx="12"/>
          </p:nvPr>
        </p:nvSpPr>
        <p:spPr/>
        <p:txBody>
          <a:bodyPr/>
          <a:lstStyle/>
          <a:p>
            <a:fld id="{906005CA-299F-B149-8D25-43B22772E665}" type="slidenum">
              <a:rPr lang="en-US" smtClean="0"/>
              <a:t>‹#›</a:t>
            </a:fld>
            <a:endParaRPr lang="en-US"/>
          </a:p>
        </p:txBody>
      </p:sp>
    </p:spTree>
    <p:extLst>
      <p:ext uri="{BB962C8B-B14F-4D97-AF65-F5344CB8AC3E}">
        <p14:creationId xmlns:p14="http://schemas.microsoft.com/office/powerpoint/2010/main" val="316766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7966ED-2B75-D643-99A1-E0DB5249E8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D4D4E2-B541-024B-9A1C-CBD356D51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97122-A1FD-B944-975A-AB7D4E5E7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B2724-05EB-8345-8F4E-47993E9EF664}" type="datetimeFigureOut">
              <a:rPr lang="en-US" smtClean="0"/>
              <a:t>3/28/21</a:t>
            </a:fld>
            <a:endParaRPr lang="en-US"/>
          </a:p>
        </p:txBody>
      </p:sp>
      <p:sp>
        <p:nvSpPr>
          <p:cNvPr id="5" name="Footer Placeholder 4">
            <a:extLst>
              <a:ext uri="{FF2B5EF4-FFF2-40B4-BE49-F238E27FC236}">
                <a16:creationId xmlns:a16="http://schemas.microsoft.com/office/drawing/2014/main" id="{9B6738D1-58E6-E946-A8FA-961E36DD20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A1380-672C-DF4B-B9F6-30821EE9A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005CA-299F-B149-8D25-43B22772E665}" type="slidenum">
              <a:rPr lang="en-US" smtClean="0"/>
              <a:t>‹#›</a:t>
            </a:fld>
            <a:endParaRPr lang="en-US"/>
          </a:p>
        </p:txBody>
      </p:sp>
    </p:spTree>
    <p:extLst>
      <p:ext uri="{BB962C8B-B14F-4D97-AF65-F5344CB8AC3E}">
        <p14:creationId xmlns:p14="http://schemas.microsoft.com/office/powerpoint/2010/main" val="435803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JSON" TargetMode="External"/><Relationship Id="rId3" Type="http://schemas.openxmlformats.org/officeDocument/2006/relationships/hyperlink" Target="https://en.wikipedia.org/wiki/GRPC" TargetMode="External"/><Relationship Id="rId7" Type="http://schemas.openxmlformats.org/officeDocument/2006/relationships/hyperlink" Target="https://en.wikipedia.org/wiki/SOA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en.wikipedia.org/wiki/XML-RPC" TargetMode="External"/><Relationship Id="rId5" Type="http://schemas.openxmlformats.org/officeDocument/2006/relationships/hyperlink" Target="https://en.wikipedia.org/wiki/XM" TargetMode="External"/><Relationship Id="rId4" Type="http://schemas.openxmlformats.org/officeDocument/2006/relationships/hyperlink" Target="https://en.wikipedia.org/wiki/Web_service" TargetMode="External"/><Relationship Id="rId9" Type="http://schemas.openxmlformats.org/officeDocument/2006/relationships/hyperlink" Target="https://en.wikipedia.org/wiki/Representational_state_transfer"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JSON" TargetMode="External"/><Relationship Id="rId7" Type="http://schemas.openxmlformats.org/officeDocument/2006/relationships/hyperlink" Target="https://medium.com/@EmperorRXF/evaluating-performance-of-rest-vs-grpc-1b8bdf0b22d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code.tutsplus.com/tutorials/rest-vs-grpc-battle-of-the-apis--cms-30711" TargetMode="External"/><Relationship Id="rId5" Type="http://schemas.openxmlformats.org/officeDocument/2006/relationships/hyperlink" Target="https://en.wikipedia.org/wiki/GRPC" TargetMode="External"/><Relationship Id="rId4" Type="http://schemas.openxmlformats.org/officeDocument/2006/relationships/hyperlink" Target="https://en.wikipedia.org/wiki/Representational_state_transfer"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List_of_TCP_and_UDP_port_numbers" TargetMode="External"/><Relationship Id="rId3" Type="http://schemas.openxmlformats.org/officeDocument/2006/relationships/hyperlink" Target="https://en.wikipedia.org/wiki/Internet" TargetMode="External"/><Relationship Id="rId7" Type="http://schemas.openxmlformats.org/officeDocument/2006/relationships/hyperlink" Target="https://en.wikipedia.org/wiki/Network_sock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User_Datagram_Protocol"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Internet_Protocol"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JavaScript" TargetMode="External"/><Relationship Id="rId3" Type="http://schemas.openxmlformats.org/officeDocument/2006/relationships/hyperlink" Target="https://en.wikipedia.org/wiki/World_Wide_Web" TargetMode="External"/><Relationship Id="rId7" Type="http://schemas.openxmlformats.org/officeDocument/2006/relationships/hyperlink" Target="https://en.wikipedia.org/wiki/Cascading_Style_Shee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en.wikipedia.org/wiki/Domain_Name_System"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Hypertext_Transfer_Protocol" TargetMode="Externa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XML-RPC" TargetMode="External"/><Relationship Id="rId3" Type="http://schemas.openxmlformats.org/officeDocument/2006/relationships/hyperlink" Target="https://en.wikipedia.org/wiki/Remote_procedure_call" TargetMode="External"/><Relationship Id="rId7" Type="http://schemas.openxmlformats.org/officeDocument/2006/relationships/hyperlink" Target="https://en.wikipedia.org/wiki/X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n.wikipedia.org/wiki/Common_Object_Request_Broker_Architecture" TargetMode="External"/><Relationship Id="rId5" Type="http://schemas.openxmlformats.org/officeDocument/2006/relationships/hyperlink" Target="https://en.wikipedia.org/wiki/Distributed_Component_Object_Model"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Java_remote_method_invocation" TargetMode="Externa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Representational_state_transfer" TargetMode="External"/><Relationship Id="rId3" Type="http://schemas.openxmlformats.org/officeDocument/2006/relationships/hyperlink" Target="https://en.wikipedia.org/wiki/Web_service" TargetMode="External"/><Relationship Id="rId7" Type="http://schemas.openxmlformats.org/officeDocument/2006/relationships/hyperlink" Target="https://en.wikipedia.org/wiki/JS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SOAP" TargetMode="External"/><Relationship Id="rId5" Type="http://schemas.openxmlformats.org/officeDocument/2006/relationships/hyperlink" Target="https://en.wikipedia.org/wiki/XML-RPC"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XM" TargetMode="Externa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hyperlink" Target="https://code.tutsplus.com/tutorials/rest-vs-grpc-battle-of-the-apis--cms-30711" TargetMode="External"/><Relationship Id="rId3" Type="http://schemas.openxmlformats.org/officeDocument/2006/relationships/hyperlink" Target="https://en.wikipedia.org/wiki/Web_service" TargetMode="External"/><Relationship Id="rId7" Type="http://schemas.openxmlformats.org/officeDocument/2006/relationships/hyperlink" Target="https://grpc.io/faq/"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GRPC" TargetMode="External"/><Relationship Id="rId11" Type="http://schemas.openxmlformats.org/officeDocument/2006/relationships/hyperlink" Target="https://en.wikipedia.org/wiki/Internet_protocol_suite" TargetMode="External"/><Relationship Id="rId5" Type="http://schemas.openxmlformats.org/officeDocument/2006/relationships/hyperlink" Target="https://en.wikipedia.org/wiki/Representational_state_transfer" TargetMode="External"/><Relationship Id="rId10" Type="http://schemas.openxmlformats.org/officeDocument/2006/relationships/image" Target="../media/image2.png"/><Relationship Id="rId4" Type="http://schemas.openxmlformats.org/officeDocument/2006/relationships/hyperlink" Target="https://en.wikipedia.org/wiki/JSON" TargetMode="External"/><Relationship Id="rId9" Type="http://schemas.openxmlformats.org/officeDocument/2006/relationships/hyperlink" Target="https://medium.com/@EmperorRXF/evaluating-performance-of-rest-vs-grpc-1b8bdf0b22da"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List_of_TCP_and_UDP_port_numbers" TargetMode="External"/><Relationship Id="rId3" Type="http://schemas.openxmlformats.org/officeDocument/2006/relationships/hyperlink" Target="https://en.wikipedia.org/wiki/Internet" TargetMode="External"/><Relationship Id="rId7" Type="http://schemas.openxmlformats.org/officeDocument/2006/relationships/hyperlink" Target="https://en.wikipedia.org/wiki/Network_sock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User_Datagram_Protocol"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Internet_Protoco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JavaScript" TargetMode="External"/><Relationship Id="rId3" Type="http://schemas.openxmlformats.org/officeDocument/2006/relationships/hyperlink" Target="https://en.wikipedia.org/wiki/World_Wide_Web" TargetMode="External"/><Relationship Id="rId7" Type="http://schemas.openxmlformats.org/officeDocument/2006/relationships/hyperlink" Target="https://en.wikipedia.org/wiki/Cascading_Style_Shee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en.wikipedia.org/wiki/Domain_Name_System" TargetMode="External"/><Relationship Id="rId4" Type="http://schemas.openxmlformats.org/officeDocument/2006/relationships/hyperlink" Target="https://en.wikipedia.org/wiki/Hypertext_Transfer_Protoco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XML-RPC" TargetMode="External"/><Relationship Id="rId3" Type="http://schemas.openxmlformats.org/officeDocument/2006/relationships/hyperlink" Target="https://en.wikipedia.org/wiki/Remote_procedure_call" TargetMode="External"/><Relationship Id="rId7" Type="http://schemas.openxmlformats.org/officeDocument/2006/relationships/hyperlink" Target="https://en.wikipedia.org/wiki/X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Common_Object_Request_Broker_Architecture" TargetMode="External"/><Relationship Id="rId5" Type="http://schemas.openxmlformats.org/officeDocument/2006/relationships/hyperlink" Target="https://en.wikipedia.org/wiki/Distributed_Component_Object_Model" TargetMode="External"/><Relationship Id="rId4" Type="http://schemas.openxmlformats.org/officeDocument/2006/relationships/hyperlink" Target="https://en.wikipedia.org/wiki/Java_remote_method_invo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Network Architecture &amp; Protocols</a:t>
            </a:r>
          </a:p>
        </p:txBody>
      </p:sp>
    </p:spTree>
    <p:extLst>
      <p:ext uri="{BB962C8B-B14F-4D97-AF65-F5344CB8AC3E}">
        <p14:creationId xmlns:p14="http://schemas.microsoft.com/office/powerpoint/2010/main" val="183108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Web Services</a:t>
            </a:r>
          </a:p>
        </p:txBody>
      </p:sp>
      <p:sp>
        <p:nvSpPr>
          <p:cNvPr id="3" name="Content Placeholder 2"/>
          <p:cNvSpPr>
            <a:spLocks noGrp="1"/>
          </p:cNvSpPr>
          <p:nvPr>
            <p:ph idx="1"/>
          </p:nvPr>
        </p:nvSpPr>
        <p:spPr>
          <a:xfrm>
            <a:off x="5122103" y="3954148"/>
            <a:ext cx="10718950" cy="2327970"/>
          </a:xfrm>
        </p:spPr>
        <p:txBody>
          <a:bodyPr>
            <a:normAutofit/>
          </a:bodyPr>
          <a:lstStyle/>
          <a:p>
            <a:pPr marL="0" indent="0">
              <a:buNone/>
            </a:pPr>
            <a:r>
              <a:rPr lang="en-US" sz="2000" dirty="0">
                <a:hlinkClick r:id="rId3"/>
              </a:rPr>
              <a:t>https://en.wikipedia.org/wiki/GRPC</a:t>
            </a:r>
            <a:endParaRPr lang="en-US" sz="2000" dirty="0"/>
          </a:p>
          <a:p>
            <a:pPr marL="0" indent="0">
              <a:buNone/>
            </a:pPr>
            <a:endParaRPr lang="en-US" sz="2000" dirty="0"/>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4"/>
              </a:rPr>
              <a:t>[link]</a:t>
            </a:r>
            <a:endParaRPr lang="en-US" sz="2000" dirty="0"/>
          </a:p>
          <a:p>
            <a:pPr marL="0" indent="0">
              <a:buNone/>
            </a:pPr>
            <a:r>
              <a:rPr lang="en-US" sz="2000" dirty="0"/>
              <a:t>…SOA (service-oriented architecture) version 2 [link]</a:t>
            </a:r>
          </a:p>
          <a:p>
            <a:pPr marL="0" indent="0">
              <a:buNone/>
            </a:pPr>
            <a:endParaRPr lang="en-US" sz="2000" dirty="0"/>
          </a:p>
          <a:p>
            <a:pPr marL="0" indent="0">
              <a:buNone/>
            </a:pPr>
            <a:r>
              <a:rPr lang="en-US" sz="2000" dirty="0"/>
              <a:t>XML (Extensible Markup Language) </a:t>
            </a:r>
            <a:r>
              <a:rPr lang="en-US" sz="2000" dirty="0">
                <a:hlinkClick r:id="rId5"/>
              </a:rPr>
              <a:t>[link]</a:t>
            </a:r>
            <a:r>
              <a:rPr lang="en-US" sz="2000" dirty="0"/>
              <a:t>	</a:t>
            </a:r>
          </a:p>
          <a:p>
            <a:pPr marL="0" indent="0">
              <a:buNone/>
            </a:pPr>
            <a:r>
              <a:rPr lang="en-US" sz="2000" dirty="0"/>
              <a:t>XML-RPC (XML &amp; HTTP) </a:t>
            </a:r>
            <a:r>
              <a:rPr lang="en-US" sz="2000" dirty="0">
                <a:hlinkClick r:id="rId6"/>
              </a:rPr>
              <a:t>[link]</a:t>
            </a:r>
            <a:r>
              <a:rPr lang="en-US" sz="2000" dirty="0"/>
              <a:t> </a:t>
            </a:r>
          </a:p>
          <a:p>
            <a:pPr marL="0" indent="0">
              <a:buNone/>
            </a:pPr>
            <a:r>
              <a:rPr lang="en-US" sz="2000" dirty="0"/>
              <a:t>SOAP (Simple Object Access Protocol) </a:t>
            </a:r>
            <a:r>
              <a:rPr lang="en-US" sz="2000" dirty="0">
                <a:hlinkClick r:id="rId7"/>
              </a:rPr>
              <a:t>[link]</a:t>
            </a:r>
            <a:endParaRPr lang="en-US" sz="2000" dirty="0"/>
          </a:p>
          <a:p>
            <a:pPr marL="0" indent="0">
              <a:buNone/>
            </a:pPr>
            <a:endParaRPr lang="en-US" sz="2000" dirty="0"/>
          </a:p>
          <a:p>
            <a:pPr marL="0" indent="0">
              <a:buNone/>
            </a:pPr>
            <a:r>
              <a:rPr lang="en-US" sz="2000" dirty="0"/>
              <a:t>JSON (JavaScript Object Notation) </a:t>
            </a:r>
            <a:r>
              <a:rPr lang="en-US" sz="2000" dirty="0">
                <a:hlinkClick r:id="rId8"/>
              </a:rPr>
              <a:t>[link]</a:t>
            </a:r>
            <a:endParaRPr lang="en-US" sz="2000" dirty="0"/>
          </a:p>
          <a:p>
            <a:pPr marL="0" indent="0">
              <a:buNone/>
            </a:pPr>
            <a:r>
              <a:rPr lang="en-US" sz="2000" dirty="0"/>
              <a:t>REST (Representational State Transfer) </a:t>
            </a:r>
            <a:r>
              <a:rPr lang="en-US" sz="2000" dirty="0">
                <a:hlinkClick r:id="rId9"/>
              </a:rPr>
              <a:t>[link]</a:t>
            </a: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2988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Back to the Future </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JSON (JavaScript Object Notation) </a:t>
            </a:r>
            <a:r>
              <a:rPr lang="en-US" sz="2000" dirty="0">
                <a:hlinkClick r:id="rId3"/>
              </a:rPr>
              <a:t>[link]</a:t>
            </a:r>
            <a:endParaRPr lang="en-US" sz="2000" dirty="0"/>
          </a:p>
          <a:p>
            <a:pPr marL="0" indent="0">
              <a:buNone/>
            </a:pPr>
            <a:r>
              <a:rPr lang="en-US" sz="2000" dirty="0"/>
              <a:t>REST (Representational State Transfer) </a:t>
            </a:r>
            <a:r>
              <a:rPr lang="en-US" sz="2000" dirty="0">
                <a:hlinkClick r:id="rId4"/>
              </a:rPr>
              <a:t>[link]</a:t>
            </a:r>
            <a:endParaRPr lang="en-US" sz="2000" dirty="0"/>
          </a:p>
          <a:p>
            <a:pPr marL="0" indent="0">
              <a:buNone/>
            </a:pPr>
            <a:endParaRPr lang="en-US" sz="2000" dirty="0"/>
          </a:p>
          <a:p>
            <a:pPr marL="0" indent="0">
              <a:buNone/>
            </a:pPr>
            <a:r>
              <a:rPr lang="en-US" sz="2000" dirty="0" err="1"/>
              <a:t>gRPC</a:t>
            </a:r>
            <a:r>
              <a:rPr lang="en-US" sz="2000" dirty="0"/>
              <a:t> </a:t>
            </a:r>
            <a:r>
              <a:rPr lang="en-US" sz="2000" dirty="0">
                <a:hlinkClick r:id="rId5"/>
              </a:rPr>
              <a:t>[link]</a:t>
            </a:r>
            <a:endParaRPr lang="en-US" sz="2000" dirty="0"/>
          </a:p>
          <a:p>
            <a:pPr marL="0" indent="0">
              <a:buNone/>
            </a:pPr>
            <a:endParaRPr lang="en-US" sz="2000" dirty="0"/>
          </a:p>
          <a:p>
            <a:pPr marL="0" indent="0">
              <a:buNone/>
            </a:pPr>
            <a:endParaRPr lang="en-US" sz="2000" dirty="0"/>
          </a:p>
          <a:p>
            <a:pPr marL="0" indent="0">
              <a:buNone/>
            </a:pPr>
            <a:r>
              <a:rPr lang="en-US" sz="2000" dirty="0"/>
              <a:t>REST vs </a:t>
            </a:r>
            <a:r>
              <a:rPr lang="en-US" sz="2000" dirty="0" err="1"/>
              <a:t>gRPC</a:t>
            </a:r>
            <a:r>
              <a:rPr lang="en-US" sz="2000" dirty="0"/>
              <a:t> </a:t>
            </a:r>
          </a:p>
          <a:p>
            <a:pPr>
              <a:buFont typeface="Wingdings" panose="05000000000000000000" pitchFamily="2" charset="2"/>
              <a:buChar char="§"/>
            </a:pPr>
            <a:r>
              <a:rPr lang="en-US" sz="2000" dirty="0"/>
              <a:t>REST vs. </a:t>
            </a:r>
            <a:r>
              <a:rPr lang="en-US" sz="2000" dirty="0" err="1"/>
              <a:t>gRPC</a:t>
            </a:r>
            <a:r>
              <a:rPr lang="en-US" sz="2000" dirty="0"/>
              <a:t>: Battle of the APIs </a:t>
            </a:r>
            <a:r>
              <a:rPr lang="en-US" sz="2000" dirty="0">
                <a:hlinkClick r:id="rId6"/>
              </a:rPr>
              <a:t>[link]</a:t>
            </a:r>
            <a:endParaRPr lang="en-US" sz="2000" dirty="0"/>
          </a:p>
          <a:p>
            <a:pPr>
              <a:buFont typeface="Wingdings" panose="05000000000000000000" pitchFamily="2" charset="2"/>
              <a:buChar char="§"/>
            </a:pPr>
            <a:r>
              <a:rPr lang="en-US" sz="2000" dirty="0"/>
              <a:t>Evaluating Performance of REST vs. </a:t>
            </a:r>
            <a:r>
              <a:rPr lang="en-US" sz="2000" dirty="0" err="1"/>
              <a:t>gRPC</a:t>
            </a:r>
            <a:r>
              <a:rPr lang="en-US" sz="2000" dirty="0"/>
              <a:t> </a:t>
            </a:r>
            <a:r>
              <a:rPr lang="en-US" sz="2000" dirty="0">
                <a:hlinkClick r:id="rId7"/>
              </a:rPr>
              <a:t>[link]</a:t>
            </a:r>
            <a:r>
              <a:rPr lang="en-US" sz="2000" dirty="0"/>
              <a:t>  </a:t>
            </a:r>
          </a:p>
        </p:txBody>
      </p:sp>
    </p:spTree>
    <p:extLst>
      <p:ext uri="{BB962C8B-B14F-4D97-AF65-F5344CB8AC3E}">
        <p14:creationId xmlns:p14="http://schemas.microsoft.com/office/powerpoint/2010/main" val="421650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Web Services, REST, SOAP, and CORs</a:t>
            </a:r>
          </a:p>
        </p:txBody>
      </p:sp>
    </p:spTree>
    <p:extLst>
      <p:ext uri="{BB962C8B-B14F-4D97-AF65-F5344CB8AC3E}">
        <p14:creationId xmlns:p14="http://schemas.microsoft.com/office/powerpoint/2010/main" val="2050051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252470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REST vs. SOAP</a:t>
            </a:r>
          </a:p>
        </p:txBody>
      </p:sp>
    </p:spTree>
    <p:extLst>
      <p:ext uri="{BB962C8B-B14F-4D97-AF65-F5344CB8AC3E}">
        <p14:creationId xmlns:p14="http://schemas.microsoft.com/office/powerpoint/2010/main" val="226405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385348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399114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Internet</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Internet </a:t>
            </a:r>
            <a:r>
              <a:rPr lang="en-US" sz="2000" dirty="0">
                <a:hlinkClick r:id="rId3"/>
              </a:rPr>
              <a:t>[link]</a:t>
            </a:r>
            <a:endParaRPr lang="en-US" sz="2000" dirty="0"/>
          </a:p>
          <a:p>
            <a:pPr marL="0" indent="0">
              <a:buNone/>
            </a:pPr>
            <a:endParaRPr lang="en-US" sz="2000" dirty="0"/>
          </a:p>
          <a:p>
            <a:pPr marL="0" indent="0">
              <a:buNone/>
            </a:pPr>
            <a:r>
              <a:rPr lang="en-US" sz="2000" dirty="0"/>
              <a:t>IP (Internet Protocol) </a:t>
            </a:r>
            <a:r>
              <a:rPr lang="en-US" sz="2000" dirty="0">
                <a:hlinkClick r:id="rId4"/>
              </a:rPr>
              <a:t>[link]</a:t>
            </a:r>
            <a:endParaRPr lang="en-US" sz="2000" dirty="0"/>
          </a:p>
          <a:p>
            <a:pPr marL="0" indent="0">
              <a:buNone/>
            </a:pPr>
            <a:endParaRPr lang="en-US" sz="2000" dirty="0"/>
          </a:p>
          <a:p>
            <a:pPr marL="0" indent="0">
              <a:buNone/>
            </a:pPr>
            <a:r>
              <a:rPr lang="en-US" sz="2000" dirty="0"/>
              <a:t>TCP (Transmission Control Protocol) </a:t>
            </a:r>
            <a:r>
              <a:rPr lang="en-US" sz="2000" dirty="0">
                <a:hlinkClick r:id="rId5"/>
              </a:rPr>
              <a:t>[link]</a:t>
            </a:r>
            <a:endParaRPr lang="en-US" sz="2000" dirty="0"/>
          </a:p>
          <a:p>
            <a:pPr marL="0" indent="0">
              <a:buNone/>
            </a:pPr>
            <a:r>
              <a:rPr lang="en-US" sz="2000" dirty="0"/>
              <a:t>TCP/IP </a:t>
            </a:r>
          </a:p>
          <a:p>
            <a:pPr marL="0" indent="0">
              <a:buNone/>
            </a:pPr>
            <a:endParaRPr lang="en-US" sz="2000" dirty="0"/>
          </a:p>
          <a:p>
            <a:pPr marL="0" indent="0">
              <a:buNone/>
            </a:pPr>
            <a:r>
              <a:rPr lang="en-US" sz="2000" dirty="0"/>
              <a:t>UDP (User Datagram Protocol) </a:t>
            </a:r>
            <a:r>
              <a:rPr lang="en-US" sz="2000" dirty="0">
                <a:hlinkClick r:id="rId6"/>
              </a:rPr>
              <a:t>[link] </a:t>
            </a:r>
            <a:endParaRPr lang="en-US" sz="2000" dirty="0"/>
          </a:p>
          <a:p>
            <a:pPr marL="0" indent="0">
              <a:buNone/>
            </a:pPr>
            <a:r>
              <a:rPr lang="en-US" sz="2000" dirty="0"/>
              <a:t>UDP/IP</a:t>
            </a:r>
          </a:p>
          <a:p>
            <a:pPr marL="0" indent="0">
              <a:buNone/>
            </a:pPr>
            <a:endParaRPr lang="en-US" sz="2000" dirty="0"/>
          </a:p>
          <a:p>
            <a:pPr marL="0" indent="0">
              <a:buNone/>
            </a:pPr>
            <a:r>
              <a:rPr lang="en-US" sz="2000" dirty="0"/>
              <a:t>TCP/IP or UDP/IP Socket </a:t>
            </a:r>
            <a:r>
              <a:rPr lang="en-US" sz="2000" dirty="0">
                <a:hlinkClick r:id="rId7"/>
              </a:rPr>
              <a:t>[link]</a:t>
            </a:r>
            <a:endParaRPr lang="en-US" sz="2000" dirty="0"/>
          </a:p>
          <a:p>
            <a:pPr marL="0" indent="0">
              <a:buNone/>
            </a:pPr>
            <a:r>
              <a:rPr lang="en-US" sz="2000" dirty="0"/>
              <a:t>TCP and UDP Protocols &amp; Port Numbers </a:t>
            </a:r>
            <a:r>
              <a:rPr lang="en-US" sz="2000" dirty="0">
                <a:hlinkClick r:id="rId8"/>
              </a:rPr>
              <a:t>[link]</a:t>
            </a:r>
            <a:endParaRPr lang="en-US" sz="2000" dirty="0"/>
          </a:p>
        </p:txBody>
      </p:sp>
      <p:pic>
        <p:nvPicPr>
          <p:cNvPr id="3" name="Picture 2">
            <a:extLst>
              <a:ext uri="{FF2B5EF4-FFF2-40B4-BE49-F238E27FC236}">
                <a16:creationId xmlns:a16="http://schemas.microsoft.com/office/drawing/2014/main" id="{EB9E2CFF-2E53-4E08-B47B-2E03CBDC1E36}"/>
              </a:ext>
            </a:extLst>
          </p:cNvPr>
          <p:cNvPicPr>
            <a:picLocks noChangeAspect="1"/>
          </p:cNvPicPr>
          <p:nvPr/>
        </p:nvPicPr>
        <p:blipFill>
          <a:blip r:embed="rId9"/>
          <a:stretch>
            <a:fillRect/>
          </a:stretch>
        </p:blipFill>
        <p:spPr>
          <a:xfrm>
            <a:off x="5794362" y="1227552"/>
            <a:ext cx="6397638" cy="4747364"/>
          </a:xfrm>
          <a:prstGeom prst="rect">
            <a:avLst/>
          </a:prstGeom>
        </p:spPr>
      </p:pic>
    </p:spTree>
    <p:extLst>
      <p:ext uri="{BB962C8B-B14F-4D97-AF65-F5344CB8AC3E}">
        <p14:creationId xmlns:p14="http://schemas.microsoft.com/office/powerpoint/2010/main" val="293299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Web</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Web </a:t>
            </a:r>
            <a:r>
              <a:rPr lang="en-US" sz="2000" dirty="0">
                <a:hlinkClick r:id="rId3"/>
              </a:rPr>
              <a:t>[link]</a:t>
            </a:r>
            <a:endParaRPr lang="en-US" sz="2000" dirty="0"/>
          </a:p>
          <a:p>
            <a:pPr marL="0" indent="0">
              <a:buNone/>
            </a:pPr>
            <a:endParaRPr lang="en-US" sz="2000" dirty="0"/>
          </a:p>
          <a:p>
            <a:pPr marL="0" indent="0">
              <a:buNone/>
            </a:pPr>
            <a:r>
              <a:rPr lang="en-US" sz="2000" dirty="0"/>
              <a:t>HTTP (Hypertext Transfer Protocol) </a:t>
            </a:r>
            <a:r>
              <a:rPr lang="en-US" sz="2000" dirty="0">
                <a:hlinkClick r:id="rId4"/>
              </a:rPr>
              <a:t>[link]</a:t>
            </a:r>
            <a:endParaRPr lang="en-US" sz="2000" dirty="0"/>
          </a:p>
          <a:p>
            <a:pPr marL="0" indent="0">
              <a:buNone/>
            </a:pPr>
            <a:r>
              <a:rPr lang="en-US" sz="2000" dirty="0"/>
              <a:t>DNS (Domain Name System) </a:t>
            </a:r>
            <a:r>
              <a:rPr lang="en-US" sz="2000" dirty="0">
                <a:hlinkClick r:id="rId5"/>
              </a:rPr>
              <a:t>[link]</a:t>
            </a:r>
            <a:endParaRPr lang="en-US" sz="2000" dirty="0"/>
          </a:p>
          <a:p>
            <a:pPr marL="0" indent="0">
              <a:buNone/>
            </a:pPr>
            <a:endParaRPr lang="en-US" sz="2000" dirty="0"/>
          </a:p>
          <a:p>
            <a:pPr marL="0" indent="0">
              <a:buNone/>
            </a:pPr>
            <a:r>
              <a:rPr lang="en-US" sz="2000" dirty="0"/>
              <a:t>HTML (Hypertext Markup Language) </a:t>
            </a:r>
            <a:r>
              <a:rPr lang="en-US" sz="2000" dirty="0">
                <a:hlinkClick r:id="rId6"/>
              </a:rPr>
              <a:t>[link]</a:t>
            </a:r>
            <a:endParaRPr lang="en-US" sz="2000" dirty="0"/>
          </a:p>
          <a:p>
            <a:pPr marL="0" indent="0">
              <a:buNone/>
            </a:pPr>
            <a:r>
              <a:rPr lang="en-US" sz="2000" dirty="0"/>
              <a:t>CSS (Cascading Style Sheets) </a:t>
            </a:r>
            <a:r>
              <a:rPr lang="en-US" sz="2000" dirty="0">
                <a:hlinkClick r:id="rId7"/>
              </a:rPr>
              <a:t>[link]</a:t>
            </a:r>
            <a:endParaRPr lang="en-US" sz="2000" dirty="0"/>
          </a:p>
          <a:p>
            <a:pPr marL="0" indent="0">
              <a:buNone/>
            </a:pPr>
            <a:endParaRPr lang="en-US" sz="2000" dirty="0"/>
          </a:p>
          <a:p>
            <a:pPr marL="0" indent="0">
              <a:buNone/>
            </a:pPr>
            <a:r>
              <a:rPr lang="en-US" sz="2000" dirty="0"/>
              <a:t>JavaScript [</a:t>
            </a:r>
            <a:r>
              <a:rPr lang="en-US" sz="2000" dirty="0">
                <a:hlinkClick r:id="rId8"/>
              </a:rPr>
              <a:t>link</a:t>
            </a:r>
            <a:r>
              <a:rPr lang="en-US" sz="2000" dirty="0"/>
              <a:t>]</a:t>
            </a:r>
          </a:p>
          <a:p>
            <a:pPr marL="0" indent="0">
              <a:buNone/>
            </a:pPr>
            <a:r>
              <a:rPr lang="en-US" sz="2000" dirty="0"/>
              <a:t> </a:t>
            </a:r>
          </a:p>
        </p:txBody>
      </p:sp>
      <p:pic>
        <p:nvPicPr>
          <p:cNvPr id="3" name="Picture 2">
            <a:extLst>
              <a:ext uri="{FF2B5EF4-FFF2-40B4-BE49-F238E27FC236}">
                <a16:creationId xmlns:a16="http://schemas.microsoft.com/office/drawing/2014/main" id="{A7D0AC4C-9095-4FBA-8E03-0CC37CBE4853}"/>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689FE5D9-63F7-424C-8E00-845B24A1F384}"/>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237046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Distributed Computing</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RPC (Remote procedure call) </a:t>
            </a:r>
            <a:r>
              <a:rPr lang="en-US" sz="2000" dirty="0">
                <a:hlinkClick r:id="rId3"/>
              </a:rPr>
              <a:t>[link]</a:t>
            </a:r>
            <a:endParaRPr lang="en-US" sz="2000" dirty="0"/>
          </a:p>
          <a:p>
            <a:pPr marL="0" indent="0">
              <a:buNone/>
            </a:pPr>
            <a:r>
              <a:rPr lang="en-US" sz="2000" dirty="0"/>
              <a:t>… SOA (service-oriented architecture) version 1</a:t>
            </a:r>
          </a:p>
          <a:p>
            <a:pPr marL="0" indent="0">
              <a:buNone/>
            </a:pPr>
            <a:endParaRPr lang="en-US" sz="2000" dirty="0"/>
          </a:p>
          <a:p>
            <a:pPr marL="0" indent="0">
              <a:buNone/>
            </a:pPr>
            <a:r>
              <a:rPr lang="en-US" sz="2000" dirty="0"/>
              <a:t>Java RMI (Java remote method invocation) </a:t>
            </a:r>
            <a:r>
              <a:rPr lang="en-US" sz="2000" dirty="0">
                <a:hlinkClick r:id="rId4"/>
              </a:rPr>
              <a:t>[link]</a:t>
            </a:r>
            <a:endParaRPr lang="en-US" sz="2000" dirty="0"/>
          </a:p>
          <a:p>
            <a:pPr marL="0" indent="0">
              <a:buNone/>
            </a:pPr>
            <a:r>
              <a:rPr lang="en-US" sz="2000" dirty="0"/>
              <a:t>DCOM (Distributed Component Object Model) </a:t>
            </a:r>
            <a:r>
              <a:rPr lang="en-US" sz="2000" dirty="0">
                <a:hlinkClick r:id="rId5"/>
              </a:rPr>
              <a:t>[link]</a:t>
            </a:r>
            <a:endParaRPr lang="en-US" sz="2000" dirty="0"/>
          </a:p>
          <a:p>
            <a:pPr marL="0" indent="0">
              <a:buNone/>
            </a:pPr>
            <a:r>
              <a:rPr lang="en-US" sz="2000" dirty="0"/>
              <a:t>CORBA (Common Object Request Broker Architecture) </a:t>
            </a:r>
            <a:r>
              <a:rPr lang="en-US" sz="2000" dirty="0">
                <a:hlinkClick r:id="rId6"/>
              </a:rPr>
              <a:t>[link]</a:t>
            </a:r>
            <a:endParaRPr lang="en-US" sz="2000" dirty="0"/>
          </a:p>
          <a:p>
            <a:pPr marL="0" indent="0">
              <a:buNone/>
            </a:pPr>
            <a:endParaRPr lang="en-US" sz="2000" dirty="0"/>
          </a:p>
          <a:p>
            <a:pPr marL="0" indent="0">
              <a:buNone/>
            </a:pPr>
            <a:r>
              <a:rPr lang="en-US" sz="2000" dirty="0"/>
              <a:t>… [The Web takes over the world]</a:t>
            </a:r>
          </a:p>
          <a:p>
            <a:pPr marL="0" indent="0">
              <a:buNone/>
            </a:pPr>
            <a:endParaRPr lang="en-US" sz="2000" dirty="0"/>
          </a:p>
          <a:p>
            <a:pPr marL="0" indent="0">
              <a:buNone/>
            </a:pPr>
            <a:endParaRPr lang="en-US" sz="2000" dirty="0"/>
          </a:p>
          <a:p>
            <a:pPr marL="0" indent="0">
              <a:buNone/>
            </a:pPr>
            <a:r>
              <a:rPr lang="en-US" sz="2000" dirty="0"/>
              <a:t>XML (Extensible Markup Language) </a:t>
            </a:r>
            <a:r>
              <a:rPr lang="en-US" sz="2000" dirty="0">
                <a:hlinkClick r:id="rId7"/>
              </a:rPr>
              <a:t>[link]</a:t>
            </a:r>
            <a:r>
              <a:rPr lang="en-US" sz="2000" dirty="0"/>
              <a:t>	</a:t>
            </a:r>
          </a:p>
          <a:p>
            <a:pPr marL="0" indent="0">
              <a:buNone/>
            </a:pPr>
            <a:r>
              <a:rPr lang="en-US" sz="2000" dirty="0"/>
              <a:t>XML-RPC (XML &amp; HTTP) </a:t>
            </a:r>
            <a:r>
              <a:rPr lang="en-US" sz="2000" dirty="0">
                <a:hlinkClick r:id="rId8"/>
              </a:rPr>
              <a:t>[link]</a:t>
            </a:r>
            <a:r>
              <a:rPr lang="en-US" sz="2000" dirty="0"/>
              <a:t> </a:t>
            </a:r>
          </a:p>
        </p:txBody>
      </p:sp>
      <p:pic>
        <p:nvPicPr>
          <p:cNvPr id="6" name="Picture 5">
            <a:extLst>
              <a:ext uri="{FF2B5EF4-FFF2-40B4-BE49-F238E27FC236}">
                <a16:creationId xmlns:a16="http://schemas.microsoft.com/office/drawing/2014/main" id="{FFA9BE90-C0D4-406B-8CC0-01FCDC9A1537}"/>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7" name="TextBox 6">
            <a:extLst>
              <a:ext uri="{FF2B5EF4-FFF2-40B4-BE49-F238E27FC236}">
                <a16:creationId xmlns:a16="http://schemas.microsoft.com/office/drawing/2014/main" id="{5EEC40FC-5ED0-44E3-B813-C6735E625590}"/>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232781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Web Services</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…SOA (service-oriented architecture) version 2</a:t>
            </a:r>
          </a:p>
          <a:p>
            <a:pPr marL="0" indent="0">
              <a:buNone/>
            </a:pPr>
            <a:endParaRPr lang="en-US" sz="2000" dirty="0"/>
          </a:p>
          <a:p>
            <a:pPr marL="0" indent="0">
              <a:buNone/>
            </a:pPr>
            <a:r>
              <a:rPr lang="en-US" sz="2000" dirty="0"/>
              <a:t>XML (Extensible Markup Language) </a:t>
            </a:r>
            <a:r>
              <a:rPr lang="en-US" sz="2000" dirty="0">
                <a:hlinkClick r:id="rId4"/>
              </a:rPr>
              <a:t>[link]</a:t>
            </a:r>
            <a:r>
              <a:rPr lang="en-US" sz="2000" dirty="0"/>
              <a:t>	</a:t>
            </a:r>
          </a:p>
          <a:p>
            <a:pPr marL="0" indent="0">
              <a:buNone/>
            </a:pPr>
            <a:r>
              <a:rPr lang="en-US" sz="2000" dirty="0"/>
              <a:t>XML-RPC (XML &amp; HTTP) </a:t>
            </a:r>
            <a:r>
              <a:rPr lang="en-US" sz="2000" dirty="0">
                <a:hlinkClick r:id="rId5"/>
              </a:rPr>
              <a:t>[link]</a:t>
            </a:r>
            <a:r>
              <a:rPr lang="en-US" sz="2000" dirty="0"/>
              <a:t> </a:t>
            </a:r>
          </a:p>
          <a:p>
            <a:pPr marL="0" indent="0">
              <a:buNone/>
            </a:pPr>
            <a:r>
              <a:rPr lang="en-US" sz="2000" dirty="0"/>
              <a:t>SOAP (Simple Object Access Protocol) </a:t>
            </a:r>
            <a:r>
              <a:rPr lang="en-US" sz="2000" dirty="0">
                <a:hlinkClick r:id="rId6"/>
              </a:rPr>
              <a:t>[link]</a:t>
            </a:r>
            <a:endParaRPr lang="en-US" sz="2000" dirty="0"/>
          </a:p>
          <a:p>
            <a:pPr marL="0" indent="0">
              <a:buNone/>
            </a:pPr>
            <a:endParaRPr lang="en-US" sz="2000" dirty="0"/>
          </a:p>
          <a:p>
            <a:pPr marL="0" indent="0">
              <a:buNone/>
            </a:pPr>
            <a:r>
              <a:rPr lang="en-US" sz="2000" dirty="0"/>
              <a:t>JSON (JavaScript Object Notation) </a:t>
            </a:r>
            <a:r>
              <a:rPr lang="en-US" sz="2000" dirty="0">
                <a:hlinkClick r:id="rId7"/>
              </a:rPr>
              <a:t>[link]</a:t>
            </a:r>
            <a:endParaRPr lang="en-US" sz="2000" dirty="0"/>
          </a:p>
          <a:p>
            <a:pPr marL="0" indent="0">
              <a:buNone/>
            </a:pPr>
            <a:r>
              <a:rPr lang="en-US" sz="2000" dirty="0"/>
              <a:t>REST (Representational State Transfer) </a:t>
            </a:r>
            <a:r>
              <a:rPr lang="en-US" sz="2000" dirty="0">
                <a:hlinkClick r:id="rId8"/>
              </a:rPr>
              <a:t>[link]</a:t>
            </a:r>
            <a:endParaRPr lang="en-US" sz="2000" dirty="0"/>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6F107D95-60D1-476F-8F34-B0D12CE62FC5}"/>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8" name="TextBox 7">
            <a:extLst>
              <a:ext uri="{FF2B5EF4-FFF2-40B4-BE49-F238E27FC236}">
                <a16:creationId xmlns:a16="http://schemas.microsoft.com/office/drawing/2014/main" id="{24B0F564-56B6-4C5C-B0C1-1AF4213D17D6}"/>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172388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Back to the Future </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    …SOA (service-oriented architecture) version 2 [link]</a:t>
            </a:r>
          </a:p>
          <a:p>
            <a:pPr marL="0" indent="0">
              <a:buNone/>
            </a:pPr>
            <a:r>
              <a:rPr lang="en-US" sz="2000" dirty="0"/>
              <a:t>JSON (JavaScript Object Notation) </a:t>
            </a:r>
            <a:r>
              <a:rPr lang="en-US" sz="2000" dirty="0">
                <a:hlinkClick r:id="rId4"/>
              </a:rPr>
              <a:t>[link]</a:t>
            </a:r>
            <a:endParaRPr lang="en-US" sz="2000" dirty="0"/>
          </a:p>
          <a:p>
            <a:pPr marL="0" indent="0">
              <a:buNone/>
            </a:pPr>
            <a:r>
              <a:rPr lang="en-US" sz="2000" dirty="0"/>
              <a:t>REST (Representational State Transfer) </a:t>
            </a:r>
            <a:r>
              <a:rPr lang="en-US" sz="2000" dirty="0">
                <a:hlinkClick r:id="rId5"/>
              </a:rPr>
              <a:t>[link]</a:t>
            </a:r>
            <a:endParaRPr lang="en-US" sz="2000" dirty="0"/>
          </a:p>
          <a:p>
            <a:pPr marL="0" indent="0">
              <a:buNone/>
            </a:pPr>
            <a:endParaRPr lang="en-US" sz="2000" dirty="0"/>
          </a:p>
          <a:p>
            <a:pPr marL="0" indent="0">
              <a:buNone/>
            </a:pPr>
            <a:endParaRPr lang="en-US" sz="2000" dirty="0"/>
          </a:p>
          <a:p>
            <a:pPr marL="0" indent="0">
              <a:buNone/>
            </a:pPr>
            <a:r>
              <a:rPr lang="en-US" sz="2000" dirty="0" err="1"/>
              <a:t>gRPC</a:t>
            </a:r>
            <a:r>
              <a:rPr lang="en-US" sz="2000" dirty="0"/>
              <a:t> </a:t>
            </a:r>
            <a:r>
              <a:rPr lang="en-US" sz="2000" dirty="0">
                <a:hlinkClick r:id="rId6"/>
              </a:rPr>
              <a:t>[link]</a:t>
            </a:r>
            <a:r>
              <a:rPr lang="en-US" sz="2000" dirty="0"/>
              <a:t> Or </a:t>
            </a:r>
            <a:r>
              <a:rPr lang="en-US" sz="2000" dirty="0">
                <a:hlinkClick r:id="rId7"/>
              </a:rPr>
              <a:t>https://grpc.io/faq/</a:t>
            </a:r>
            <a:endParaRPr lang="en-US" sz="2000" dirty="0"/>
          </a:p>
          <a:p>
            <a:pPr marL="0" indent="0">
              <a:buNone/>
            </a:pPr>
            <a:endParaRPr lang="en-US" sz="2000" dirty="0"/>
          </a:p>
          <a:p>
            <a:pPr marL="0" indent="0">
              <a:buNone/>
            </a:pPr>
            <a:endParaRPr lang="en-US" sz="2000" dirty="0"/>
          </a:p>
          <a:p>
            <a:pPr marL="0" indent="0">
              <a:buNone/>
            </a:pPr>
            <a:r>
              <a:rPr lang="en-US" sz="2000" dirty="0"/>
              <a:t>REST vs </a:t>
            </a:r>
            <a:r>
              <a:rPr lang="en-US" sz="2000" dirty="0" err="1"/>
              <a:t>gRPC</a:t>
            </a:r>
            <a:r>
              <a:rPr lang="en-US" sz="2000" dirty="0"/>
              <a:t> </a:t>
            </a:r>
          </a:p>
          <a:p>
            <a:pPr>
              <a:buFont typeface="Wingdings" panose="05000000000000000000" pitchFamily="2" charset="2"/>
              <a:buChar char="§"/>
            </a:pPr>
            <a:r>
              <a:rPr lang="en-US" sz="2000" dirty="0"/>
              <a:t>REST vs. </a:t>
            </a:r>
            <a:r>
              <a:rPr lang="en-US" sz="2000" dirty="0" err="1"/>
              <a:t>gRPC</a:t>
            </a:r>
            <a:r>
              <a:rPr lang="en-US" sz="2000" dirty="0"/>
              <a:t>: Battle of the APIs </a:t>
            </a:r>
            <a:r>
              <a:rPr lang="en-US" sz="2000" dirty="0">
                <a:hlinkClick r:id="rId8"/>
              </a:rPr>
              <a:t>[link]</a:t>
            </a:r>
            <a:endParaRPr lang="en-US" sz="2000" dirty="0"/>
          </a:p>
          <a:p>
            <a:pPr>
              <a:buFont typeface="Wingdings" panose="05000000000000000000" pitchFamily="2" charset="2"/>
              <a:buChar char="§"/>
            </a:pPr>
            <a:r>
              <a:rPr lang="en-US" sz="2000" dirty="0"/>
              <a:t>Evaluating Performance of REST vs. </a:t>
            </a:r>
            <a:r>
              <a:rPr lang="en-US" sz="2000" dirty="0" err="1"/>
              <a:t>gRPC</a:t>
            </a:r>
            <a:r>
              <a:rPr lang="en-US" sz="2000" dirty="0"/>
              <a:t> </a:t>
            </a:r>
            <a:r>
              <a:rPr lang="en-US" sz="2000" dirty="0">
                <a:hlinkClick r:id="rId9"/>
              </a:rPr>
              <a:t>[link]</a:t>
            </a:r>
            <a:r>
              <a:rPr lang="en-US" sz="2000" dirty="0"/>
              <a:t>  </a:t>
            </a:r>
          </a:p>
        </p:txBody>
      </p:sp>
      <p:pic>
        <p:nvPicPr>
          <p:cNvPr id="5" name="Picture 4">
            <a:extLst>
              <a:ext uri="{FF2B5EF4-FFF2-40B4-BE49-F238E27FC236}">
                <a16:creationId xmlns:a16="http://schemas.microsoft.com/office/drawing/2014/main" id="{E51FC054-0B24-4CFD-B5CC-ADC37DA85061}"/>
              </a:ext>
            </a:extLst>
          </p:cNvPr>
          <p:cNvPicPr>
            <a:picLocks noChangeAspect="1"/>
          </p:cNvPicPr>
          <p:nvPr/>
        </p:nvPicPr>
        <p:blipFill>
          <a:blip r:embed="rId10"/>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2F930956-2EDD-4146-85BF-6182A3CEB693}"/>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1"/>
              </a:rPr>
              <a:t>[link]</a:t>
            </a:r>
            <a:endParaRPr lang="en-US" dirty="0"/>
          </a:p>
        </p:txBody>
      </p:sp>
    </p:spTree>
    <p:extLst>
      <p:ext uri="{BB962C8B-B14F-4D97-AF65-F5344CB8AC3E}">
        <p14:creationId xmlns:p14="http://schemas.microsoft.com/office/powerpoint/2010/main" val="92801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Internet</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Internet </a:t>
            </a:r>
            <a:r>
              <a:rPr lang="en-US" sz="2000" dirty="0">
                <a:hlinkClick r:id="rId3"/>
              </a:rPr>
              <a:t>[link]</a:t>
            </a:r>
            <a:endParaRPr lang="en-US" sz="2000" dirty="0"/>
          </a:p>
          <a:p>
            <a:pPr marL="0" indent="0">
              <a:buNone/>
            </a:pPr>
            <a:r>
              <a:rPr lang="en-US" sz="2000" dirty="0"/>
              <a:t>IP (Internet Protocol) </a:t>
            </a:r>
            <a:r>
              <a:rPr lang="en-US" sz="2000" dirty="0">
                <a:hlinkClick r:id="rId4"/>
              </a:rPr>
              <a:t>[link]</a:t>
            </a:r>
            <a:endParaRPr lang="en-US" sz="2000" dirty="0"/>
          </a:p>
          <a:p>
            <a:pPr marL="0" indent="0">
              <a:buNone/>
            </a:pPr>
            <a:r>
              <a:rPr lang="en-US" sz="2000" dirty="0"/>
              <a:t>TCP (Transmission Control Protocol) </a:t>
            </a:r>
            <a:r>
              <a:rPr lang="en-US" sz="2000" dirty="0">
                <a:hlinkClick r:id="rId5"/>
              </a:rPr>
              <a:t>[link]</a:t>
            </a:r>
            <a:endParaRPr lang="en-US" sz="2000" dirty="0"/>
          </a:p>
          <a:p>
            <a:pPr marL="0" indent="0">
              <a:buNone/>
            </a:pPr>
            <a:r>
              <a:rPr lang="en-US" sz="2000" dirty="0"/>
              <a:t>TCP/IP </a:t>
            </a:r>
          </a:p>
          <a:p>
            <a:pPr marL="0" indent="0">
              <a:buNone/>
            </a:pPr>
            <a:endParaRPr lang="en-US" sz="2000" dirty="0"/>
          </a:p>
          <a:p>
            <a:pPr marL="0" indent="0">
              <a:buNone/>
            </a:pPr>
            <a:r>
              <a:rPr lang="en-US" sz="2000" dirty="0"/>
              <a:t>UDP (User Datagram Protocol) </a:t>
            </a:r>
            <a:r>
              <a:rPr lang="en-US" sz="2000" dirty="0">
                <a:hlinkClick r:id="rId6"/>
              </a:rPr>
              <a:t>[link] </a:t>
            </a:r>
            <a:endParaRPr lang="en-US" sz="2000" dirty="0"/>
          </a:p>
          <a:p>
            <a:pPr marL="0" indent="0">
              <a:buNone/>
            </a:pPr>
            <a:r>
              <a:rPr lang="en-US" sz="2000" dirty="0"/>
              <a:t>UDP/IP</a:t>
            </a:r>
          </a:p>
          <a:p>
            <a:pPr marL="0" indent="0">
              <a:buNone/>
            </a:pPr>
            <a:endParaRPr lang="en-US" sz="2000" dirty="0"/>
          </a:p>
          <a:p>
            <a:pPr marL="0" indent="0">
              <a:buNone/>
            </a:pPr>
            <a:r>
              <a:rPr lang="en-US" sz="2000" dirty="0"/>
              <a:t>TCP/IP or UDP/IP Socket </a:t>
            </a:r>
            <a:r>
              <a:rPr lang="en-US" sz="2000" dirty="0">
                <a:hlinkClick r:id="rId7"/>
              </a:rPr>
              <a:t>[link]</a:t>
            </a:r>
            <a:endParaRPr lang="en-US" sz="2000" dirty="0"/>
          </a:p>
          <a:p>
            <a:pPr marL="0" indent="0">
              <a:buNone/>
            </a:pPr>
            <a:r>
              <a:rPr lang="en-US" sz="2000" dirty="0"/>
              <a:t>TCP and UDP Protocols &amp; Port Numbers </a:t>
            </a:r>
            <a:r>
              <a:rPr lang="en-US" sz="2000" dirty="0">
                <a:hlinkClick r:id="rId8"/>
              </a:rPr>
              <a:t>[link]</a:t>
            </a:r>
            <a:endParaRPr lang="en-US" sz="2000" dirty="0"/>
          </a:p>
        </p:txBody>
      </p:sp>
    </p:spTree>
    <p:extLst>
      <p:ext uri="{BB962C8B-B14F-4D97-AF65-F5344CB8AC3E}">
        <p14:creationId xmlns:p14="http://schemas.microsoft.com/office/powerpoint/2010/main" val="207337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Web</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Web </a:t>
            </a:r>
            <a:r>
              <a:rPr lang="en-US" sz="2000" dirty="0">
                <a:hlinkClick r:id="rId3"/>
              </a:rPr>
              <a:t>[link]</a:t>
            </a:r>
            <a:endParaRPr lang="en-US" sz="2000" dirty="0"/>
          </a:p>
          <a:p>
            <a:pPr marL="0" indent="0">
              <a:buNone/>
            </a:pPr>
            <a:r>
              <a:rPr lang="en-US" sz="2000" dirty="0"/>
              <a:t>HTTP (Hypertext Transfer Protocol) </a:t>
            </a:r>
            <a:r>
              <a:rPr lang="en-US" sz="2000" dirty="0">
                <a:hlinkClick r:id="rId4"/>
              </a:rPr>
              <a:t>[link]</a:t>
            </a:r>
            <a:endParaRPr lang="en-US" sz="2000" dirty="0"/>
          </a:p>
          <a:p>
            <a:pPr marL="0" indent="0">
              <a:buNone/>
            </a:pPr>
            <a:r>
              <a:rPr lang="en-US" sz="2000" dirty="0"/>
              <a:t>DNS (Domain Name System) </a:t>
            </a:r>
            <a:r>
              <a:rPr lang="en-US" sz="2000" dirty="0">
                <a:hlinkClick r:id="rId5"/>
              </a:rPr>
              <a:t>[link]</a:t>
            </a:r>
            <a:endParaRPr lang="en-US" sz="2000" dirty="0"/>
          </a:p>
          <a:p>
            <a:pPr marL="0" indent="0">
              <a:buNone/>
            </a:pPr>
            <a:r>
              <a:rPr lang="en-US" sz="2000" dirty="0"/>
              <a:t>HTML (Hypertext Markup Language) </a:t>
            </a:r>
            <a:r>
              <a:rPr lang="en-US" sz="2000" dirty="0">
                <a:hlinkClick r:id="rId6"/>
              </a:rPr>
              <a:t>[link]</a:t>
            </a:r>
            <a:endParaRPr lang="en-US" sz="2000" dirty="0"/>
          </a:p>
          <a:p>
            <a:pPr marL="0" indent="0">
              <a:buNone/>
            </a:pPr>
            <a:r>
              <a:rPr lang="en-US" sz="2000" dirty="0"/>
              <a:t>CSS (Cascading Style Sheets) </a:t>
            </a:r>
            <a:r>
              <a:rPr lang="en-US" sz="2000" dirty="0">
                <a:hlinkClick r:id="rId7"/>
              </a:rPr>
              <a:t>[link]</a:t>
            </a:r>
            <a:endParaRPr lang="en-US" sz="2000" dirty="0"/>
          </a:p>
          <a:p>
            <a:pPr marL="0" indent="0">
              <a:buNone/>
            </a:pPr>
            <a:endParaRPr lang="en-US" sz="2000" dirty="0"/>
          </a:p>
          <a:p>
            <a:pPr marL="0" indent="0">
              <a:buNone/>
            </a:pPr>
            <a:r>
              <a:rPr lang="en-US" sz="2000" dirty="0"/>
              <a:t>JavaScript [</a:t>
            </a:r>
            <a:r>
              <a:rPr lang="en-US" sz="2000" dirty="0">
                <a:hlinkClick r:id="rId8"/>
              </a:rPr>
              <a:t>link</a:t>
            </a:r>
            <a:r>
              <a:rPr lang="en-US" sz="2000" dirty="0"/>
              <a:t>]</a:t>
            </a:r>
          </a:p>
          <a:p>
            <a:pPr marL="0" indent="0">
              <a:buNone/>
            </a:pPr>
            <a:r>
              <a:rPr lang="en-US" sz="2000" dirty="0"/>
              <a:t> </a:t>
            </a:r>
          </a:p>
        </p:txBody>
      </p:sp>
    </p:spTree>
    <p:extLst>
      <p:ext uri="{BB962C8B-B14F-4D97-AF65-F5344CB8AC3E}">
        <p14:creationId xmlns:p14="http://schemas.microsoft.com/office/powerpoint/2010/main" val="88483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Distributed Computing</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RPC (Remote procedure call) </a:t>
            </a:r>
            <a:r>
              <a:rPr lang="en-US" sz="2000" dirty="0">
                <a:hlinkClick r:id="rId3"/>
              </a:rPr>
              <a:t>[link]</a:t>
            </a:r>
            <a:endParaRPr lang="en-US" sz="2000" dirty="0"/>
          </a:p>
          <a:p>
            <a:pPr marL="0" indent="0">
              <a:buNone/>
            </a:pPr>
            <a:r>
              <a:rPr lang="en-US" sz="2000" dirty="0"/>
              <a:t>… SOA (service-oriented architecture) version 1</a:t>
            </a:r>
          </a:p>
          <a:p>
            <a:pPr marL="0" indent="0">
              <a:buNone/>
            </a:pPr>
            <a:endParaRPr lang="en-US" sz="2000" dirty="0"/>
          </a:p>
          <a:p>
            <a:pPr marL="0" indent="0">
              <a:buNone/>
            </a:pPr>
            <a:r>
              <a:rPr lang="en-US" sz="2000" dirty="0"/>
              <a:t>Java RMI (Java remote method invocation) </a:t>
            </a:r>
            <a:r>
              <a:rPr lang="en-US" sz="2000" dirty="0">
                <a:hlinkClick r:id="rId4"/>
              </a:rPr>
              <a:t>[link]</a:t>
            </a:r>
            <a:endParaRPr lang="en-US" sz="2000" dirty="0"/>
          </a:p>
          <a:p>
            <a:pPr marL="0" indent="0">
              <a:buNone/>
            </a:pPr>
            <a:r>
              <a:rPr lang="en-US" sz="2000" dirty="0"/>
              <a:t>DCOM (Distributed Component Object Model) </a:t>
            </a:r>
            <a:r>
              <a:rPr lang="en-US" sz="2000" dirty="0">
                <a:hlinkClick r:id="rId5"/>
              </a:rPr>
              <a:t>[link]</a:t>
            </a:r>
            <a:endParaRPr lang="en-US" sz="2000" dirty="0"/>
          </a:p>
          <a:p>
            <a:pPr marL="0" indent="0">
              <a:buNone/>
            </a:pPr>
            <a:r>
              <a:rPr lang="en-US" sz="2000" dirty="0"/>
              <a:t>CORBA (Common Object Request Broker Architecture) </a:t>
            </a:r>
            <a:r>
              <a:rPr lang="en-US" sz="2000" dirty="0">
                <a:hlinkClick r:id="rId6"/>
              </a:rPr>
              <a:t>[link]</a:t>
            </a:r>
            <a:endParaRPr lang="en-US" sz="2000" dirty="0"/>
          </a:p>
          <a:p>
            <a:pPr marL="0" indent="0">
              <a:buNone/>
            </a:pPr>
            <a:endParaRPr lang="en-US" sz="2000" dirty="0"/>
          </a:p>
          <a:p>
            <a:pPr marL="0" indent="0">
              <a:buNone/>
            </a:pPr>
            <a:r>
              <a:rPr lang="en-US" sz="2000" dirty="0"/>
              <a:t>…</a:t>
            </a:r>
          </a:p>
          <a:p>
            <a:pPr marL="0" indent="0">
              <a:buNone/>
            </a:pPr>
            <a:endParaRPr lang="en-US" sz="2000" dirty="0"/>
          </a:p>
          <a:p>
            <a:pPr marL="0" indent="0">
              <a:buNone/>
            </a:pPr>
            <a:endParaRPr lang="en-US" sz="2000" dirty="0"/>
          </a:p>
          <a:p>
            <a:pPr marL="0" indent="0">
              <a:buNone/>
            </a:pPr>
            <a:r>
              <a:rPr lang="en-US" sz="2000" dirty="0"/>
              <a:t>XML (Extensible Markup Language) </a:t>
            </a:r>
            <a:r>
              <a:rPr lang="en-US" sz="2000" dirty="0">
                <a:hlinkClick r:id="rId7"/>
              </a:rPr>
              <a:t>[link]</a:t>
            </a:r>
            <a:r>
              <a:rPr lang="en-US" sz="2000" dirty="0"/>
              <a:t>	</a:t>
            </a:r>
          </a:p>
          <a:p>
            <a:pPr marL="0" indent="0">
              <a:buNone/>
            </a:pPr>
            <a:r>
              <a:rPr lang="en-US" sz="2000" dirty="0"/>
              <a:t>XML-RPC (XML &amp; HTTP) </a:t>
            </a:r>
            <a:r>
              <a:rPr lang="en-US" sz="2000" dirty="0">
                <a:hlinkClick r:id="rId8"/>
              </a:rPr>
              <a:t>[link]</a:t>
            </a:r>
            <a:r>
              <a:rPr lang="en-US" sz="2000" dirty="0"/>
              <a:t> </a:t>
            </a:r>
          </a:p>
        </p:txBody>
      </p:sp>
    </p:spTree>
    <p:extLst>
      <p:ext uri="{BB962C8B-B14F-4D97-AF65-F5344CB8AC3E}">
        <p14:creationId xmlns:p14="http://schemas.microsoft.com/office/powerpoint/2010/main" val="2663758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1282</Words>
  <Application>Microsoft Macintosh PowerPoint</Application>
  <PresentationFormat>Widescreen</PresentationFormat>
  <Paragraphs>158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Network Architecture &amp; Protocols</vt:lpstr>
      <vt:lpstr>Network Architecture – The Internet</vt:lpstr>
      <vt:lpstr>Network Architecture – The Web</vt:lpstr>
      <vt:lpstr>Network Architecture – Distributed Computing</vt:lpstr>
      <vt:lpstr>Network Architecture – Web Services</vt:lpstr>
      <vt:lpstr>Network Architecture – Back to the Future </vt:lpstr>
      <vt:lpstr>Network Architecture – The Internet</vt:lpstr>
      <vt:lpstr>Network Architecture – The Web</vt:lpstr>
      <vt:lpstr>Network Architecture – Distributed Computing</vt:lpstr>
      <vt:lpstr>Network Architecture – Web Services</vt:lpstr>
      <vt:lpstr>Network Architecture – Back to the Future </vt:lpstr>
      <vt:lpstr>Web Services, REST, SOAP, and CORs</vt:lpstr>
      <vt:lpstr>Web Services</vt:lpstr>
      <vt:lpstr>REST vs. SOAP</vt:lpstr>
      <vt:lpstr>REST</vt:lpstr>
      <vt:lpstr>CORS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Architecture &amp; Protocols</dc:title>
  <dc:creator>Pogue, Eric</dc:creator>
  <cp:lastModifiedBy>Pogue, Eric</cp:lastModifiedBy>
  <cp:revision>1</cp:revision>
  <dcterms:created xsi:type="dcterms:W3CDTF">2021-03-28T20:35:13Z</dcterms:created>
  <dcterms:modified xsi:type="dcterms:W3CDTF">2021-03-28T20:43:16Z</dcterms:modified>
</cp:coreProperties>
</file>