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1349" r:id="rId2"/>
    <p:sldId id="1437" r:id="rId3"/>
    <p:sldId id="1453" r:id="rId4"/>
    <p:sldId id="1461" r:id="rId5"/>
    <p:sldId id="1455" r:id="rId6"/>
    <p:sldId id="1214" r:id="rId7"/>
    <p:sldId id="1215" r:id="rId8"/>
    <p:sldId id="1456" r:id="rId9"/>
    <p:sldId id="1458" r:id="rId10"/>
    <p:sldId id="1219" r:id="rId11"/>
    <p:sldId id="1218" r:id="rId12"/>
    <p:sldId id="1459" r:id="rId13"/>
    <p:sldId id="1460" r:id="rId14"/>
    <p:sldId id="1457" r:id="rId15"/>
    <p:sldId id="1224" r:id="rId16"/>
    <p:sldId id="1208" r:id="rId17"/>
    <p:sldId id="403" r:id="rId18"/>
    <p:sldId id="737" r:id="rId19"/>
    <p:sldId id="1054" r:id="rId20"/>
    <p:sldId id="1229" r:id="rId21"/>
    <p:sldId id="111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17"/>
    <p:restoredTop sz="82517"/>
  </p:normalViewPr>
  <p:slideViewPr>
    <p:cSldViewPr snapToGrid="0" snapToObjects="1">
      <p:cViewPr varScale="1">
        <p:scale>
          <a:sx n="126" d="100"/>
          <a:sy n="126" d="100"/>
        </p:scale>
        <p:origin x="21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7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C813D-FA52-0040-ADE9-06C0A45309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16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C813D-FA52-0040-ADE9-06C0A45309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67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2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This was at best “hippy-</a:t>
            </a:r>
            <a:r>
              <a:rPr lang="en-US" sz="1000" dirty="0" err="1"/>
              <a:t>ish</a:t>
            </a:r>
            <a:r>
              <a:rPr lang="en-US" sz="1000" dirty="0"/>
              <a:t>” and egalitarian in its day. At </a:t>
            </a:r>
            <a:r>
              <a:rPr lang="en-US" sz="1000"/>
              <a:t>worst sacrilegious. 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66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77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80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41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3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3F8DA5-673C-EE4B-84E7-D8951508C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BCD2E1-F3D9-114A-BE67-57892EC09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135" y="606735"/>
            <a:ext cx="7515730" cy="564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77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3F8DA5-673C-EE4B-84E7-D8951508C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4C4140-564D-E84A-9E2B-22BB219C4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425" y="893182"/>
            <a:ext cx="9255149" cy="507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61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</a:t>
            </a:r>
            <a:r>
              <a:rPr lang="en-US" sz="2000" u="sng" dirty="0"/>
              <a:t>any or all</a:t>
            </a:r>
            <a:r>
              <a:rPr lang="en-US" sz="2000" dirty="0"/>
              <a:t>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668778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2524568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Demo Schedule</a:t>
            </a:r>
          </a:p>
        </p:txBody>
      </p:sp>
    </p:spTree>
    <p:extLst>
      <p:ext uri="{BB962C8B-B14F-4D97-AF65-F5344CB8AC3E}">
        <p14:creationId xmlns:p14="http://schemas.microsoft.com/office/powerpoint/2010/main" val="58089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Sprint 2 Planning Monday</a:t>
            </a:r>
          </a:p>
          <a:p>
            <a:pPr marL="0" indent="0">
              <a:buNone/>
            </a:pPr>
            <a:r>
              <a:rPr lang="en-US" sz="2000" dirty="0"/>
              <a:t>Be prepared for Sprint 1 Demos, Sprint 1 Retrospective on Wednesday </a:t>
            </a:r>
          </a:p>
        </p:txBody>
      </p:sp>
    </p:spTree>
    <p:extLst>
      <p:ext uri="{BB962C8B-B14F-4D97-AF65-F5344CB8AC3E}">
        <p14:creationId xmlns:p14="http://schemas.microsoft.com/office/powerpoint/2010/main" val="2058968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 and Programming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Programming Together tutorials **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can I help you with getting sprint 1 assignments complete?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1506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Architecture and Tool Choices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0EBA-F123-634B-AD4A-B6D666CCD8D2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CEE4D-3197-6746-BFB2-B2AA0218B27C}"/>
              </a:ext>
            </a:extLst>
          </p:cNvPr>
          <p:cNvSpPr txBox="1"/>
          <p:nvPr/>
        </p:nvSpPr>
        <p:spPr>
          <a:xfrm>
            <a:off x="1097277" y="1845735"/>
            <a:ext cx="10115205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800" dirty="0"/>
              <a:t>There are many very good Language / Framework / Server options available including: 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800" dirty="0"/>
              <a:t>Ruby / Rails / Rack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800" dirty="0"/>
              <a:t>JavaScript / Express / Node.js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800" dirty="0"/>
              <a:t>Java / Spring / Tomcat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800" dirty="0"/>
              <a:t>.NET / ASP.NET / IIS (Internet Information Services)</a:t>
            </a:r>
          </a:p>
          <a:p>
            <a:pPr>
              <a:spcBef>
                <a:spcPts val="1800"/>
              </a:spcBef>
            </a:pPr>
            <a:r>
              <a:rPr lang="en-US" sz="1800" dirty="0"/>
              <a:t>We will be focusing on </a:t>
            </a:r>
            <a:r>
              <a:rPr lang="en-US" sz="1800" b="1" dirty="0"/>
              <a:t>JavaScript, Express, and Node.js</a:t>
            </a:r>
            <a:r>
              <a:rPr lang="en-US" sz="1800" dirty="0"/>
              <a:t>.</a:t>
            </a:r>
          </a:p>
          <a:p>
            <a:pPr>
              <a:spcBef>
                <a:spcPts val="1800"/>
              </a:spcBef>
            </a:pPr>
            <a:r>
              <a:rPr lang="en-US" dirty="0"/>
              <a:t>We may attempt to include static web sites with serverless functions as an alternative.</a:t>
            </a:r>
          </a:p>
          <a:p>
            <a:pPr>
              <a:spcBef>
                <a:spcPts val="1800"/>
              </a:spcBef>
            </a:pPr>
            <a:r>
              <a:rPr lang="en-US" dirty="0"/>
              <a:t>MongoDB (Atlas) will be the preferred persistence / database solution.</a:t>
            </a:r>
          </a:p>
        </p:txBody>
      </p:sp>
    </p:spTree>
    <p:extLst>
      <p:ext uri="{BB962C8B-B14F-4D97-AF65-F5344CB8AC3E}">
        <p14:creationId xmlns:p14="http://schemas.microsoft.com/office/powerpoint/2010/main" val="381161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1378"/>
    </mc:Choice>
    <mc:Fallback xmlns="">
      <p:transition spd="slow" advTm="28137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Cloud Hosting Choices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00EBA-F123-634B-AD4A-B6D666CCD8D2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CEE4D-3197-6746-BFB2-B2AA0218B27C}"/>
              </a:ext>
            </a:extLst>
          </p:cNvPr>
          <p:cNvSpPr txBox="1"/>
          <p:nvPr/>
        </p:nvSpPr>
        <p:spPr>
          <a:xfrm>
            <a:off x="1097277" y="1845735"/>
            <a:ext cx="1011520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800" dirty="0"/>
              <a:t>There are also many very good cloud hosting services available including: 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800" dirty="0"/>
              <a:t>Amazon AWS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800" dirty="0"/>
              <a:t>Microsoft Azure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800" dirty="0"/>
              <a:t>Google App Engine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800" dirty="0"/>
              <a:t>cloud9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1800" dirty="0"/>
              <a:t>GoDaddy</a:t>
            </a:r>
          </a:p>
          <a:p>
            <a:pPr>
              <a:spcBef>
                <a:spcPts val="1800"/>
              </a:spcBef>
            </a:pPr>
            <a:r>
              <a:rPr lang="en-US" sz="1800" dirty="0"/>
              <a:t>We will be focusing on the </a:t>
            </a:r>
            <a:r>
              <a:rPr lang="en-US" sz="1800" b="1" u="sng" dirty="0"/>
              <a:t>Microsoft Azure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0958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945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Chapter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topics while the presenter summarizes the 5 topics below:</a:t>
            </a:r>
            <a:endParaRPr lang="en-US" sz="1600" dirty="0"/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JavaScript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AJAX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XML/JSON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Single-Page Web Applications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Angular, React, other single-page web application environments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Where does Jamstack fit?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 algn="ctr">
              <a:buNone/>
            </a:pPr>
            <a:r>
              <a:rPr lang="en-US" sz="3600" dirty="0"/>
              <a:t>Fox Chapter 6 </a:t>
            </a:r>
            <a:r>
              <a:rPr lang="en-US" sz="3600" dirty="0" err="1"/>
              <a:t>Saas</a:t>
            </a:r>
            <a:r>
              <a:rPr lang="en-US" sz="3600" dirty="0"/>
              <a:t> Client Framework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2242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Chapter 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discussing chapter topics while the presenter summarizes the 5 topics below: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The importance of Branching is VCS systems (which VCS focused on branching)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Where  should pared programming fit into the development process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The priority of specialization vs generalization in Agile vs Waterfall/Iterative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The relative importance of PMs in Agile vs Waterfall/Iterative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The two most important book on managing people and conflict (according to the author)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 algn="ctr">
              <a:buNone/>
            </a:pPr>
            <a:r>
              <a:rPr lang="en-US" sz="3600" dirty="0"/>
              <a:t>Fox Chapter 10 on Project Management, Scrum, Pairs, and Version Control Systems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667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788"/>
            <a:ext cx="10515600" cy="36164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Progress Polling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Agile Manifesto (continued)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Foreshadowing Sprint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 and Programming Together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146AE3-F375-D44B-9A10-042636A9D17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142396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Friday class is all virtual.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Prior to our class please: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15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mostly complete with activity 16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working together on Lab 1 in class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196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Polling – Sprint Progress</a:t>
            </a:r>
          </a:p>
        </p:txBody>
      </p:sp>
    </p:spTree>
    <p:extLst>
      <p:ext uri="{BB962C8B-B14F-4D97-AF65-F5344CB8AC3E}">
        <p14:creationId xmlns:p14="http://schemas.microsoft.com/office/powerpoint/2010/main" val="274781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The Agile Manifesto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3561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/>
              <a:t>“We are uncovering better ways of developing software by doing it and helping others do it. Through this work we have come to value: 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Individuals and interactions over processes and tools 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Working software over comprehensive documentation 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Customer collaboration over contract negotiation 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Responding to change over following a plan </a:t>
            </a:r>
          </a:p>
          <a:p>
            <a:pPr>
              <a:spcBef>
                <a:spcPts val="1800"/>
              </a:spcBef>
            </a:pPr>
            <a:r>
              <a:rPr lang="en-US" sz="2000" dirty="0"/>
              <a:t>That is, while there is value in the items on the right, we value the items on the left more.”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92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The Agile Manifesto – The Flip Side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4485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At fist glance The Agile Manifesto is very development team centric. However, successful agile are expected to make important commitments as well: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The rules (rituals) that we do have… we WILL follow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When we make commitments, we will live up to those commitments </a:t>
            </a:r>
            <a:r>
              <a:rPr lang="en-US" sz="2000" u="sng" dirty="0"/>
              <a:t>as a team</a:t>
            </a:r>
            <a:r>
              <a:rPr lang="en-US" sz="2000" dirty="0"/>
              <a:t> (“No winners on a losing team, and no losers on a winning team”)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We will create, demo, and release working software/products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We will actively and voluntarily play important roles on our team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We will utilize practical processes, tools, documentation, and planning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We will be responsive and continuously improve (Retrospectives)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We will be transparent with how WE work and share our information</a:t>
            </a:r>
          </a:p>
          <a:p>
            <a:pPr>
              <a:spcAft>
                <a:spcPts val="600"/>
              </a:spcAft>
            </a:pPr>
            <a:endParaRPr lang="en-US" sz="2000" dirty="0"/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26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Foreshadowing Sprint Demos</a:t>
            </a:r>
          </a:p>
        </p:txBody>
      </p:sp>
    </p:spTree>
    <p:extLst>
      <p:ext uri="{BB962C8B-B14F-4D97-AF65-F5344CB8AC3E}">
        <p14:creationId xmlns:p14="http://schemas.microsoft.com/office/powerpoint/2010/main" val="2493146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9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7956</TotalTime>
  <Words>998</Words>
  <Application>Microsoft Macintosh PowerPoint</Application>
  <PresentationFormat>Widescreen</PresentationFormat>
  <Paragraphs>139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</vt:lpstr>
      <vt:lpstr>PowerPoint Presentation</vt:lpstr>
      <vt:lpstr>The Agile Manifesto</vt:lpstr>
      <vt:lpstr>The Agile Manifesto – The Flip Side</vt:lpstr>
      <vt:lpstr>PowerPoint Presentation</vt:lpstr>
      <vt:lpstr>Scrum Process – Sprint Review &amp; Demo</vt:lpstr>
      <vt:lpstr>PowerPoint Presentation</vt:lpstr>
      <vt:lpstr>PowerPoint Presentation</vt:lpstr>
      <vt:lpstr>Demo Guidelines – Presenter </vt:lpstr>
      <vt:lpstr>Demo Guidelines – Listener </vt:lpstr>
      <vt:lpstr>PowerPoint Presentation</vt:lpstr>
      <vt:lpstr>Prework For Next Class</vt:lpstr>
      <vt:lpstr>Lab and Programming Together</vt:lpstr>
      <vt:lpstr>Architecture and Tool Choices </vt:lpstr>
      <vt:lpstr>Cloud Hosting Choices </vt:lpstr>
      <vt:lpstr>End of Session</vt:lpstr>
      <vt:lpstr>Scrum Team Chapter Review </vt:lpstr>
      <vt:lpstr>Scrum Team Chapter Discussion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366</cp:revision>
  <dcterms:created xsi:type="dcterms:W3CDTF">2020-08-26T19:34:34Z</dcterms:created>
  <dcterms:modified xsi:type="dcterms:W3CDTF">2021-09-10T19:57:26Z</dcterms:modified>
</cp:coreProperties>
</file>