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1349" r:id="rId2"/>
    <p:sldId id="1509" r:id="rId3"/>
    <p:sldId id="1486" r:id="rId4"/>
    <p:sldId id="1128" r:id="rId5"/>
    <p:sldId id="1233" r:id="rId6"/>
    <p:sldId id="1234" r:id="rId7"/>
    <p:sldId id="1235" r:id="rId8"/>
    <p:sldId id="1236" r:id="rId9"/>
    <p:sldId id="1237" r:id="rId10"/>
    <p:sldId id="1238" r:id="rId11"/>
    <p:sldId id="1239" r:id="rId12"/>
    <p:sldId id="1240" r:id="rId13"/>
    <p:sldId id="1249" r:id="rId14"/>
    <p:sldId id="1250" r:id="rId15"/>
    <p:sldId id="1241" r:id="rId16"/>
    <p:sldId id="1251" r:id="rId17"/>
    <p:sldId id="1242" r:id="rId18"/>
    <p:sldId id="1243" r:id="rId19"/>
    <p:sldId id="1244" r:id="rId20"/>
    <p:sldId id="1245" r:id="rId21"/>
    <p:sldId id="1246" r:id="rId22"/>
    <p:sldId id="1247" r:id="rId23"/>
    <p:sldId id="1252" r:id="rId24"/>
    <p:sldId id="1510" r:id="rId25"/>
    <p:sldId id="1511" r:id="rId26"/>
    <p:sldId id="1504" r:id="rId27"/>
    <p:sldId id="105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34"/>
    <p:restoredTop sz="82517"/>
  </p:normalViewPr>
  <p:slideViewPr>
    <p:cSldViewPr snapToGrid="0" snapToObjects="1">
      <p:cViewPr varScale="1">
        <p:scale>
          <a:sx n="126" d="100"/>
          <a:sy n="126" d="100"/>
        </p:scale>
        <p:origin x="2088" y="200"/>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9/24/21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68102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814065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446736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7108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53957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dirty="0"/>
          </a:p>
        </p:txBody>
      </p:sp>
    </p:spTree>
    <p:extLst>
      <p:ext uri="{BB962C8B-B14F-4D97-AF65-F5344CB8AC3E}">
        <p14:creationId xmlns:p14="http://schemas.microsoft.com/office/powerpoint/2010/main" val="319514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dirty="0"/>
          </a:p>
        </p:txBody>
      </p:sp>
    </p:spTree>
    <p:extLst>
      <p:ext uri="{BB962C8B-B14F-4D97-AF65-F5344CB8AC3E}">
        <p14:creationId xmlns:p14="http://schemas.microsoft.com/office/powerpoint/2010/main" val="640753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808979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277940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2560708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531354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450525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980268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Courier New" panose="02070309020205020404" pitchFamily="49" charset="0"/>
                <a:ea typeface="+mn-ea"/>
                <a:cs typeface="Courier New" panose="02070309020205020404" pitchFamily="49" charset="0"/>
              </a:rPr>
              <a:t>git config –global </a:t>
            </a:r>
            <a:r>
              <a:rPr lang="en-US" sz="1200" kern="1200" dirty="0" err="1">
                <a:solidFill>
                  <a:schemeClr val="tx1"/>
                </a:solidFill>
                <a:effectLst/>
                <a:latin typeface="Courier New" panose="02070309020205020404" pitchFamily="49" charset="0"/>
                <a:ea typeface="+mn-ea"/>
                <a:cs typeface="Courier New" panose="02070309020205020404" pitchFamily="49" charset="0"/>
              </a:rPr>
              <a:t>pull.rebase</a:t>
            </a:r>
            <a:r>
              <a:rPr lang="en-US" sz="1200" kern="1200" dirty="0">
                <a:solidFill>
                  <a:schemeClr val="tx1"/>
                </a:solidFill>
                <a:effectLst/>
                <a:latin typeface="Courier New" panose="02070309020205020404" pitchFamily="49" charset="0"/>
                <a:ea typeface="+mn-ea"/>
                <a:cs typeface="Courier New" panose="02070309020205020404" pitchFamily="49" charset="0"/>
              </a:rPr>
              <a:t> false</a:t>
            </a:r>
          </a:p>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26</a:t>
            </a:fld>
            <a:endParaRPr lang="en-US"/>
          </a:p>
        </p:txBody>
      </p:sp>
    </p:spTree>
    <p:extLst>
      <p:ext uri="{BB962C8B-B14F-4D97-AF65-F5344CB8AC3E}">
        <p14:creationId xmlns:p14="http://schemas.microsoft.com/office/powerpoint/2010/main" val="3970002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dirty="0"/>
          </a:p>
        </p:txBody>
      </p:sp>
    </p:spTree>
    <p:extLst>
      <p:ext uri="{BB962C8B-B14F-4D97-AF65-F5344CB8AC3E}">
        <p14:creationId xmlns:p14="http://schemas.microsoft.com/office/powerpoint/2010/main" val="176976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Anybody else wonder how the simple text file remains the standard for building some of the most complex creations in the world?</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570588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97005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025182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9664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0553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9/24/21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9/24/21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terproinc.com/blog/unicode-101-introduction-unicode-standar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oelonsoftware.com/2003/10/08/the-absolute-minimum-every-software-developer-absolutely-positively-must-know-about-unicode-and-character-sets-no-excu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cl.cam.ac.uk/~mgk25/ucs/utf-8-history.tx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utf-8.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theregister.co.uk/2018/05/08/windows_notepad_unix_linux_maco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infoworld.com/article/3271126/what-is-cicd-continuous-integration-and-continuous-delivery-explained.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docs.microsoft.com/en-us/azure/static-web-apps/" TargetMode="External"/><Relationship Id="rId4" Type="http://schemas.openxmlformats.org/officeDocument/2006/relationships/hyperlink" Target="https://github.com/EricJPogue/cpsc-example-cod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782826" y="5427421"/>
            <a:ext cx="3169032" cy="1213486"/>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3.5 Character Encoding">
            <a:extLst>
              <a:ext uri="{FF2B5EF4-FFF2-40B4-BE49-F238E27FC236}">
                <a16:creationId xmlns:a16="http://schemas.microsoft.com/office/drawing/2014/main" id="{46BEC78C-7E4C-9A42-95CD-4E94C131F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688" y="228538"/>
            <a:ext cx="9460624" cy="640092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C22FFB66-0946-CE4C-B37E-4F6E51D4FD75}"/>
              </a:ext>
            </a:extLst>
          </p:cNvPr>
          <p:cNvCxnSpPr>
            <a:cxnSpLocks/>
          </p:cNvCxnSpPr>
          <p:nvPr/>
        </p:nvCxnSpPr>
        <p:spPr>
          <a:xfrm>
            <a:off x="3877606" y="1395663"/>
            <a:ext cx="2275687"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88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Unicode &amp; UTF-16</a:t>
            </a:r>
          </a:p>
        </p:txBody>
      </p:sp>
    </p:spTree>
    <p:extLst>
      <p:ext uri="{BB962C8B-B14F-4D97-AF65-F5344CB8AC3E}">
        <p14:creationId xmlns:p14="http://schemas.microsoft.com/office/powerpoint/2010/main" val="128221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Unlike ASCII, UTF-16 (Unicode) includes 65,536 possible combinations covering 154 modern and historical scripts, as well as multiple symbol sets </a:t>
            </a:r>
            <a:r>
              <a:rPr lang="en-US" sz="2000" dirty="0">
                <a:hlinkClick r:id="rId3"/>
              </a:rPr>
              <a:t>[link] </a:t>
            </a:r>
            <a:endParaRPr lang="en-US" sz="2000" dirty="0"/>
          </a:p>
          <a:p>
            <a:pPr marL="0" indent="0">
              <a:buNone/>
            </a:pPr>
            <a:endParaRPr lang="en-US" sz="2000" dirty="0"/>
          </a:p>
        </p:txBody>
      </p:sp>
    </p:spTree>
    <p:extLst>
      <p:ext uri="{BB962C8B-B14F-4D97-AF65-F5344CB8AC3E}">
        <p14:creationId xmlns:p14="http://schemas.microsoft.com/office/powerpoint/2010/main" val="303524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Unicode was a brave effort to create a single character set that included every reasonable writing system on the planet and some make-believe ones like Klingon, too. Some people are under the misconception that Unicode is simply a 16-bit code where each character takes 16 bits and therefore there are 65,536 possible characters. </a:t>
            </a:r>
          </a:p>
          <a:p>
            <a:pPr marL="0" indent="0">
              <a:buNone/>
            </a:pPr>
            <a:endParaRPr lang="en-US" sz="2000" b="1" dirty="0"/>
          </a:p>
          <a:p>
            <a:pPr marL="0" indent="0">
              <a:buNone/>
            </a:pPr>
            <a:r>
              <a:rPr lang="en-US" sz="2000" b="1" dirty="0"/>
              <a:t>This is not, actually, correct.</a:t>
            </a:r>
            <a:r>
              <a:rPr lang="en-US" sz="2000" dirty="0"/>
              <a:t> It is the single most common myth about Unicode, so if you thought that, don’t feel bad. </a:t>
            </a:r>
            <a:r>
              <a:rPr lang="en-US" sz="2000" dirty="0">
                <a:hlinkClick r:id="rId3"/>
              </a:rPr>
              <a:t>[link]</a:t>
            </a:r>
            <a:endParaRPr lang="en-US" sz="2000" dirty="0"/>
          </a:p>
          <a:p>
            <a:pPr marL="0" indent="0">
              <a:buNone/>
            </a:pPr>
            <a:endParaRPr lang="en-US" sz="2000" dirty="0"/>
          </a:p>
          <a:p>
            <a:pPr marL="0" indent="0">
              <a:buNone/>
            </a:pPr>
            <a:r>
              <a:rPr lang="en-US" sz="2000" dirty="0"/>
              <a:t>“Oops!” -- Eric</a:t>
            </a:r>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4"/>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113579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Unicode: Code Points</a:t>
            </a:r>
          </a:p>
          <a:p>
            <a:pPr marL="0" indent="0">
              <a:buNone/>
            </a:pPr>
            <a:r>
              <a:rPr lang="en-US" sz="2000" dirty="0"/>
              <a:t>UTF-16 Encoding: 2 bytes per character… plus some craziness</a:t>
            </a:r>
          </a:p>
          <a:p>
            <a:pPr marL="0" indent="0">
              <a:buNone/>
            </a:pPr>
            <a:endParaRPr lang="en-US" sz="2000" dirty="0"/>
          </a:p>
        </p:txBody>
      </p:sp>
    </p:spTree>
    <p:extLst>
      <p:ext uri="{BB962C8B-B14F-4D97-AF65-F5344CB8AC3E}">
        <p14:creationId xmlns:p14="http://schemas.microsoft.com/office/powerpoint/2010/main" val="328623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UTF-8</a:t>
            </a:r>
          </a:p>
        </p:txBody>
      </p:sp>
    </p:spTree>
    <p:extLst>
      <p:ext uri="{BB962C8B-B14F-4D97-AF65-F5344CB8AC3E}">
        <p14:creationId xmlns:p14="http://schemas.microsoft.com/office/powerpoint/2010/main" val="4244463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For a while it seemed like that (UTF-16) might be good enough, but programmers were complaining. “Look at all those zeros!” they said, since they were Americans and they were looking at English text … Also they were liberal hippies in California who wanted to </a:t>
            </a:r>
            <a:r>
              <a:rPr lang="en-US" sz="2000" i="1" dirty="0"/>
              <a:t>conserve (sneer)</a:t>
            </a:r>
            <a:r>
              <a:rPr lang="en-US" sz="2000" dirty="0"/>
              <a:t>. If they were Texans they wouldn’t have minded guzzling twice the number of bytes. But those Californian wimps couldn’t bear the idea of </a:t>
            </a:r>
            <a:r>
              <a:rPr lang="en-US" sz="2000" i="1" dirty="0"/>
              <a:t>doubling</a:t>
            </a:r>
            <a:r>
              <a:rPr lang="en-US" sz="2000" dirty="0"/>
              <a:t> the amount of storage it took for strings, and anyway, there were already all these doggone documents out there using various ANSI and DBCS character sets and who’s going to convert them all? </a:t>
            </a:r>
            <a:r>
              <a:rPr lang="en-US" sz="2000" i="1" dirty="0"/>
              <a:t>Moi?</a:t>
            </a:r>
            <a:r>
              <a:rPr lang="en-US" sz="2000" dirty="0"/>
              <a:t> For this reason alone most people decided to ignore Unicode for several years and in the meantime things got worse.</a:t>
            </a:r>
          </a:p>
          <a:p>
            <a:pPr marL="0" indent="0">
              <a:buNone/>
            </a:pPr>
            <a:r>
              <a:rPr lang="en-US" sz="2000" dirty="0"/>
              <a:t>Thus was </a:t>
            </a:r>
            <a:r>
              <a:rPr lang="en-US" sz="2000" dirty="0">
                <a:hlinkClick r:id="rId3"/>
              </a:rPr>
              <a:t>invented</a:t>
            </a:r>
            <a:r>
              <a:rPr lang="en-US" sz="2000" dirty="0"/>
              <a:t> the brilliant concept of </a:t>
            </a:r>
            <a:r>
              <a:rPr lang="en-US" sz="2000" dirty="0">
                <a:hlinkClick r:id="rId4"/>
              </a:rPr>
              <a:t>UTF-8</a:t>
            </a:r>
            <a:r>
              <a:rPr lang="en-US" sz="2000" dirty="0"/>
              <a:t>. UTF-8 was another system for storing your string of Unicode code points, those magic U+ numbers, in memory using 8 bit bytes. In UTF-8, every code point from 0-127 is stored </a:t>
            </a:r>
            <a:r>
              <a:rPr lang="en-US" sz="2000" i="1" dirty="0"/>
              <a:t>in a single byte</a:t>
            </a:r>
            <a:r>
              <a:rPr lang="en-US" sz="2000" dirty="0"/>
              <a:t>. Only code points 128 and above are stored using 2, 3, in fact, up to 6 bytes.</a:t>
            </a:r>
          </a:p>
          <a:p>
            <a:pPr marL="0" indent="0">
              <a:buNone/>
            </a:pPr>
            <a:endParaRPr lang="en-US" sz="2000" dirty="0"/>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5"/>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74614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Text File Standards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0" y="1553528"/>
            <a:ext cx="10515599" cy="5075871"/>
          </a:xfrm>
        </p:spPr>
        <p:txBody>
          <a:bodyPr>
            <a:normAutofit/>
          </a:bodyPr>
          <a:lstStyle/>
          <a:p>
            <a:pPr marL="0" indent="0">
              <a:spcAft>
                <a:spcPts val="600"/>
              </a:spcAft>
              <a:buNone/>
            </a:pPr>
            <a:r>
              <a:rPr lang="en-US" sz="2000" dirty="0"/>
              <a:t>ASCII</a:t>
            </a:r>
          </a:p>
          <a:p>
            <a:pPr marL="0" indent="0">
              <a:spcAft>
                <a:spcPts val="600"/>
              </a:spcAft>
              <a:buNone/>
            </a:pPr>
            <a:r>
              <a:rPr lang="en-US" sz="2000" dirty="0"/>
              <a:t>Unicode</a:t>
            </a:r>
          </a:p>
          <a:p>
            <a:pPr marL="0" indent="0">
              <a:spcAft>
                <a:spcPts val="600"/>
              </a:spcAft>
              <a:buNone/>
            </a:pPr>
            <a:r>
              <a:rPr lang="en-US" sz="2000" dirty="0"/>
              <a:t>UTF-8</a:t>
            </a:r>
          </a:p>
          <a:p>
            <a:pPr marL="0" indent="0">
              <a:spcAft>
                <a:spcPts val="600"/>
              </a:spcAft>
              <a:buNone/>
            </a:pPr>
            <a:r>
              <a:rPr lang="en-US" sz="2000" dirty="0"/>
              <a:t>Others</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sz="2000" dirty="0"/>
          </a:p>
        </p:txBody>
      </p:sp>
      <p:pic>
        <p:nvPicPr>
          <p:cNvPr id="8" name="Picture 7">
            <a:extLst>
              <a:ext uri="{FF2B5EF4-FFF2-40B4-BE49-F238E27FC236}">
                <a16:creationId xmlns:a16="http://schemas.microsoft.com/office/drawing/2014/main" id="{6D419FF6-75F8-44B2-AFA4-ECF14FB72582}"/>
              </a:ext>
            </a:extLst>
          </p:cNvPr>
          <p:cNvPicPr>
            <a:picLocks noChangeAspect="1"/>
          </p:cNvPicPr>
          <p:nvPr/>
        </p:nvPicPr>
        <p:blipFill>
          <a:blip r:embed="rId3"/>
          <a:stretch>
            <a:fillRect/>
          </a:stretch>
        </p:blipFill>
        <p:spPr>
          <a:xfrm>
            <a:off x="3295649" y="1868804"/>
            <a:ext cx="6848476" cy="4040601"/>
          </a:xfrm>
          <a:prstGeom prst="rect">
            <a:avLst/>
          </a:prstGeom>
        </p:spPr>
      </p:pic>
    </p:spTree>
    <p:extLst>
      <p:ext uri="{BB962C8B-B14F-4D97-AF65-F5344CB8AC3E}">
        <p14:creationId xmlns:p14="http://schemas.microsoft.com/office/powerpoint/2010/main" val="11440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Text File End-Of-Line (EOL) and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1" y="1524953"/>
            <a:ext cx="10515599" cy="5075871"/>
          </a:xfrm>
        </p:spPr>
        <p:txBody>
          <a:bodyPr>
            <a:normAutofit/>
          </a:bodyPr>
          <a:lstStyle/>
          <a:p>
            <a:pPr marL="0" indent="0">
              <a:spcAft>
                <a:spcPts val="600"/>
              </a:spcAft>
              <a:buNone/>
            </a:pPr>
            <a:r>
              <a:rPr lang="en-US" sz="2000" dirty="0"/>
              <a:t>Industry adoption of end-of-line encoding includes: </a:t>
            </a:r>
          </a:p>
          <a:p>
            <a:pPr marL="0" indent="0">
              <a:spcAft>
                <a:spcPts val="600"/>
              </a:spcAft>
              <a:buNone/>
            </a:pPr>
            <a:endParaRPr lang="en-US" sz="2000" dirty="0"/>
          </a:p>
          <a:p>
            <a:pPr marL="0" indent="0">
              <a:spcAft>
                <a:spcPts val="600"/>
              </a:spcAft>
              <a:buNone/>
            </a:pPr>
            <a:r>
              <a:rPr lang="en-US" sz="2000" dirty="0"/>
              <a:t>Windows: 	Both Carriage Return (CR, \r, 0x0d) and Line Feed (LF, \n, 0x0a) together.</a:t>
            </a:r>
          </a:p>
          <a:p>
            <a:pPr marL="0" indent="0">
              <a:spcAft>
                <a:spcPts val="600"/>
              </a:spcAft>
              <a:buNone/>
            </a:pPr>
            <a:r>
              <a:rPr lang="en-US" sz="2000" dirty="0"/>
              <a:t>Unix/Linux/OSX: 	Just Line Feed (LF, \n, 0x0a)</a:t>
            </a:r>
          </a:p>
          <a:p>
            <a:pPr marL="0" indent="0">
              <a:spcAft>
                <a:spcPts val="600"/>
              </a:spcAft>
              <a:buNone/>
            </a:pPr>
            <a:r>
              <a:rPr lang="en-US" sz="2000" dirty="0"/>
              <a:t>Mac (pre-OSX): 	Just Carriage Return (CR, \r, 0x0d)</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r>
              <a:rPr lang="en-US" sz="2000" dirty="0"/>
              <a:t>Article on Windows Notepad supporting non-Windows EOF conventions </a:t>
            </a:r>
            <a:r>
              <a:rPr lang="en-US" sz="2000" dirty="0">
                <a:hlinkClick r:id="rId3"/>
              </a:rPr>
              <a:t>[link]</a:t>
            </a:r>
            <a:endParaRPr lang="en-US" sz="2000" dirty="0"/>
          </a:p>
        </p:txBody>
      </p:sp>
    </p:spTree>
    <p:extLst>
      <p:ext uri="{BB962C8B-B14F-4D97-AF65-F5344CB8AC3E}">
        <p14:creationId xmlns:p14="http://schemas.microsoft.com/office/powerpoint/2010/main" val="261746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HTML Character Entities</a:t>
            </a:r>
          </a:p>
        </p:txBody>
      </p:sp>
    </p:spTree>
    <p:extLst>
      <p:ext uri="{BB962C8B-B14F-4D97-AF65-F5344CB8AC3E}">
        <p14:creationId xmlns:p14="http://schemas.microsoft.com/office/powerpoint/2010/main" val="411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3476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None/>
            </a:pPr>
            <a:endParaRPr lang="en-US" sz="2000" dirty="0"/>
          </a:p>
          <a:p>
            <a:pPr marL="0" indent="0">
              <a:buNone/>
            </a:pPr>
            <a:r>
              <a:rPr lang="en-US" sz="2000"/>
              <a:t>Sound </a:t>
            </a:r>
            <a:r>
              <a:rPr lang="en-US" sz="2000" dirty="0"/>
              <a:t>Check… plus Video, and Desktop Sharing check</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Tree>
    <p:extLst>
      <p:ext uri="{BB962C8B-B14F-4D97-AF65-F5344CB8AC3E}">
        <p14:creationId xmlns:p14="http://schemas.microsoft.com/office/powerpoint/2010/main" val="63981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Straight vs Curly Quotes</a:t>
            </a:r>
            <a:endParaRPr lang="en-US" sz="3600" b="1" i="1" u="sng" dirty="0"/>
          </a:p>
        </p:txBody>
      </p:sp>
      <p:pic>
        <p:nvPicPr>
          <p:cNvPr id="3" name="Picture 2">
            <a:extLst>
              <a:ext uri="{FF2B5EF4-FFF2-40B4-BE49-F238E27FC236}">
                <a16:creationId xmlns:a16="http://schemas.microsoft.com/office/drawing/2014/main" id="{DA201B10-4C2A-214F-9280-DBE3DB5A307B}"/>
              </a:ext>
            </a:extLst>
          </p:cNvPr>
          <p:cNvPicPr>
            <a:picLocks noChangeAspect="1"/>
          </p:cNvPicPr>
          <p:nvPr/>
        </p:nvPicPr>
        <p:blipFill>
          <a:blip r:embed="rId3"/>
          <a:stretch>
            <a:fillRect/>
          </a:stretch>
        </p:blipFill>
        <p:spPr>
          <a:xfrm>
            <a:off x="2509105" y="1122398"/>
            <a:ext cx="7173789" cy="5487492"/>
          </a:xfrm>
          <a:prstGeom prst="rect">
            <a:avLst/>
          </a:prstGeom>
        </p:spPr>
      </p:pic>
      <p:pic>
        <p:nvPicPr>
          <p:cNvPr id="5" name="Picture 4">
            <a:extLst>
              <a:ext uri="{FF2B5EF4-FFF2-40B4-BE49-F238E27FC236}">
                <a16:creationId xmlns:a16="http://schemas.microsoft.com/office/drawing/2014/main" id="{84FF8BDB-B891-3F4E-8783-AF156FA60D10}"/>
              </a:ext>
            </a:extLst>
          </p:cNvPr>
          <p:cNvPicPr>
            <a:picLocks noChangeAspect="1"/>
          </p:cNvPicPr>
          <p:nvPr/>
        </p:nvPicPr>
        <p:blipFill>
          <a:blip r:embed="rId4"/>
          <a:stretch>
            <a:fillRect/>
          </a:stretch>
        </p:blipFill>
        <p:spPr>
          <a:xfrm>
            <a:off x="10715196" y="119456"/>
            <a:ext cx="1277205" cy="1248611"/>
          </a:xfrm>
          <a:prstGeom prst="rect">
            <a:avLst/>
          </a:prstGeom>
        </p:spPr>
      </p:pic>
      <p:sp>
        <p:nvSpPr>
          <p:cNvPr id="4" name="Rectangle 3">
            <a:extLst>
              <a:ext uri="{FF2B5EF4-FFF2-40B4-BE49-F238E27FC236}">
                <a16:creationId xmlns:a16="http://schemas.microsoft.com/office/drawing/2014/main" id="{0924D024-3CFC-FD40-A4F3-3B9B34D46E3F}"/>
              </a:ext>
            </a:extLst>
          </p:cNvPr>
          <p:cNvSpPr/>
          <p:nvPr/>
        </p:nvSpPr>
        <p:spPr>
          <a:xfrm>
            <a:off x="4937760" y="4450080"/>
            <a:ext cx="4490720" cy="215981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07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HTML Character Entities</a:t>
            </a:r>
            <a:endParaRPr lang="en-US" sz="3600" b="1" i="1" u="sng" dirty="0"/>
          </a:p>
        </p:txBody>
      </p:sp>
      <p:pic>
        <p:nvPicPr>
          <p:cNvPr id="4" name="Picture 3">
            <a:extLst>
              <a:ext uri="{FF2B5EF4-FFF2-40B4-BE49-F238E27FC236}">
                <a16:creationId xmlns:a16="http://schemas.microsoft.com/office/drawing/2014/main" id="{1614CB4C-371B-8746-8229-02C2FE891B4B}"/>
              </a:ext>
            </a:extLst>
          </p:cNvPr>
          <p:cNvPicPr>
            <a:picLocks noChangeAspect="1"/>
          </p:cNvPicPr>
          <p:nvPr/>
        </p:nvPicPr>
        <p:blipFill>
          <a:blip r:embed="rId3"/>
          <a:stretch>
            <a:fillRect/>
          </a:stretch>
        </p:blipFill>
        <p:spPr>
          <a:xfrm>
            <a:off x="838200" y="1187409"/>
            <a:ext cx="10515600" cy="3420524"/>
          </a:xfrm>
          <a:prstGeom prst="rect">
            <a:avLst/>
          </a:prstGeom>
        </p:spPr>
      </p:pic>
      <p:cxnSp>
        <p:nvCxnSpPr>
          <p:cNvPr id="5" name="Straight Connector 4">
            <a:extLst>
              <a:ext uri="{FF2B5EF4-FFF2-40B4-BE49-F238E27FC236}">
                <a16:creationId xmlns:a16="http://schemas.microsoft.com/office/drawing/2014/main" id="{89DD66E6-1A2E-4A4F-B643-A76DC4DC8AA2}"/>
              </a:ext>
            </a:extLst>
          </p:cNvPr>
          <p:cNvCxnSpPr>
            <a:cxnSpLocks/>
          </p:cNvCxnSpPr>
          <p:nvPr/>
        </p:nvCxnSpPr>
        <p:spPr>
          <a:xfrm>
            <a:off x="907525" y="2695074"/>
            <a:ext cx="10360908"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66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Always Escape</a:t>
            </a:r>
            <a:endParaRPr lang="en-US" sz="3600" b="1" i="1" u="sng" dirty="0"/>
          </a:p>
        </p:txBody>
      </p:sp>
      <p:pic>
        <p:nvPicPr>
          <p:cNvPr id="6" name="Picture 5">
            <a:extLst>
              <a:ext uri="{FF2B5EF4-FFF2-40B4-BE49-F238E27FC236}">
                <a16:creationId xmlns:a16="http://schemas.microsoft.com/office/drawing/2014/main" id="{69BEFA84-70DC-2948-B629-6C032674ADC5}"/>
              </a:ext>
            </a:extLst>
          </p:cNvPr>
          <p:cNvPicPr>
            <a:picLocks noChangeAspect="1"/>
          </p:cNvPicPr>
          <p:nvPr/>
        </p:nvPicPr>
        <p:blipFill>
          <a:blip r:embed="rId3"/>
          <a:stretch>
            <a:fillRect/>
          </a:stretch>
        </p:blipFill>
        <p:spPr>
          <a:xfrm>
            <a:off x="838200" y="1369380"/>
            <a:ext cx="10515600" cy="1724956"/>
          </a:xfrm>
          <a:prstGeom prst="rect">
            <a:avLst/>
          </a:prstGeom>
        </p:spPr>
      </p:pic>
      <p:pic>
        <p:nvPicPr>
          <p:cNvPr id="7" name="Picture 6">
            <a:extLst>
              <a:ext uri="{FF2B5EF4-FFF2-40B4-BE49-F238E27FC236}">
                <a16:creationId xmlns:a16="http://schemas.microsoft.com/office/drawing/2014/main" id="{C7B5E97B-68EE-3942-8D3C-695CC838FBB9}"/>
              </a:ext>
            </a:extLst>
          </p:cNvPr>
          <p:cNvPicPr>
            <a:picLocks noChangeAspect="1"/>
          </p:cNvPicPr>
          <p:nvPr/>
        </p:nvPicPr>
        <p:blipFill>
          <a:blip r:embed="rId4"/>
          <a:stretch>
            <a:fillRect/>
          </a:stretch>
        </p:blipFill>
        <p:spPr>
          <a:xfrm>
            <a:off x="9441447" y="365126"/>
            <a:ext cx="1912353" cy="217313"/>
          </a:xfrm>
          <a:prstGeom prst="rect">
            <a:avLst/>
          </a:prstGeom>
        </p:spPr>
      </p:pic>
    </p:spTree>
    <p:extLst>
      <p:ext uri="{BB962C8B-B14F-4D97-AF65-F5344CB8AC3E}">
        <p14:creationId xmlns:p14="http://schemas.microsoft.com/office/powerpoint/2010/main" val="3648322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b="1" dirty="0"/>
              <a:t>Oh yes, and…</a:t>
            </a:r>
          </a:p>
        </p:txBody>
      </p:sp>
      <p:pic>
        <p:nvPicPr>
          <p:cNvPr id="3" name="Picture 2">
            <a:extLst>
              <a:ext uri="{FF2B5EF4-FFF2-40B4-BE49-F238E27FC236}">
                <a16:creationId xmlns:a16="http://schemas.microsoft.com/office/drawing/2014/main" id="{F45681B7-5029-CF44-BB8D-730F9E99AAD4}"/>
              </a:ext>
            </a:extLst>
          </p:cNvPr>
          <p:cNvPicPr>
            <a:picLocks noChangeAspect="1"/>
          </p:cNvPicPr>
          <p:nvPr/>
        </p:nvPicPr>
        <p:blipFill>
          <a:blip r:embed="rId3"/>
          <a:stretch>
            <a:fillRect/>
          </a:stretch>
        </p:blipFill>
        <p:spPr>
          <a:xfrm>
            <a:off x="2655517" y="1286594"/>
            <a:ext cx="6880965" cy="4838003"/>
          </a:xfrm>
          <a:prstGeom prst="rect">
            <a:avLst/>
          </a:prstGeom>
        </p:spPr>
      </p:pic>
    </p:spTree>
    <p:extLst>
      <p:ext uri="{BB962C8B-B14F-4D97-AF65-F5344CB8AC3E}">
        <p14:creationId xmlns:p14="http://schemas.microsoft.com/office/powerpoint/2010/main" val="216948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Everything is due Sunday!</a:t>
            </a:r>
          </a:p>
          <a:p>
            <a:pPr marL="0" indent="0">
              <a:buNone/>
            </a:pPr>
            <a:endParaRPr lang="en-US" sz="2000" dirty="0"/>
          </a:p>
          <a:p>
            <a:pPr marL="0" indent="0">
              <a:buNone/>
            </a:pPr>
            <a:r>
              <a:rPr lang="en-US" sz="2000" dirty="0"/>
              <a:t>Sprint 3 planning will be Monday</a:t>
            </a:r>
          </a:p>
          <a:p>
            <a:pPr marL="0" indent="0">
              <a:buNone/>
            </a:pPr>
            <a:r>
              <a:rPr lang="en-US" sz="2000" dirty="0"/>
              <a:t>Sprint 2 demos and retrospectives will be Wednesday</a:t>
            </a:r>
          </a:p>
        </p:txBody>
      </p:sp>
    </p:spTree>
    <p:extLst>
      <p:ext uri="{BB962C8B-B14F-4D97-AF65-F5344CB8AC3E}">
        <p14:creationId xmlns:p14="http://schemas.microsoft.com/office/powerpoint/2010/main" val="3177238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Lab, Lab, Lab… and more Lab</a:t>
            </a:r>
            <a:br>
              <a:rPr lang="en-US" sz="4800" dirty="0"/>
            </a:br>
            <a:endParaRPr lang="en-US" sz="4800" dirty="0"/>
          </a:p>
        </p:txBody>
      </p:sp>
    </p:spTree>
    <p:extLst>
      <p:ext uri="{BB962C8B-B14F-4D97-AF65-F5344CB8AC3E}">
        <p14:creationId xmlns:p14="http://schemas.microsoft.com/office/powerpoint/2010/main" val="268406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Lab: Azure Web Applications with CI/CD</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What is </a:t>
            </a:r>
            <a:r>
              <a:rPr lang="en-US" sz="2000" dirty="0">
                <a:hlinkClick r:id="rId3"/>
              </a:rPr>
              <a:t>CI/CD</a:t>
            </a:r>
            <a:r>
              <a:rPr lang="en-US" sz="2000" dirty="0"/>
              <a:t>?</a:t>
            </a:r>
          </a:p>
          <a:p>
            <a:pPr marL="0" indent="0">
              <a:buNone/>
            </a:pPr>
            <a:r>
              <a:rPr lang="en-US" sz="2000" dirty="0"/>
              <a:t>How would we create and Azure based web application while focusing on CI/CD?</a:t>
            </a:r>
          </a:p>
          <a:p>
            <a:pPr marL="514350" indent="-514350">
              <a:buFont typeface="+mj-lt"/>
              <a:buAutoNum type="arabicPeriod"/>
            </a:pPr>
            <a:r>
              <a:rPr lang="en-US" sz="2000" dirty="0"/>
              <a:t>Prerequisites include Git, GitHub, Azure, Web Browser, Finder, Terminal, and VS Code</a:t>
            </a:r>
          </a:p>
          <a:p>
            <a:pPr marL="514350" indent="-514350">
              <a:buFont typeface="+mj-lt"/>
              <a:buAutoNum type="arabicPeriod"/>
            </a:pPr>
            <a:r>
              <a:rPr lang="en-US" sz="2000" dirty="0"/>
              <a:t>Review our </a:t>
            </a:r>
            <a:r>
              <a:rPr lang="en-US" sz="2000" dirty="0">
                <a:hlinkClick r:id="rId4"/>
              </a:rPr>
              <a:t>example code</a:t>
            </a:r>
            <a:r>
              <a:rPr lang="en-US" sz="2000" dirty="0"/>
              <a:t> to find a suitable basic web application</a:t>
            </a:r>
          </a:p>
          <a:p>
            <a:pPr marL="514350" indent="-514350">
              <a:buFont typeface="+mj-lt"/>
              <a:buAutoNum type="arabicPeriod"/>
            </a:pPr>
            <a:r>
              <a:rPr lang="en-US" sz="2000" dirty="0"/>
              <a:t>Create a GitHub repository</a:t>
            </a:r>
          </a:p>
          <a:p>
            <a:pPr marL="514350" indent="-514350">
              <a:buFont typeface="+mj-lt"/>
              <a:buAutoNum type="arabicPeriod"/>
            </a:pPr>
            <a:r>
              <a:rPr lang="en-US" sz="2000" dirty="0"/>
              <a:t>Add basic web application to the GitHub repository</a:t>
            </a:r>
          </a:p>
          <a:p>
            <a:pPr marL="514350" indent="-514350">
              <a:buFont typeface="+mj-lt"/>
              <a:buAutoNum type="arabicPeriod"/>
            </a:pPr>
            <a:r>
              <a:rPr lang="en-US" sz="2000" dirty="0"/>
              <a:t>Create an </a:t>
            </a:r>
            <a:r>
              <a:rPr lang="en-US" sz="2000" dirty="0">
                <a:hlinkClick r:id="rId5"/>
              </a:rPr>
              <a:t>Azure website</a:t>
            </a:r>
            <a:r>
              <a:rPr lang="en-US" sz="2000" dirty="0"/>
              <a:t> and link it to the GitHub repository</a:t>
            </a:r>
          </a:p>
          <a:p>
            <a:pPr marL="514350" indent="-514350">
              <a:buFont typeface="+mj-lt"/>
              <a:buAutoNum type="arabicPeriod"/>
            </a:pPr>
            <a:r>
              <a:rPr lang="en-US" sz="2000" dirty="0"/>
              <a:t>Update local Git repository with “git pull --no-edit” to update GitHub action </a:t>
            </a:r>
          </a:p>
          <a:p>
            <a:pPr marL="514350" indent="-514350">
              <a:buFont typeface="+mj-lt"/>
              <a:buAutoNum type="arabicPeriod"/>
            </a:pPr>
            <a:r>
              <a:rPr lang="en-US" sz="2000" dirty="0"/>
              <a:t>Update website, push changes, and review site</a:t>
            </a:r>
          </a:p>
          <a:p>
            <a:pPr marL="514350" indent="-514350">
              <a:buFont typeface="+mj-lt"/>
              <a:buAutoNum type="arabicPeriod"/>
            </a:pPr>
            <a:r>
              <a:rPr lang="en-US" sz="2000" dirty="0"/>
              <a:t>Regularly update and test Azure website during development</a:t>
            </a:r>
          </a:p>
          <a:p>
            <a:pPr marL="0" indent="0">
              <a:buNone/>
            </a:pPr>
            <a:endParaRPr lang="en-US" sz="2000" dirty="0"/>
          </a:p>
        </p:txBody>
      </p:sp>
    </p:spTree>
    <p:extLst>
      <p:ext uri="{BB962C8B-B14F-4D97-AF65-F5344CB8AC3E}">
        <p14:creationId xmlns:p14="http://schemas.microsoft.com/office/powerpoint/2010/main" val="839794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a:t>
            </a:r>
          </a:p>
          <a:p>
            <a:pPr marL="457200" indent="-457200">
              <a:buFont typeface="+mj-lt"/>
              <a:buAutoNum type="arabicPeriod"/>
            </a:pPr>
            <a:r>
              <a:rPr lang="en-US" sz="2000" dirty="0"/>
              <a:t>The Humble Text File</a:t>
            </a:r>
          </a:p>
          <a:p>
            <a:pPr marL="457200" indent="-457200">
              <a:buFont typeface="+mj-lt"/>
              <a:buAutoNum type="arabicPeriod"/>
            </a:pPr>
            <a:r>
              <a:rPr lang="en-US" sz="2000" dirty="0"/>
              <a:t>Prework for Next Class</a:t>
            </a:r>
          </a:p>
          <a:p>
            <a:pPr marL="457200" indent="-457200">
              <a:buFont typeface="+mj-lt"/>
              <a:buAutoNum type="arabicPeriod"/>
            </a:pPr>
            <a:r>
              <a:rPr lang="en-US" sz="2000" dirty="0"/>
              <a:t>Lab, Lab, Lab… and more Lab</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90045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Everything is due Sunday!</a:t>
            </a:r>
          </a:p>
          <a:p>
            <a:pPr marL="0" indent="0">
              <a:buNone/>
            </a:pPr>
            <a:r>
              <a:rPr lang="en-US" sz="2000" dirty="0"/>
              <a:t>Be prepared for Lab on Friday</a:t>
            </a:r>
          </a:p>
        </p:txBody>
      </p:sp>
    </p:spTree>
    <p:extLst>
      <p:ext uri="{BB962C8B-B14F-4D97-AF65-F5344CB8AC3E}">
        <p14:creationId xmlns:p14="http://schemas.microsoft.com/office/powerpoint/2010/main" val="180632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Question: Should there be 1 or 2 </a:t>
            </a:r>
          </a:p>
          <a:p>
            <a:pPr marL="0" indent="0" algn="ctr">
              <a:buNone/>
            </a:pPr>
            <a:r>
              <a:rPr lang="en-US" sz="4400" dirty="0"/>
              <a:t>spaces after a period?</a:t>
            </a:r>
          </a:p>
        </p:txBody>
      </p:sp>
    </p:spTree>
    <p:extLst>
      <p:ext uri="{BB962C8B-B14F-4D97-AF65-F5344CB8AC3E}">
        <p14:creationId xmlns:p14="http://schemas.microsoft.com/office/powerpoint/2010/main" val="200248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The Humble Text File</a:t>
            </a:r>
          </a:p>
        </p:txBody>
      </p:sp>
    </p:spTree>
    <p:extLst>
      <p:ext uri="{BB962C8B-B14F-4D97-AF65-F5344CB8AC3E}">
        <p14:creationId xmlns:p14="http://schemas.microsoft.com/office/powerpoint/2010/main" val="84883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Files</a:t>
            </a:r>
          </a:p>
        </p:txBody>
      </p:sp>
      <p:sp>
        <p:nvSpPr>
          <p:cNvPr id="6" name="Content Placeholder 2"/>
          <p:cNvSpPr>
            <a:spLocks noGrp="1"/>
          </p:cNvSpPr>
          <p:nvPr>
            <p:ph idx="1"/>
          </p:nvPr>
        </p:nvSpPr>
        <p:spPr>
          <a:xfrm>
            <a:off x="838197" y="1525772"/>
            <a:ext cx="6841387" cy="4651191"/>
          </a:xfrm>
        </p:spPr>
        <p:txBody>
          <a:bodyPr>
            <a:normAutofit/>
          </a:bodyPr>
          <a:lstStyle/>
          <a:p>
            <a:pPr marL="457200" indent="-457200">
              <a:buFont typeface="+mj-lt"/>
              <a:buAutoNum type="arabicPeriod"/>
            </a:pPr>
            <a:r>
              <a:rPr lang="en-US" sz="2000" dirty="0"/>
              <a:t>All computer files are binary and can be represented in Hex</a:t>
            </a:r>
          </a:p>
          <a:p>
            <a:pPr marL="457200" indent="-457200">
              <a:buFont typeface="+mj-lt"/>
              <a:buAutoNum type="arabicPeriod"/>
            </a:pPr>
            <a:r>
              <a:rPr lang="en-US" sz="2000" dirty="0"/>
              <a:t>Some binary files can also be represented as text files</a:t>
            </a:r>
          </a:p>
          <a:p>
            <a:pPr marL="457200" indent="-457200">
              <a:buFont typeface="+mj-lt"/>
              <a:buAutoNum type="arabicPeriod"/>
            </a:pPr>
            <a:r>
              <a:rPr lang="en-US" sz="2000" dirty="0"/>
              <a:t>The term “binary file” is often incorrectly used to imply that a file is a “non-text” file.</a:t>
            </a:r>
          </a:p>
        </p:txBody>
      </p:sp>
      <p:pic>
        <p:nvPicPr>
          <p:cNvPr id="3" name="Picture 2"/>
          <p:cNvPicPr>
            <a:picLocks noChangeAspect="1"/>
          </p:cNvPicPr>
          <p:nvPr/>
        </p:nvPicPr>
        <p:blipFill>
          <a:blip r:embed="rId3"/>
          <a:stretch>
            <a:fillRect/>
          </a:stretch>
        </p:blipFill>
        <p:spPr>
          <a:xfrm>
            <a:off x="7750141" y="1525772"/>
            <a:ext cx="3849314" cy="3238733"/>
          </a:xfrm>
          <a:prstGeom prst="rect">
            <a:avLst/>
          </a:prstGeom>
        </p:spPr>
      </p:pic>
    </p:spTree>
    <p:extLst>
      <p:ext uri="{BB962C8B-B14F-4D97-AF65-F5344CB8AC3E}">
        <p14:creationId xmlns:p14="http://schemas.microsoft.com/office/powerpoint/2010/main" val="5985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In The Beginning There Were</a:t>
            </a:r>
            <a:br>
              <a:rPr lang="en-US" sz="4800" dirty="0"/>
            </a:br>
            <a:br>
              <a:rPr lang="en-US" sz="4800" dirty="0"/>
            </a:br>
            <a:r>
              <a:rPr lang="en-US" sz="4800" dirty="0"/>
              <a:t>ASCII Text Files</a:t>
            </a:r>
          </a:p>
        </p:txBody>
      </p:sp>
    </p:spTree>
    <p:extLst>
      <p:ext uri="{BB962C8B-B14F-4D97-AF65-F5344CB8AC3E}">
        <p14:creationId xmlns:p14="http://schemas.microsoft.com/office/powerpoint/2010/main" val="299588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ASCII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Bytes are frequently used to hold individual characters in a text document. In the ASCII character set, each binary value between 0 and 127 is given a specific character. Most computers extend the ASCII character set to use the full range of 256 characters available in a byte. The upper 128 characters handle special things like accented characters from common foreign languages.</a:t>
            </a:r>
          </a:p>
          <a:p>
            <a:endParaRPr lang="en-US" sz="2000" dirty="0"/>
          </a:p>
        </p:txBody>
      </p:sp>
      <p:pic>
        <p:nvPicPr>
          <p:cNvPr id="4" name="Picture 3">
            <a:extLst>
              <a:ext uri="{FF2B5EF4-FFF2-40B4-BE49-F238E27FC236}">
                <a16:creationId xmlns:a16="http://schemas.microsoft.com/office/drawing/2014/main" id="{45CE7CD7-6E0E-8546-B3D3-2D554B7357F6}"/>
              </a:ext>
            </a:extLst>
          </p:cNvPr>
          <p:cNvPicPr>
            <a:picLocks noChangeAspect="1"/>
          </p:cNvPicPr>
          <p:nvPr/>
        </p:nvPicPr>
        <p:blipFill>
          <a:blip r:embed="rId3"/>
          <a:stretch>
            <a:fillRect/>
          </a:stretch>
        </p:blipFill>
        <p:spPr>
          <a:xfrm>
            <a:off x="8383534" y="422834"/>
            <a:ext cx="2652328" cy="6066651"/>
          </a:xfrm>
          <a:prstGeom prst="rect">
            <a:avLst/>
          </a:prstGeom>
        </p:spPr>
      </p:pic>
    </p:spTree>
    <p:extLst>
      <p:ext uri="{BB962C8B-B14F-4D97-AF65-F5344CB8AC3E}">
        <p14:creationId xmlns:p14="http://schemas.microsoft.com/office/powerpoint/2010/main" val="1621940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8666</TotalTime>
  <Words>1015</Words>
  <Application>Microsoft Macintosh PowerPoint</Application>
  <PresentationFormat>Widescreen</PresentationFormat>
  <Paragraphs>119</Paragraphs>
  <Slides>27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Wingdings</vt:lpstr>
      <vt:lpstr>Office Theme</vt:lpstr>
      <vt:lpstr>Preflight Check List</vt:lpstr>
      <vt:lpstr>Recordings</vt:lpstr>
      <vt:lpstr>PowerPoint Presentation</vt:lpstr>
      <vt:lpstr>Prework For Next Class</vt:lpstr>
      <vt:lpstr>PowerPoint Presentation</vt:lpstr>
      <vt:lpstr>The Humble Text File</vt:lpstr>
      <vt:lpstr>Files</vt:lpstr>
      <vt:lpstr>In The Beginning There Were  ASCII Text Files</vt:lpstr>
      <vt:lpstr>ASCII Files</vt:lpstr>
      <vt:lpstr>PowerPoint Presentation</vt:lpstr>
      <vt:lpstr>Unicode &amp; UTF-16</vt:lpstr>
      <vt:lpstr>Unicode, UTF-16, and UTF-8</vt:lpstr>
      <vt:lpstr>Unicode, UTF-16, and UTF-8</vt:lpstr>
      <vt:lpstr>Unicode, UTF-16, and UTF-8</vt:lpstr>
      <vt:lpstr>UTF-8</vt:lpstr>
      <vt:lpstr>Unicode, UTF-16, and UTF-8</vt:lpstr>
      <vt:lpstr>Text File Standards (Encoding)</vt:lpstr>
      <vt:lpstr>Text File End-Of-Line (EOL) and Encoding</vt:lpstr>
      <vt:lpstr>HTML Character Entities</vt:lpstr>
      <vt:lpstr>Straight vs Curly Quotes</vt:lpstr>
      <vt:lpstr>HTML Character Entities</vt:lpstr>
      <vt:lpstr>Always Escape</vt:lpstr>
      <vt:lpstr>Oh yes, and…</vt:lpstr>
      <vt:lpstr>Prework For Next Class</vt:lpstr>
      <vt:lpstr>Lab, Lab, Lab… and more Lab </vt:lpstr>
      <vt:lpstr>Lab: Azure Web Applications with CI/CD</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382</cp:revision>
  <dcterms:created xsi:type="dcterms:W3CDTF">2020-08-26T19:34:34Z</dcterms:created>
  <dcterms:modified xsi:type="dcterms:W3CDTF">2021-09-24T19:53:39Z</dcterms:modified>
</cp:coreProperties>
</file>