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1349" r:id="rId2"/>
    <p:sldId id="1509" r:id="rId3"/>
    <p:sldId id="1486" r:id="rId4"/>
    <p:sldId id="1128" r:id="rId5"/>
    <p:sldId id="1233" r:id="rId6"/>
    <p:sldId id="1234" r:id="rId7"/>
    <p:sldId id="1235" r:id="rId8"/>
    <p:sldId id="1236" r:id="rId9"/>
    <p:sldId id="1237" r:id="rId10"/>
    <p:sldId id="1238" r:id="rId11"/>
    <p:sldId id="1239" r:id="rId12"/>
    <p:sldId id="1240" r:id="rId13"/>
    <p:sldId id="1249" r:id="rId14"/>
    <p:sldId id="1250" r:id="rId15"/>
    <p:sldId id="1241" r:id="rId16"/>
    <p:sldId id="1251" r:id="rId17"/>
    <p:sldId id="1242" r:id="rId18"/>
    <p:sldId id="1243" r:id="rId19"/>
    <p:sldId id="1244" r:id="rId20"/>
    <p:sldId id="1245" r:id="rId21"/>
    <p:sldId id="1246" r:id="rId22"/>
    <p:sldId id="1247" r:id="rId23"/>
    <p:sldId id="1252" r:id="rId24"/>
    <p:sldId id="1510" r:id="rId25"/>
    <p:sldId id="1511" r:id="rId26"/>
    <p:sldId id="1504" r:id="rId27"/>
    <p:sldId id="105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9"/>
    <p:restoredTop sz="82512"/>
  </p:normalViewPr>
  <p:slideViewPr>
    <p:cSldViewPr snapToGrid="0" snapToObjects="1">
      <p:cViewPr varScale="1">
        <p:scale>
          <a:sx n="181" d="100"/>
          <a:sy n="181" d="100"/>
        </p:scale>
        <p:origin x="1088"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9/24/21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68102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44673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dirty="0"/>
          </a:p>
        </p:txBody>
      </p:sp>
    </p:spTree>
    <p:extLst>
      <p:ext uri="{BB962C8B-B14F-4D97-AF65-F5344CB8AC3E}">
        <p14:creationId xmlns:p14="http://schemas.microsoft.com/office/powerpoint/2010/main" val="640753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80897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277940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56070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531354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450525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980268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ourier New" panose="02070309020205020404" pitchFamily="49" charset="0"/>
                <a:ea typeface="+mn-ea"/>
                <a:cs typeface="Courier New" panose="02070309020205020404" pitchFamily="49" charset="0"/>
              </a:rPr>
              <a:t>git config –global </a:t>
            </a:r>
            <a:r>
              <a:rPr lang="en-US" sz="1200" kern="1200" dirty="0" err="1">
                <a:solidFill>
                  <a:schemeClr val="tx1"/>
                </a:solidFill>
                <a:effectLst/>
                <a:latin typeface="Courier New" panose="02070309020205020404" pitchFamily="49" charset="0"/>
                <a:ea typeface="+mn-ea"/>
                <a:cs typeface="Courier New" panose="02070309020205020404" pitchFamily="49" charset="0"/>
              </a:rPr>
              <a:t>pull.rebase</a:t>
            </a:r>
            <a:r>
              <a:rPr lang="en-US" sz="1200" kern="1200" dirty="0">
                <a:solidFill>
                  <a:schemeClr val="tx1"/>
                </a:solidFill>
                <a:effectLst/>
                <a:latin typeface="Courier New" panose="02070309020205020404" pitchFamily="49" charset="0"/>
                <a:ea typeface="+mn-ea"/>
                <a:cs typeface="Courier New" panose="02070309020205020404" pitchFamily="49" charset="0"/>
              </a:rPr>
              <a:t> false</a:t>
            </a:r>
          </a:p>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26</a:t>
            </a:fld>
            <a:endParaRPr lang="en-US"/>
          </a:p>
        </p:txBody>
      </p:sp>
    </p:spTree>
    <p:extLst>
      <p:ext uri="{BB962C8B-B14F-4D97-AF65-F5344CB8AC3E}">
        <p14:creationId xmlns:p14="http://schemas.microsoft.com/office/powerpoint/2010/main" val="397000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dirty="0"/>
          </a:p>
        </p:txBody>
      </p:sp>
    </p:spTree>
    <p:extLst>
      <p:ext uri="{BB962C8B-B14F-4D97-AF65-F5344CB8AC3E}">
        <p14:creationId xmlns:p14="http://schemas.microsoft.com/office/powerpoint/2010/main" val="176976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0553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utf-8.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foworld.com/article/3271126/what-is-cicd-continuous-integration-and-continuous-delivery-explained.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en-us/azure/static-web-apps/" TargetMode="External"/><Relationship Id="rId4" Type="http://schemas.openxmlformats.org/officeDocument/2006/relationships/hyperlink" Target="https://github.com/EricJPogue/cpsc-example-cod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22FFB66-0946-CE4C-B37E-4F6E51D4FD75}"/>
              </a:ext>
            </a:extLst>
          </p:cNvPr>
          <p:cNvCxnSpPr>
            <a:cxnSpLocks/>
          </p:cNvCxnSpPr>
          <p:nvPr/>
        </p:nvCxnSpPr>
        <p:spPr>
          <a:xfrm>
            <a:off x="3877606" y="1395663"/>
            <a:ext cx="22756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8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p>
          <a:p>
            <a:pPr marL="0" indent="0">
              <a:buNone/>
            </a:pPr>
            <a:endParaRPr lang="en-US" sz="2000" b="1" dirty="0"/>
          </a:p>
          <a:p>
            <a:pPr marL="0" indent="0">
              <a:buNone/>
            </a:pP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261746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411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125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
        <p:nvSpPr>
          <p:cNvPr id="3" name="Rectangle 2">
            <a:extLst>
              <a:ext uri="{FF2B5EF4-FFF2-40B4-BE49-F238E27FC236}">
                <a16:creationId xmlns:a16="http://schemas.microsoft.com/office/drawing/2014/main" id="{8ADC17ED-4369-A04A-86FD-7184DF8BFA70}"/>
              </a:ext>
            </a:extLst>
          </p:cNvPr>
          <p:cNvSpPr/>
          <p:nvPr/>
        </p:nvSpPr>
        <p:spPr>
          <a:xfrm>
            <a:off x="838200" y="2830827"/>
            <a:ext cx="6096000" cy="707886"/>
          </a:xfrm>
          <a:prstGeom prst="rect">
            <a:avLst/>
          </a:prstGeom>
        </p:spPr>
        <p:txBody>
          <a:bodyPr>
            <a:spAutoFit/>
          </a:bodyPr>
          <a:lstStyle/>
          <a:p>
            <a:endParaRPr lang="en-US" sz="2000" dirty="0"/>
          </a:p>
          <a:p>
            <a:r>
              <a:rPr lang="en-US" sz="2000" dirty="0"/>
              <a:t>Sound Check… plus Video, and Desktop Sharing check</a:t>
            </a:r>
          </a:p>
        </p:txBody>
      </p:sp>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
        <p:nvSpPr>
          <p:cNvPr id="4" name="Rectangle 3">
            <a:extLst>
              <a:ext uri="{FF2B5EF4-FFF2-40B4-BE49-F238E27FC236}">
                <a16:creationId xmlns:a16="http://schemas.microsoft.com/office/drawing/2014/main" id="{0924D024-3CFC-FD40-A4F3-3B9B34D46E3F}"/>
              </a:ext>
            </a:extLst>
          </p:cNvPr>
          <p:cNvSpPr/>
          <p:nvPr/>
        </p:nvSpPr>
        <p:spPr>
          <a:xfrm>
            <a:off x="4937760" y="4450080"/>
            <a:ext cx="4490720" cy="215981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07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cxnSp>
        <p:nvCxnSpPr>
          <p:cNvPr id="5" name="Straight Connector 4">
            <a:extLst>
              <a:ext uri="{FF2B5EF4-FFF2-40B4-BE49-F238E27FC236}">
                <a16:creationId xmlns:a16="http://schemas.microsoft.com/office/drawing/2014/main" id="{89DD66E6-1A2E-4A4F-B643-A76DC4DC8AA2}"/>
              </a:ext>
            </a:extLst>
          </p:cNvPr>
          <p:cNvCxnSpPr>
            <a:cxnSpLocks/>
          </p:cNvCxnSpPr>
          <p:nvPr/>
        </p:nvCxnSpPr>
        <p:spPr>
          <a:xfrm>
            <a:off x="907525" y="2695074"/>
            <a:ext cx="1036090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6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364832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216948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endParaRPr lang="en-US" sz="2000" dirty="0"/>
          </a:p>
          <a:p>
            <a:pPr marL="0" indent="0">
              <a:buNone/>
            </a:pPr>
            <a:r>
              <a:rPr lang="en-US" sz="2000" dirty="0"/>
              <a:t>Sprint 3 planning will be Monday</a:t>
            </a:r>
          </a:p>
          <a:p>
            <a:pPr marL="0" indent="0">
              <a:buNone/>
            </a:pPr>
            <a:r>
              <a:rPr lang="en-US" sz="2000" dirty="0"/>
              <a:t>Sprint 2 demos and retrospectives will be Wednesday</a:t>
            </a:r>
          </a:p>
        </p:txBody>
      </p:sp>
    </p:spTree>
    <p:extLst>
      <p:ext uri="{BB962C8B-B14F-4D97-AF65-F5344CB8AC3E}">
        <p14:creationId xmlns:p14="http://schemas.microsoft.com/office/powerpoint/2010/main" val="317723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Lab, Lab, Lab… and more Lab</a:t>
            </a:r>
            <a:br>
              <a:rPr lang="en-US" sz="4800" dirty="0"/>
            </a:br>
            <a:endParaRPr lang="en-US" sz="4800" dirty="0"/>
          </a:p>
        </p:txBody>
      </p:sp>
    </p:spTree>
    <p:extLst>
      <p:ext uri="{BB962C8B-B14F-4D97-AF65-F5344CB8AC3E}">
        <p14:creationId xmlns:p14="http://schemas.microsoft.com/office/powerpoint/2010/main" val="268406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 Azure Web Applications with CI/CD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What is </a:t>
            </a:r>
            <a:r>
              <a:rPr lang="en-US" sz="2000" dirty="0">
                <a:hlinkClick r:id="rId3"/>
              </a:rPr>
              <a:t>CI/CD</a:t>
            </a:r>
            <a:r>
              <a:rPr lang="en-US" sz="2000" dirty="0"/>
              <a:t>?</a:t>
            </a:r>
          </a:p>
          <a:p>
            <a:pPr marL="0" indent="0">
              <a:buNone/>
            </a:pPr>
            <a:r>
              <a:rPr lang="en-US" sz="2000" dirty="0"/>
              <a:t>How would we create and Azure based web application while focusing on CI/CD?</a:t>
            </a:r>
          </a:p>
          <a:p>
            <a:pPr marL="514350" indent="-514350">
              <a:buFont typeface="+mj-lt"/>
              <a:buAutoNum type="arabicPeriod"/>
            </a:pPr>
            <a:r>
              <a:rPr lang="en-US" sz="2000" dirty="0"/>
              <a:t>Prerequisites include Git, GitHub, Azure, Web Browser, Finder, Terminal, and VS Code</a:t>
            </a:r>
          </a:p>
          <a:p>
            <a:pPr marL="514350" indent="-514350">
              <a:buFont typeface="+mj-lt"/>
              <a:buAutoNum type="arabicPeriod"/>
            </a:pPr>
            <a:r>
              <a:rPr lang="en-US" sz="2000" dirty="0"/>
              <a:t>Review our </a:t>
            </a:r>
            <a:r>
              <a:rPr lang="en-US" sz="2000" dirty="0">
                <a:hlinkClick r:id="rId4"/>
              </a:rPr>
              <a:t>example code</a:t>
            </a:r>
            <a:r>
              <a:rPr lang="en-US" sz="2000" dirty="0"/>
              <a:t> to find a suitable basic web application</a:t>
            </a:r>
          </a:p>
          <a:p>
            <a:pPr marL="514350" indent="-514350">
              <a:buFont typeface="+mj-lt"/>
              <a:buAutoNum type="arabicPeriod"/>
            </a:pPr>
            <a:r>
              <a:rPr lang="en-US" sz="2000" dirty="0"/>
              <a:t>Create a GitHub repository</a:t>
            </a:r>
          </a:p>
          <a:p>
            <a:pPr marL="514350" indent="-514350">
              <a:buFont typeface="+mj-lt"/>
              <a:buAutoNum type="arabicPeriod"/>
            </a:pPr>
            <a:r>
              <a:rPr lang="en-US" sz="2000" dirty="0"/>
              <a:t>Add basic web application to the GitHub repository</a:t>
            </a:r>
          </a:p>
          <a:p>
            <a:pPr marL="514350" indent="-514350">
              <a:buFont typeface="+mj-lt"/>
              <a:buAutoNum type="arabicPeriod"/>
            </a:pPr>
            <a:r>
              <a:rPr lang="en-US" sz="2000" dirty="0"/>
              <a:t>Create an </a:t>
            </a:r>
            <a:r>
              <a:rPr lang="en-US" sz="2000" dirty="0">
                <a:hlinkClick r:id="rId5"/>
              </a:rPr>
              <a:t>Azure website</a:t>
            </a:r>
            <a:r>
              <a:rPr lang="en-US" sz="2000" dirty="0"/>
              <a:t> and link it to the GitHub repository</a:t>
            </a:r>
          </a:p>
          <a:p>
            <a:pPr marL="514350" indent="-514350">
              <a:buFont typeface="+mj-lt"/>
              <a:buAutoNum type="arabicPeriod"/>
            </a:pPr>
            <a:r>
              <a:rPr lang="en-US" sz="2000" dirty="0"/>
              <a:t>Update local Git repository with “git pull --no-edit” to update GitHub action </a:t>
            </a:r>
          </a:p>
          <a:p>
            <a:pPr marL="514350" indent="-514350">
              <a:buFont typeface="+mj-lt"/>
              <a:buAutoNum type="arabicPeriod"/>
            </a:pPr>
            <a:r>
              <a:rPr lang="en-US" sz="2000" dirty="0"/>
              <a:t>Update website, push changes, and review site</a:t>
            </a:r>
          </a:p>
          <a:p>
            <a:pPr marL="514350" indent="-514350">
              <a:buFont typeface="+mj-lt"/>
              <a:buAutoNum type="arabicPeriod"/>
            </a:pPr>
            <a:r>
              <a:rPr lang="en-US" sz="2000" dirty="0"/>
              <a:t>Regularly update and test Azure website during development</a:t>
            </a:r>
          </a:p>
          <a:p>
            <a:pPr marL="0" indent="0">
              <a:buNone/>
            </a:pPr>
            <a:endParaRPr lang="en-US" sz="2000" dirty="0"/>
          </a:p>
        </p:txBody>
      </p:sp>
    </p:spTree>
    <p:extLst>
      <p:ext uri="{BB962C8B-B14F-4D97-AF65-F5344CB8AC3E}">
        <p14:creationId xmlns:p14="http://schemas.microsoft.com/office/powerpoint/2010/main" val="83979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a:t>
            </a:r>
          </a:p>
          <a:p>
            <a:pPr marL="457200" indent="-457200">
              <a:buFont typeface="+mj-lt"/>
              <a:buAutoNum type="arabicPeriod"/>
            </a:pPr>
            <a:r>
              <a:rPr lang="en-US" sz="2000" dirty="0"/>
              <a:t>The Humble Text File</a:t>
            </a:r>
          </a:p>
          <a:p>
            <a:pPr marL="457200" indent="-457200">
              <a:buFont typeface="+mj-lt"/>
              <a:buAutoNum type="arabicPeriod"/>
            </a:pPr>
            <a:r>
              <a:rPr lang="en-US" sz="2000" dirty="0"/>
              <a:t>Prework for Next Class</a:t>
            </a:r>
          </a:p>
          <a:p>
            <a:pPr marL="457200" indent="-457200">
              <a:buFont typeface="+mj-lt"/>
              <a:buAutoNum type="arabicPeriod"/>
            </a:pPr>
            <a:r>
              <a:rPr lang="en-US" sz="2000" dirty="0"/>
              <a:t>Lab, Lab, Lab… and more Lab</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r>
              <a:rPr lang="en-US" sz="2000" dirty="0"/>
              <a:t>Be prepared for Lab on Friday</a:t>
            </a:r>
          </a:p>
        </p:txBody>
      </p:sp>
    </p:spTree>
    <p:extLst>
      <p:ext uri="{BB962C8B-B14F-4D97-AF65-F5344CB8AC3E}">
        <p14:creationId xmlns:p14="http://schemas.microsoft.com/office/powerpoint/2010/main" val="180632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Question: Should there be 1 or 2 </a:t>
            </a:r>
          </a:p>
          <a:p>
            <a:pPr marL="0" indent="0" algn="ctr">
              <a:buNone/>
            </a:pPr>
            <a:r>
              <a:rPr lang="en-US" sz="4400" dirty="0">
                <a:latin typeface="+mj-lt"/>
              </a:rPr>
              <a:t>spaces after a period?</a:t>
            </a:r>
          </a:p>
        </p:txBody>
      </p:sp>
    </p:spTree>
    <p:extLst>
      <p:ext uri="{BB962C8B-B14F-4D97-AF65-F5344CB8AC3E}">
        <p14:creationId xmlns:p14="http://schemas.microsoft.com/office/powerpoint/2010/main" val="200248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84883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8195</TotalTime>
  <Words>1015</Words>
  <Application>Microsoft Macintosh PowerPoint</Application>
  <PresentationFormat>Widescreen</PresentationFormat>
  <Paragraphs>119</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Wingdings</vt:lpstr>
      <vt:lpstr>Office Theme</vt:lpstr>
      <vt:lpstr>Preflight Check List</vt:lpstr>
      <vt:lpstr>Recordings</vt:lpstr>
      <vt:lpstr>PowerPoint Presentation</vt:lpstr>
      <vt:lpstr>Prework For Next Class</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lpstr>Prework For Next Class</vt:lpstr>
      <vt:lpstr>Lab, Lab, Lab… and more Lab </vt:lpstr>
      <vt:lpstr>Lab: Azure Web Applications with CI/CD</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377</cp:revision>
  <dcterms:created xsi:type="dcterms:W3CDTF">2020-08-26T19:34:34Z</dcterms:created>
  <dcterms:modified xsi:type="dcterms:W3CDTF">2021-09-24T18:51:16Z</dcterms:modified>
</cp:coreProperties>
</file>