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1349" r:id="rId2"/>
    <p:sldId id="1509" r:id="rId3"/>
    <p:sldId id="1551" r:id="rId4"/>
    <p:sldId id="1550" r:id="rId5"/>
    <p:sldId id="1565" r:id="rId6"/>
    <p:sldId id="1298" r:id="rId7"/>
    <p:sldId id="1080" r:id="rId8"/>
    <p:sldId id="1547" r:id="rId9"/>
    <p:sldId id="1082" r:id="rId10"/>
    <p:sldId id="1083" r:id="rId11"/>
    <p:sldId id="1081" r:id="rId12"/>
    <p:sldId id="1300" r:id="rId13"/>
    <p:sldId id="1301" r:id="rId14"/>
    <p:sldId id="1084" r:id="rId15"/>
    <p:sldId id="1552" r:id="rId16"/>
    <p:sldId id="1546" r:id="rId17"/>
    <p:sldId id="1561" r:id="rId18"/>
    <p:sldId id="1494" r:id="rId19"/>
    <p:sldId id="1562" r:id="rId20"/>
    <p:sldId id="1564" r:id="rId21"/>
    <p:sldId id="1556" r:id="rId22"/>
    <p:sldId id="1557" r:id="rId23"/>
    <p:sldId id="1554" r:id="rId24"/>
    <p:sldId id="946" r:id="rId25"/>
    <p:sldId id="1563" r:id="rId26"/>
    <p:sldId id="1555" r:id="rId27"/>
    <p:sldId id="1558" r:id="rId28"/>
    <p:sldId id="1559" r:id="rId29"/>
    <p:sldId id="1560" r:id="rId30"/>
    <p:sldId id="105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82504"/>
  </p:normalViewPr>
  <p:slideViewPr>
    <p:cSldViewPr snapToGrid="0" snapToObjects="1">
      <p:cViewPr varScale="1">
        <p:scale>
          <a:sx n="185" d="100"/>
          <a:sy n="185" d="100"/>
        </p:scale>
        <p:origin x="2328"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15</a:t>
            </a:fld>
            <a:endParaRPr lang="en-US"/>
          </a:p>
        </p:txBody>
      </p:sp>
    </p:spTree>
    <p:extLst>
      <p:ext uri="{BB962C8B-B14F-4D97-AF65-F5344CB8AC3E}">
        <p14:creationId xmlns:p14="http://schemas.microsoft.com/office/powerpoint/2010/main" val="391509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a:p>
        </p:txBody>
      </p:sp>
    </p:spTree>
    <p:extLst>
      <p:ext uri="{BB962C8B-B14F-4D97-AF65-F5344CB8AC3E}">
        <p14:creationId xmlns:p14="http://schemas.microsoft.com/office/powerpoint/2010/main" val="92853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What is the term that Jeremy used for doing it in the place? </a:t>
            </a:r>
          </a:p>
        </p:txBody>
      </p:sp>
      <p:sp>
        <p:nvSpPr>
          <p:cNvPr id="4" name="Slide Number Placeholder 3"/>
          <p:cNvSpPr>
            <a:spLocks noGrp="1"/>
          </p:cNvSpPr>
          <p:nvPr>
            <p:ph type="sldNum" sz="quarter" idx="5"/>
          </p:nvPr>
        </p:nvSpPr>
        <p:spPr/>
        <p:txBody>
          <a:bodyPr/>
          <a:lstStyle/>
          <a:p>
            <a:fld id="{35A4D32B-0177-4B34-AE20-6C72705619FE}" type="slidenum">
              <a:rPr lang="en-US" smtClean="0"/>
              <a:t>17</a:t>
            </a:fld>
            <a:endParaRPr lang="en-US"/>
          </a:p>
        </p:txBody>
      </p:sp>
    </p:spTree>
    <p:extLst>
      <p:ext uri="{BB962C8B-B14F-4D97-AF65-F5344CB8AC3E}">
        <p14:creationId xmlns:p14="http://schemas.microsoft.com/office/powerpoint/2010/main" val="303973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19</a:t>
            </a:fld>
            <a:endParaRPr lang="en-US"/>
          </a:p>
        </p:txBody>
      </p:sp>
    </p:spTree>
    <p:extLst>
      <p:ext uri="{BB962C8B-B14F-4D97-AF65-F5344CB8AC3E}">
        <p14:creationId xmlns:p14="http://schemas.microsoft.com/office/powerpoint/2010/main" val="239232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390006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951097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1480314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440652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786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53302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306918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913103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340446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005967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21000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136821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51477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a:p>
        </p:txBody>
      </p:sp>
    </p:spTree>
    <p:extLst>
      <p:ext uri="{BB962C8B-B14F-4D97-AF65-F5344CB8AC3E}">
        <p14:creationId xmlns:p14="http://schemas.microsoft.com/office/powerpoint/2010/main" val="142032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52051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a:p>
        </p:txBody>
      </p:sp>
    </p:spTree>
    <p:extLst>
      <p:ext uri="{BB962C8B-B14F-4D97-AF65-F5344CB8AC3E}">
        <p14:creationId xmlns:p14="http://schemas.microsoft.com/office/powerpoint/2010/main" val="115327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Extreme_programming" TargetMode="External"/><Relationship Id="rId13" Type="http://schemas.openxmlformats.org/officeDocument/2006/relationships/hyperlink" Target="https://en.wikipedia.org/wiki/Test-driven_development#cite_note-Feathers-5" TargetMode="External"/><Relationship Id="rId3" Type="http://schemas.openxmlformats.org/officeDocument/2006/relationships/hyperlink" Target="https://en.wikipedia.org/wiki/Software_development_process" TargetMode="External"/><Relationship Id="rId7" Type="http://schemas.openxmlformats.org/officeDocument/2006/relationships/hyperlink" Target="https://en.wikipedia.org/wiki/Test-driven_development#cite_note-Beck-2" TargetMode="External"/><Relationship Id="rId12" Type="http://schemas.openxmlformats.org/officeDocument/2006/relationships/hyperlink" Target="https://en.wikipedia.org/wiki/Legacy_cod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n.wikipedia.org/wiki/Test-driven_development#cite_note-Quora2012May11-1" TargetMode="External"/><Relationship Id="rId11" Type="http://schemas.openxmlformats.org/officeDocument/2006/relationships/hyperlink" Target="https://en.wikipedia.org/wiki/Software_bug" TargetMode="External"/><Relationship Id="rId5" Type="http://schemas.openxmlformats.org/officeDocument/2006/relationships/hyperlink" Target="https://en.wikipedia.org/wiki/Kent_Beck" TargetMode="External"/><Relationship Id="rId10" Type="http://schemas.openxmlformats.org/officeDocument/2006/relationships/hyperlink" Target="https://en.wikipedia.org/wiki/Test-driven_development#cite_note-Newkirk-4" TargetMode="External"/><Relationship Id="rId4" Type="http://schemas.openxmlformats.org/officeDocument/2006/relationships/hyperlink" Target="https://en.wikipedia.org/wiki/Test_case" TargetMode="External"/><Relationship Id="rId9" Type="http://schemas.openxmlformats.org/officeDocument/2006/relationships/hyperlink" Target="https://en.wikipedia.org/wiki/Test-driven_development#cite_note-Cworld92-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28057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2432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178422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Opinion and Editorial Comments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44160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12288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Update - October, 2021</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"The result has been more division, more harm, more lies, more threats and more combat. In some cases, this dangerous online talk has led to actual violence that harms and even kills people," </a:t>
            </a:r>
          </a:p>
          <a:p>
            <a:pPr marL="0" indent="0">
              <a:buNone/>
            </a:pPr>
            <a:r>
              <a:rPr lang="en-US" sz="2000" dirty="0"/>
              <a:t>-- Former Facebook data scientist Frances Haugen</a:t>
            </a:r>
          </a:p>
          <a:p>
            <a:pPr marL="0" indent="0">
              <a:buNone/>
            </a:pPr>
            <a:endParaRPr lang="en-US" sz="2000" dirty="0"/>
          </a:p>
          <a:p>
            <a:pPr marL="0" indent="0">
              <a:buNone/>
            </a:pPr>
            <a:endParaRPr lang="en-US" sz="2000" dirty="0"/>
          </a:p>
          <a:p>
            <a:pPr marL="0" indent="0">
              <a:buNone/>
            </a:pPr>
            <a:r>
              <a:rPr lang="en-US" sz="2000" dirty="0"/>
              <a:t>Also considerable conversation around the “addictive” nature of social media and impact to children and young adults. </a:t>
            </a:r>
          </a:p>
        </p:txBody>
      </p:sp>
    </p:spTree>
    <p:extLst>
      <p:ext uri="{BB962C8B-B14F-4D97-AF65-F5344CB8AC3E}">
        <p14:creationId xmlns:p14="http://schemas.microsoft.com/office/powerpoint/2010/main" val="245002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Take a few minutes to to contemplate the Google, YouTube, Facebook, WhatsApp, and </a:t>
            </a:r>
            <a:r>
              <a:rPr lang="en-US" sz="2000" dirty="0" err="1"/>
              <a:t>TicTok</a:t>
            </a:r>
            <a:r>
              <a:rPr lang="en-US" sz="2000" dirty="0"/>
              <a:t> style business model. Also consider the Apple and Microsoft business model.</a:t>
            </a:r>
          </a:p>
          <a:p>
            <a:pPr marL="0" indent="0">
              <a:buNone/>
            </a:pPr>
            <a:endParaRPr lang="en-US" sz="2000" dirty="0"/>
          </a:p>
          <a:p>
            <a:pPr marL="0" indent="0">
              <a:buNone/>
            </a:pPr>
            <a:r>
              <a:rPr lang="en-US" sz="2000" dirty="0"/>
              <a:t>Be aware. Decide what’s right for you.</a:t>
            </a:r>
          </a:p>
        </p:txBody>
      </p:sp>
    </p:spTree>
    <p:extLst>
      <p:ext uri="{BB962C8B-B14F-4D97-AF65-F5344CB8AC3E}">
        <p14:creationId xmlns:p14="http://schemas.microsoft.com/office/powerpoint/2010/main" val="139225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Test-driven Development (TDD)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b="1" dirty="0"/>
              <a:t>Test-driven development</a:t>
            </a:r>
            <a:r>
              <a:rPr lang="en-US" sz="2000" dirty="0"/>
              <a:t> (</a:t>
            </a:r>
            <a:r>
              <a:rPr lang="en-US" sz="2000" b="1" dirty="0"/>
              <a:t>TDD</a:t>
            </a:r>
            <a:r>
              <a:rPr lang="en-US" sz="2000" dirty="0"/>
              <a:t>) is a </a:t>
            </a:r>
            <a:r>
              <a:rPr lang="en-US" sz="2000" dirty="0">
                <a:hlinkClick r:id="rId3" tooltip="Software development process"/>
              </a:rPr>
              <a:t>software development process</a:t>
            </a:r>
            <a:r>
              <a:rPr lang="en-US" sz="2000" dirty="0"/>
              <a:t> that relies on the repetition of a very short development cycle: requirements are turned into very specific </a:t>
            </a:r>
            <a:r>
              <a:rPr lang="en-US" sz="2000" dirty="0">
                <a:hlinkClick r:id="rId4" tooltip="Test case"/>
              </a:rPr>
              <a:t>test cases</a:t>
            </a:r>
            <a:r>
              <a:rPr lang="en-US" sz="2000" dirty="0"/>
              <a:t>, then the code is improved so that the tests pass. This is opposed to software development that allows code to be added that is not proven to meet requirements. </a:t>
            </a:r>
          </a:p>
          <a:p>
            <a:pPr marL="0" indent="0">
              <a:buNone/>
            </a:pPr>
            <a:r>
              <a:rPr lang="en-US" sz="2000" dirty="0"/>
              <a:t>American software engineer </a:t>
            </a:r>
            <a:r>
              <a:rPr lang="en-US" sz="2000" dirty="0">
                <a:hlinkClick r:id="rId5" tooltip="Kent Beck"/>
              </a:rPr>
              <a:t>Kent Beck</a:t>
            </a:r>
            <a:r>
              <a:rPr lang="en-US" sz="2000" dirty="0"/>
              <a:t>, who is credited with having developed or "rediscovered"</a:t>
            </a:r>
            <a:r>
              <a:rPr lang="en-US" sz="2000" baseline="30000" dirty="0">
                <a:hlinkClick r:id="rId6"/>
              </a:rPr>
              <a:t>[1]</a:t>
            </a:r>
            <a:r>
              <a:rPr lang="en-US" sz="2000" dirty="0"/>
              <a:t> the technique, stated in 2003 that TDD encourages simple designs and inspires confidence.</a:t>
            </a:r>
            <a:r>
              <a:rPr lang="en-US" sz="2000" baseline="30000" dirty="0">
                <a:hlinkClick r:id="rId7"/>
              </a:rPr>
              <a:t>[2]</a:t>
            </a:r>
            <a:r>
              <a:rPr lang="en-US" sz="2000" dirty="0"/>
              <a:t> </a:t>
            </a:r>
          </a:p>
          <a:p>
            <a:pPr marL="0" indent="0">
              <a:buNone/>
            </a:pPr>
            <a:r>
              <a:rPr lang="en-US" sz="2000" dirty="0"/>
              <a:t>Test-driven development is related to the test-first programming concepts of </a:t>
            </a:r>
            <a:r>
              <a:rPr lang="en-US" sz="2000" dirty="0">
                <a:hlinkClick r:id="rId8" tooltip="Extreme programming"/>
              </a:rPr>
              <a:t>extreme programming</a:t>
            </a:r>
            <a:r>
              <a:rPr lang="en-US" sz="2000" dirty="0"/>
              <a:t>, begun in 1999,</a:t>
            </a:r>
            <a:r>
              <a:rPr lang="en-US" sz="2000" baseline="30000" dirty="0">
                <a:hlinkClick r:id="rId9"/>
              </a:rPr>
              <a:t>[3]</a:t>
            </a:r>
            <a:r>
              <a:rPr lang="en-US" sz="2000" dirty="0"/>
              <a:t> but more recently has created more general interest in its own right.</a:t>
            </a:r>
            <a:r>
              <a:rPr lang="en-US" sz="2000" baseline="30000" dirty="0">
                <a:hlinkClick r:id="rId10"/>
              </a:rPr>
              <a:t>[4]</a:t>
            </a:r>
            <a:r>
              <a:rPr lang="en-US" sz="2000" dirty="0"/>
              <a:t> </a:t>
            </a:r>
          </a:p>
          <a:p>
            <a:pPr marL="0" indent="0">
              <a:buNone/>
            </a:pPr>
            <a:r>
              <a:rPr lang="en-US" sz="2000" dirty="0"/>
              <a:t>Programmers also apply the concept to improving and </a:t>
            </a:r>
            <a:r>
              <a:rPr lang="en-US" sz="2000" dirty="0">
                <a:hlinkClick r:id="rId11" tooltip="Software bug"/>
              </a:rPr>
              <a:t>debugging</a:t>
            </a:r>
            <a:r>
              <a:rPr lang="en-US" sz="2000" dirty="0"/>
              <a:t> </a:t>
            </a:r>
            <a:r>
              <a:rPr lang="en-US" sz="2000" dirty="0">
                <a:hlinkClick r:id="rId12" tooltip="Legacy code"/>
              </a:rPr>
              <a:t>legacy code</a:t>
            </a:r>
            <a:r>
              <a:rPr lang="en-US" sz="2000" dirty="0"/>
              <a:t> developed with older techniques.</a:t>
            </a:r>
            <a:r>
              <a:rPr lang="en-US" sz="2000" baseline="30000" dirty="0">
                <a:hlinkClick r:id="rId13"/>
              </a:rPr>
              <a:t>[5]</a:t>
            </a:r>
            <a:r>
              <a:rPr lang="en-US" sz="2000" dirty="0"/>
              <a: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266595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Test-Driven Development and Software Testing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most important topics including the representation of:</a:t>
            </a:r>
          </a:p>
          <a:p>
            <a:pPr marL="857250" lvl="1" indent="-400050">
              <a:buFont typeface="+mj-lt"/>
              <a:buAutoNum type="romanLcPeriod"/>
            </a:pPr>
            <a:r>
              <a:rPr lang="en-US" sz="1600" dirty="0"/>
              <a:t>Software testing and test-driven development</a:t>
            </a:r>
          </a:p>
          <a:p>
            <a:pPr marL="857250" lvl="1" indent="-400050">
              <a:buFont typeface="+mj-lt"/>
              <a:buAutoNum type="romanLcPeriod"/>
            </a:pPr>
            <a:r>
              <a:rPr lang="en-US" sz="1600" dirty="0"/>
              <a:t>Cost of fixing defects and Testing differences based on SDLC</a:t>
            </a:r>
          </a:p>
          <a:p>
            <a:pPr marL="857250" lvl="1" indent="-400050">
              <a:buFont typeface="+mj-lt"/>
              <a:buAutoNum type="romanLcPeriod"/>
            </a:pPr>
            <a:r>
              <a:rPr lang="en-US" sz="1600" dirty="0"/>
              <a:t>Who should be responsible for quality plus the merits of “testing in quality”</a:t>
            </a:r>
          </a:p>
          <a:p>
            <a:pPr marL="857250" lvl="1" indent="-400050">
              <a:buFont typeface="+mj-lt"/>
              <a:buAutoNum type="romanLcPeriod"/>
            </a:pPr>
            <a:r>
              <a:rPr lang="en-US" sz="1600" dirty="0"/>
              <a:t>Types of Testing</a:t>
            </a:r>
          </a:p>
          <a:p>
            <a:pPr marL="857250" lvl="1" indent="-400050">
              <a:buFont typeface="+mj-lt"/>
              <a:buAutoNum type="romanLcPeriod"/>
            </a:pPr>
            <a:r>
              <a:rPr lang="en-US" sz="1600" dirty="0"/>
              <a:t>Final Thoughts summary from lecture</a:t>
            </a:r>
          </a:p>
          <a:p>
            <a:pPr marL="857250" lvl="1" indent="-400050">
              <a:buFont typeface="+mj-lt"/>
              <a:buAutoNum type="romanLcPeriod"/>
            </a:pPr>
            <a:endParaRPr lang="en-US" sz="1600" dirty="0"/>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p:txBody>
      </p:sp>
    </p:spTree>
    <p:extLst>
      <p:ext uri="{BB962C8B-B14F-4D97-AF65-F5344CB8AC3E}">
        <p14:creationId xmlns:p14="http://schemas.microsoft.com/office/powerpoint/2010/main" val="102394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Complete through activity 10</a:t>
            </a:r>
          </a:p>
          <a:p>
            <a:pPr marL="0" indent="0">
              <a:buNone/>
            </a:pPr>
            <a:r>
              <a:rPr lang="en-US" sz="2000" dirty="0"/>
              <a:t>Be prepared for Quiz 4</a:t>
            </a:r>
          </a:p>
        </p:txBody>
      </p:sp>
    </p:spTree>
    <p:extLst>
      <p:ext uri="{BB962C8B-B14F-4D97-AF65-F5344CB8AC3E}">
        <p14:creationId xmlns:p14="http://schemas.microsoft.com/office/powerpoint/2010/main" val="175652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Software Testing</a:t>
            </a:r>
          </a:p>
        </p:txBody>
      </p:sp>
    </p:spTree>
    <p:extLst>
      <p:ext uri="{BB962C8B-B14F-4D97-AF65-F5344CB8AC3E}">
        <p14:creationId xmlns:p14="http://schemas.microsoft.com/office/powerpoint/2010/main" val="1449787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u="sng" dirty="0"/>
              <a:t>Unit Testing</a:t>
            </a:r>
            <a:r>
              <a:rPr lang="en-US" sz="2000" dirty="0"/>
              <a:t>: developer testing  their own code</a:t>
            </a:r>
          </a:p>
          <a:p>
            <a:pPr marL="0" indent="0">
              <a:buNone/>
            </a:pPr>
            <a:r>
              <a:rPr lang="en-US" sz="2000" u="sng" dirty="0"/>
              <a:t>Integration Testing:</a:t>
            </a:r>
            <a:r>
              <a:rPr lang="en-US" sz="2000" dirty="0"/>
              <a:t> development team testing their full code</a:t>
            </a:r>
          </a:p>
          <a:p>
            <a:pPr marL="0" indent="0">
              <a:buNone/>
            </a:pPr>
            <a:r>
              <a:rPr lang="en-US" sz="2000" u="sng" dirty="0"/>
              <a:t>System Testing</a:t>
            </a:r>
            <a:r>
              <a:rPr lang="en-US" sz="2000" dirty="0"/>
              <a:t>: multiple development teams testing a full system or systems</a:t>
            </a:r>
          </a:p>
          <a:p>
            <a:pPr marL="0" indent="0">
              <a:buNone/>
            </a:pPr>
            <a:r>
              <a:rPr lang="en-US" sz="2000" u="sng" dirty="0"/>
              <a:t>Acceptance Testing</a:t>
            </a:r>
            <a:r>
              <a:rPr lang="en-US" sz="2000" dirty="0"/>
              <a:t>: business and/or customers testing the full system</a:t>
            </a:r>
          </a:p>
          <a:p>
            <a:pPr marL="0" indent="0">
              <a:buNone/>
            </a:pPr>
            <a:endParaRPr lang="en-US" sz="2000" dirty="0"/>
          </a:p>
          <a:p>
            <a:pPr marL="0" indent="0">
              <a:buNone/>
            </a:pPr>
            <a:r>
              <a:rPr lang="en-US" sz="2000" u="sng" dirty="0"/>
              <a:t>Performance Testing</a:t>
            </a:r>
            <a:r>
              <a:rPr lang="en-US" sz="2000" dirty="0"/>
              <a:t>: testing performance at the Unit, Integration, and/or System level</a:t>
            </a:r>
          </a:p>
          <a:p>
            <a:pPr marL="0" indent="0">
              <a:buNone/>
            </a:pPr>
            <a:r>
              <a:rPr lang="en-US" sz="2000" u="sng" dirty="0"/>
              <a:t>Manual Testing</a:t>
            </a:r>
            <a:r>
              <a:rPr lang="en-US" sz="2000" dirty="0"/>
              <a:t>: a person using the application often running test scenarios</a:t>
            </a:r>
          </a:p>
          <a:p>
            <a:pPr marL="0" indent="0">
              <a:buNone/>
            </a:pPr>
            <a:r>
              <a:rPr lang="en-US" sz="2000" u="sng" dirty="0"/>
              <a:t>Automated Testing</a:t>
            </a:r>
            <a:r>
              <a:rPr lang="en-US" sz="2000" dirty="0"/>
              <a:t>: a group of automated tests that run on the application in the Unit, Integration, System, or Performance testing areas</a:t>
            </a:r>
          </a:p>
          <a:p>
            <a:pPr marL="457200" lvl="1" indent="0">
              <a:buNone/>
            </a:pPr>
            <a:r>
              <a:rPr lang="en-US" sz="1600" dirty="0"/>
              <a:t>UI Automated Testing attempts to exercise the application be reproducing user events (key &amp; mouse events)</a:t>
            </a:r>
          </a:p>
          <a:p>
            <a:pPr marL="457200" lvl="1" indent="0">
              <a:buNone/>
            </a:pPr>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60379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 (continued)</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u="sng" dirty="0"/>
              <a:t>Verification</a:t>
            </a:r>
            <a:r>
              <a:rPr lang="en-US" sz="2000" dirty="0"/>
              <a:t>: does the application perform as expected</a:t>
            </a:r>
          </a:p>
          <a:p>
            <a:pPr marL="0" indent="0">
              <a:buNone/>
            </a:pPr>
            <a:r>
              <a:rPr lang="en-US" sz="2000" u="sng" dirty="0"/>
              <a:t>Validation</a:t>
            </a:r>
            <a:r>
              <a:rPr lang="en-US" sz="2000" dirty="0"/>
              <a:t>: does the application provide the business benefit that was expected</a:t>
            </a:r>
          </a:p>
          <a:p>
            <a:pPr marL="0" indent="0">
              <a:buNone/>
            </a:pPr>
            <a:endParaRPr lang="en-US" sz="2000" dirty="0"/>
          </a:p>
          <a:p>
            <a:pPr marL="0" indent="0">
              <a:buNone/>
            </a:pPr>
            <a:r>
              <a:rPr lang="en-US" sz="2000" u="sng" dirty="0"/>
              <a:t>Behavioral Testing</a:t>
            </a:r>
            <a:r>
              <a:rPr lang="en-US" sz="2000" dirty="0"/>
              <a:t>: verifying that the correct functions were called with the correct parameters</a:t>
            </a:r>
          </a:p>
          <a:p>
            <a:pPr marL="0" indent="0">
              <a:buNone/>
            </a:pPr>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007828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You can’t afford to test in quality! Never underestimate the necessity of good design and implementation (testability, encapsulation, etc.)</a:t>
            </a:r>
          </a:p>
          <a:p>
            <a:pPr marL="0" indent="0">
              <a:buNone/>
            </a:pPr>
            <a:r>
              <a:rPr lang="en-US" sz="2000" dirty="0"/>
              <a:t>Defects are exponentially more expensive to fix the longer the exist.</a:t>
            </a:r>
          </a:p>
          <a:p>
            <a:pPr lvl="1">
              <a:buFont typeface="Wingdings" panose="05000000000000000000" pitchFamily="2" charset="2"/>
              <a:buChar char="§"/>
            </a:pPr>
            <a:r>
              <a:rPr lang="en-US" sz="2000" dirty="0"/>
              <a:t>Unit - $200</a:t>
            </a:r>
          </a:p>
          <a:p>
            <a:pPr lvl="1">
              <a:buFont typeface="Wingdings" panose="05000000000000000000" pitchFamily="2" charset="2"/>
              <a:buChar char="§"/>
            </a:pPr>
            <a:r>
              <a:rPr lang="en-US" sz="2000" dirty="0"/>
              <a:t>Integration - $600</a:t>
            </a:r>
          </a:p>
          <a:p>
            <a:pPr lvl="1">
              <a:buFont typeface="Wingdings" panose="05000000000000000000" pitchFamily="2" charset="2"/>
              <a:buChar char="§"/>
            </a:pPr>
            <a:r>
              <a:rPr lang="en-US" sz="2000" dirty="0"/>
              <a:t>User Acceptance - $6,000</a:t>
            </a:r>
          </a:p>
          <a:p>
            <a:pPr lvl="1">
              <a:buFont typeface="Wingdings" panose="05000000000000000000" pitchFamily="2" charset="2"/>
              <a:buChar char="§"/>
            </a:pPr>
            <a:r>
              <a:rPr lang="en-US" sz="2000" dirty="0"/>
              <a:t>Production - $100,000+</a:t>
            </a:r>
          </a:p>
        </p:txBody>
      </p:sp>
    </p:spTree>
    <p:extLst>
      <p:ext uri="{BB962C8B-B14F-4D97-AF65-F5344CB8AC3E}">
        <p14:creationId xmlns:p14="http://schemas.microsoft.com/office/powerpoint/2010/main" val="1101718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2700" dirty="0"/>
              <a:t>The Cost of Fixing a Defect Increases Exponentially</a:t>
            </a:r>
          </a:p>
        </p:txBody>
      </p:sp>
      <p:pic>
        <p:nvPicPr>
          <p:cNvPr id="4" name="Picture 3">
            <a:extLst>
              <a:ext uri="{FF2B5EF4-FFF2-40B4-BE49-F238E27FC236}">
                <a16:creationId xmlns:a16="http://schemas.microsoft.com/office/drawing/2014/main" id="{EBF00971-8E20-BF42-94B3-A0C9B2F4F510}"/>
              </a:ext>
            </a:extLst>
          </p:cNvPr>
          <p:cNvPicPr>
            <a:picLocks noChangeAspect="1"/>
          </p:cNvPicPr>
          <p:nvPr/>
        </p:nvPicPr>
        <p:blipFill>
          <a:blip r:embed="rId4"/>
          <a:stretch>
            <a:fillRect/>
          </a:stretch>
        </p:blipFill>
        <p:spPr>
          <a:xfrm>
            <a:off x="2971800" y="1905000"/>
            <a:ext cx="6477000" cy="4238916"/>
          </a:xfrm>
          <a:prstGeom prst="rect">
            <a:avLst/>
          </a:prstGeom>
        </p:spPr>
      </p:pic>
    </p:spTree>
    <p:custDataLst>
      <p:tags r:id="rId1"/>
    </p:custDataLst>
    <p:extLst>
      <p:ext uri="{BB962C8B-B14F-4D97-AF65-F5344CB8AC3E}">
        <p14:creationId xmlns:p14="http://schemas.microsoft.com/office/powerpoint/2010/main" val="2552870785"/>
      </p:ext>
    </p:extLst>
  </p:cSld>
  <p:clrMapOvr>
    <a:masterClrMapping/>
  </p:clrMapOvr>
  <mc:AlternateContent xmlns:mc="http://schemas.openxmlformats.org/markup-compatibility/2006" xmlns:p14="http://schemas.microsoft.com/office/powerpoint/2010/main">
    <mc:Choice Requires="p14">
      <p:transition spd="slow" p14:dur="2000" advTm="344867"/>
    </mc:Choice>
    <mc:Fallback xmlns="">
      <p:transition spd="slow" advTm="34486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Performance issues are often the most difficult and expensive defects to fix because:</a:t>
            </a:r>
          </a:p>
          <a:p>
            <a:pPr>
              <a:buFont typeface="Wingdings" pitchFamily="2" charset="2"/>
              <a:buChar char="§"/>
            </a:pPr>
            <a:r>
              <a:rPr lang="en-US" sz="2000" dirty="0"/>
              <a:t>they are often found only when running under heavy load and/or in production</a:t>
            </a:r>
          </a:p>
          <a:p>
            <a:pPr>
              <a:buFont typeface="Wingdings" pitchFamily="2" charset="2"/>
              <a:buChar char="§"/>
            </a:pPr>
            <a:r>
              <a:rPr lang="en-US" sz="2000" dirty="0"/>
              <a:t>latency issues are really hard to fix</a:t>
            </a:r>
          </a:p>
          <a:p>
            <a:pPr marL="0" indent="0">
              <a:buNone/>
            </a:pPr>
            <a:endParaRPr lang="en-US" sz="2000" dirty="0"/>
          </a:p>
          <a:p>
            <a:pPr marL="0" indent="0">
              <a:buNone/>
            </a:pPr>
            <a:r>
              <a:rPr lang="en-US" sz="2000" dirty="0"/>
              <a:t>Testability needs to be goal of of software development because the permutations of features, data, tools, environments, etc. can quickly become insurmountable  </a:t>
            </a:r>
          </a:p>
          <a:p>
            <a:pPr marL="0" indent="0">
              <a:buNone/>
            </a:pPr>
            <a:endParaRPr lang="en-US" sz="2000" dirty="0"/>
          </a:p>
          <a:p>
            <a:pPr marL="0" indent="0">
              <a:buNone/>
            </a:pPr>
            <a:r>
              <a:rPr lang="en-US" sz="2000" dirty="0"/>
              <a:t>Testing requirements vary based on on software architecture </a:t>
            </a:r>
          </a:p>
        </p:txBody>
      </p:sp>
    </p:spTree>
    <p:extLst>
      <p:ext uri="{BB962C8B-B14F-4D97-AF65-F5344CB8AC3E}">
        <p14:creationId xmlns:p14="http://schemas.microsoft.com/office/powerpoint/2010/main" val="5239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Developers need to be responsible for product quality. Tester should be able to minimize that chance that a defect makes it to production. </a:t>
            </a:r>
          </a:p>
          <a:p>
            <a:pPr marL="0" indent="0">
              <a:buNone/>
            </a:pPr>
            <a:endParaRPr lang="en-US" sz="2000" dirty="0"/>
          </a:p>
          <a:p>
            <a:pPr marL="0" indent="0">
              <a:buNone/>
            </a:pPr>
            <a:r>
              <a:rPr lang="en-US" sz="2000" dirty="0"/>
              <a:t>Dave Cutler of Windows NT fame had a quote. I wish I could remember the exact words, but it went something like:</a:t>
            </a:r>
          </a:p>
          <a:p>
            <a:endParaRPr lang="en-US" sz="2000" dirty="0"/>
          </a:p>
          <a:p>
            <a:pPr marL="0" indent="0" algn="ctr">
              <a:buNone/>
            </a:pPr>
            <a:r>
              <a:rPr lang="en-US" dirty="0"/>
              <a:t>“I hate having testers because they give developers the false </a:t>
            </a:r>
          </a:p>
          <a:p>
            <a:pPr marL="0" indent="0" algn="ctr">
              <a:buNone/>
            </a:pPr>
            <a:r>
              <a:rPr lang="en-US" dirty="0"/>
              <a:t>hope that someone else can save them from their sins.”</a:t>
            </a:r>
          </a:p>
        </p:txBody>
      </p:sp>
    </p:spTree>
    <p:extLst>
      <p:ext uri="{BB962C8B-B14F-4D97-AF65-F5344CB8AC3E}">
        <p14:creationId xmlns:p14="http://schemas.microsoft.com/office/powerpoint/2010/main" val="2885762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Very inexpensive and quick to repeat testing and validate fixes</a:t>
            </a:r>
          </a:p>
          <a:p>
            <a:r>
              <a:rPr lang="en-US" sz="2000" dirty="0"/>
              <a:t>Various implications include UI, API, and Unit automation tests… each has a very different set of pros and cons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1806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rarely can come up with scenarios in scripts that they would not already have tested in their normal unit testing… they often don’t know what they don’t know </a:t>
            </a:r>
          </a:p>
          <a:p>
            <a:r>
              <a:rPr lang="en-US" sz="2000" dirty="0"/>
              <a:t>UI focused Automated Testing (key &amp; mouse events) are often challenging and create/</a:t>
            </a:r>
            <a:r>
              <a:rPr lang="en-US" sz="2000" u="sng" dirty="0"/>
              <a:t>maintain</a:t>
            </a:r>
            <a:r>
              <a:rPr lang="en-US" sz="2000" dirty="0"/>
              <a:t> a great number of false-positives</a:t>
            </a:r>
          </a:p>
          <a:p>
            <a:r>
              <a:rPr lang="en-US" sz="2000" dirty="0"/>
              <a:t>API Level Automated Testing (i.e. REST) scripts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49876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17373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Job Opening Review OR YouTube, Eric’s Trip to Google, The Social Dilemma, and Technology Business Models</a:t>
            </a:r>
          </a:p>
          <a:p>
            <a:pPr marL="457200" indent="-457200">
              <a:buFont typeface="+mj-lt"/>
              <a:buAutoNum type="arabicPeriod"/>
            </a:pPr>
            <a:r>
              <a:rPr lang="en-US" sz="2000" dirty="0"/>
              <a:t>“Engineering Software As a Service” Test-Driven Development</a:t>
            </a:r>
          </a:p>
          <a:p>
            <a:pPr marL="457200" indent="-457200">
              <a:buFont typeface="+mj-lt"/>
              <a:buAutoNum type="arabicPeriod"/>
            </a:pPr>
            <a:r>
              <a:rPr lang="en-US" sz="2000" dirty="0"/>
              <a:t>More Testing Topics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54827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Complete through activity 9</a:t>
            </a:r>
          </a:p>
          <a:p>
            <a:pPr marL="0" indent="0">
              <a:buNone/>
            </a:pPr>
            <a:r>
              <a:rPr lang="en-US" sz="2000" dirty="0"/>
              <a:t>Be prepared to review “Engineering Software As a Service” Test-Driven Development</a:t>
            </a:r>
          </a:p>
        </p:txBody>
      </p:sp>
    </p:spTree>
    <p:extLst>
      <p:ext uri="{BB962C8B-B14F-4D97-AF65-F5344CB8AC3E}">
        <p14:creationId xmlns:p14="http://schemas.microsoft.com/office/powerpoint/2010/main" val="232050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Job Opening Review</a:t>
            </a:r>
          </a:p>
        </p:txBody>
      </p:sp>
    </p:spTree>
    <p:extLst>
      <p:ext uri="{BB962C8B-B14F-4D97-AF65-F5344CB8AC3E}">
        <p14:creationId xmlns:p14="http://schemas.microsoft.com/office/powerpoint/2010/main" val="375476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YouTube, Eric’s Trip to Google, The Social Dilemma, and Technology Business Models</a:t>
            </a:r>
          </a:p>
        </p:txBody>
      </p:sp>
    </p:spTree>
    <p:extLst>
      <p:ext uri="{BB962C8B-B14F-4D97-AF65-F5344CB8AC3E}">
        <p14:creationId xmlns:p14="http://schemas.microsoft.com/office/powerpoint/2010/main" val="143837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78519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227868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3222359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7.7|1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9850</TotalTime>
  <Words>2122</Words>
  <Application>Microsoft Macintosh PowerPoint</Application>
  <PresentationFormat>Widescreen</PresentationFormat>
  <Paragraphs>211</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Office Theme</vt:lpstr>
      <vt:lpstr>Preflight Check List</vt:lpstr>
      <vt:lpstr>Recordings</vt:lpstr>
      <vt:lpstr>PowerPoint Presentation</vt:lpstr>
      <vt:lpstr>Prework For Next Class</vt:lpstr>
      <vt:lpstr>PowerPoint Presentation</vt:lpstr>
      <vt:lpstr>PowerPoint Presentation</vt:lpstr>
      <vt:lpstr>The Question</vt:lpstr>
      <vt:lpstr>PowerPoint Presentation</vt:lpstr>
      <vt:lpstr>Quotes from “The Social Dilemma”</vt:lpstr>
      <vt:lpstr>Quotes from “The Social Dilemma”</vt:lpstr>
      <vt:lpstr>Quotes from “The Social Dilemma”</vt:lpstr>
      <vt:lpstr>Quotes from “The Social Dilemma”</vt:lpstr>
      <vt:lpstr>Eric’s Opinion and Editorial Comments</vt:lpstr>
      <vt:lpstr>The Original Question</vt:lpstr>
      <vt:lpstr>Update - October, 2021</vt:lpstr>
      <vt:lpstr>Recommendation</vt:lpstr>
      <vt:lpstr>Test-driven Development (TDD)</vt:lpstr>
      <vt:lpstr>Test-Driven Development and Software Testing</vt:lpstr>
      <vt:lpstr>Prework For Next Class</vt:lpstr>
      <vt:lpstr>PowerPoint Presentation</vt:lpstr>
      <vt:lpstr>Testing Terms</vt:lpstr>
      <vt:lpstr>Testing Terms (continued)</vt:lpstr>
      <vt:lpstr>Software Testing “Truths”</vt:lpstr>
      <vt:lpstr>The Cost of Fixing a Defect Increases Exponentially</vt:lpstr>
      <vt:lpstr>Software Testing “Truths” (continued)</vt:lpstr>
      <vt:lpstr>Software Testing “Truths” (continued)</vt:lpstr>
      <vt:lpstr>Automated Testing</vt:lpstr>
      <vt:lpstr>Automated Testing</vt:lpstr>
      <vt:lpstr>Automated Unit Testing Example: JUnit</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402</cp:revision>
  <dcterms:created xsi:type="dcterms:W3CDTF">2020-08-26T19:34:34Z</dcterms:created>
  <dcterms:modified xsi:type="dcterms:W3CDTF">2021-10-18T18:56:28Z</dcterms:modified>
</cp:coreProperties>
</file>