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1349" r:id="rId2"/>
    <p:sldId id="1509" r:id="rId3"/>
    <p:sldId id="1551" r:id="rId4"/>
    <p:sldId id="1550" r:id="rId5"/>
    <p:sldId id="1298" r:id="rId6"/>
    <p:sldId id="1080" r:id="rId7"/>
    <p:sldId id="1547" r:id="rId8"/>
    <p:sldId id="1565" r:id="rId9"/>
    <p:sldId id="1082" r:id="rId10"/>
    <p:sldId id="1083" r:id="rId11"/>
    <p:sldId id="1081" r:id="rId12"/>
    <p:sldId id="1300" r:id="rId13"/>
    <p:sldId id="1301" r:id="rId14"/>
    <p:sldId id="1084" r:id="rId15"/>
    <p:sldId id="1552" r:id="rId16"/>
    <p:sldId id="1546" r:id="rId17"/>
    <p:sldId id="1566" r:id="rId18"/>
    <p:sldId id="1567" r:id="rId19"/>
    <p:sldId id="1570" r:id="rId20"/>
    <p:sldId id="1568" r:id="rId21"/>
    <p:sldId id="1562" r:id="rId22"/>
    <p:sldId id="1446" r:id="rId23"/>
    <p:sldId id="1054" r:id="rId24"/>
    <p:sldId id="156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69"/>
    <p:restoredTop sz="82504"/>
  </p:normalViewPr>
  <p:slideViewPr>
    <p:cSldViewPr snapToGrid="0" snapToObjects="1">
      <p:cViewPr varScale="1">
        <p:scale>
          <a:sx n="185" d="100"/>
          <a:sy n="185" d="100"/>
        </p:scale>
        <p:origin x="1128" y="184"/>
      </p:cViewPr>
      <p:guideLst/>
    </p:cSldViewPr>
  </p:slideViewPr>
  <p:notesTextViewPr>
    <p:cViewPr>
      <p:scale>
        <a:sx n="1" d="1"/>
        <a:sy n="1" d="1"/>
      </p:scale>
      <p:origin x="0" y="0"/>
    </p:cViewPr>
  </p:notesTextViewPr>
  <p:notesViewPr>
    <p:cSldViewPr snapToGrid="0" snapToObjects="1">
      <p:cViewPr varScale="1">
        <p:scale>
          <a:sx n="142" d="100"/>
          <a:sy n="142" d="100"/>
        </p:scale>
        <p:origin x="3968"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43D07F-AFA4-8B40-8F07-6B7232D25FE3}" type="datetimeFigureOut">
              <a:rPr lang="en-US" smtClean="0"/>
              <a:t>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03429B-3171-A94A-A6C2-AB80847CDA47}" type="slidenum">
              <a:rPr lang="en-US" smtClean="0"/>
              <a:t>‹#›</a:t>
            </a:fld>
            <a:endParaRPr lang="en-US"/>
          </a:p>
        </p:txBody>
      </p:sp>
    </p:spTree>
    <p:extLst>
      <p:ext uri="{BB962C8B-B14F-4D97-AF65-F5344CB8AC3E}">
        <p14:creationId xmlns:p14="http://schemas.microsoft.com/office/powerpoint/2010/main" val="2654423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a:t>
            </a:fld>
            <a:endParaRPr lang="en-US"/>
          </a:p>
        </p:txBody>
      </p:sp>
    </p:spTree>
    <p:extLst>
      <p:ext uri="{BB962C8B-B14F-4D97-AF65-F5344CB8AC3E}">
        <p14:creationId xmlns:p14="http://schemas.microsoft.com/office/powerpoint/2010/main" val="33829883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03429B-3171-A94A-A6C2-AB80847CDA47}" type="slidenum">
              <a:rPr lang="en-US" smtClean="0"/>
              <a:t>15</a:t>
            </a:fld>
            <a:endParaRPr lang="en-US"/>
          </a:p>
        </p:txBody>
      </p:sp>
    </p:spTree>
    <p:extLst>
      <p:ext uri="{BB962C8B-B14F-4D97-AF65-F5344CB8AC3E}">
        <p14:creationId xmlns:p14="http://schemas.microsoft.com/office/powerpoint/2010/main" val="39150924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03429B-3171-A94A-A6C2-AB80847CDA47}" type="slidenum">
              <a:rPr lang="en-US" smtClean="0"/>
              <a:t>16</a:t>
            </a:fld>
            <a:endParaRPr lang="en-US"/>
          </a:p>
        </p:txBody>
      </p:sp>
    </p:spTree>
    <p:extLst>
      <p:ext uri="{BB962C8B-B14F-4D97-AF65-F5344CB8AC3E}">
        <p14:creationId xmlns:p14="http://schemas.microsoft.com/office/powerpoint/2010/main" val="9285389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03429B-3171-A94A-A6C2-AB80847CDA47}" type="slidenum">
              <a:rPr lang="en-US" smtClean="0"/>
              <a:t>17</a:t>
            </a:fld>
            <a:endParaRPr lang="en-US"/>
          </a:p>
        </p:txBody>
      </p:sp>
    </p:spTree>
    <p:extLst>
      <p:ext uri="{BB962C8B-B14F-4D97-AF65-F5344CB8AC3E}">
        <p14:creationId xmlns:p14="http://schemas.microsoft.com/office/powerpoint/2010/main" val="1703799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03429B-3171-A94A-A6C2-AB80847CDA47}" type="slidenum">
              <a:rPr lang="en-US" smtClean="0"/>
              <a:t>18</a:t>
            </a:fld>
            <a:endParaRPr lang="en-US"/>
          </a:p>
        </p:txBody>
      </p:sp>
    </p:spTree>
    <p:extLst>
      <p:ext uri="{BB962C8B-B14F-4D97-AF65-F5344CB8AC3E}">
        <p14:creationId xmlns:p14="http://schemas.microsoft.com/office/powerpoint/2010/main" val="37103274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19</a:t>
            </a:fld>
            <a:endParaRPr lang="en-US"/>
          </a:p>
        </p:txBody>
      </p:sp>
    </p:spTree>
    <p:extLst>
      <p:ext uri="{BB962C8B-B14F-4D97-AF65-F5344CB8AC3E}">
        <p14:creationId xmlns:p14="http://schemas.microsoft.com/office/powerpoint/2010/main" val="20797381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03429B-3171-A94A-A6C2-AB80847CDA47}" type="slidenum">
              <a:rPr lang="en-US" smtClean="0"/>
              <a:t>20</a:t>
            </a:fld>
            <a:endParaRPr lang="en-US"/>
          </a:p>
        </p:txBody>
      </p:sp>
    </p:spTree>
    <p:extLst>
      <p:ext uri="{BB962C8B-B14F-4D97-AF65-F5344CB8AC3E}">
        <p14:creationId xmlns:p14="http://schemas.microsoft.com/office/powerpoint/2010/main" val="15676533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03429B-3171-A94A-A6C2-AB80847CDA47}" type="slidenum">
              <a:rPr lang="en-US" smtClean="0"/>
              <a:t>21</a:t>
            </a:fld>
            <a:endParaRPr lang="en-US"/>
          </a:p>
        </p:txBody>
      </p:sp>
    </p:spTree>
    <p:extLst>
      <p:ext uri="{BB962C8B-B14F-4D97-AF65-F5344CB8AC3E}">
        <p14:creationId xmlns:p14="http://schemas.microsoft.com/office/powerpoint/2010/main" val="23923259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22</a:t>
            </a:fld>
            <a:endParaRPr lang="en-US"/>
          </a:p>
        </p:txBody>
      </p:sp>
    </p:spTree>
    <p:extLst>
      <p:ext uri="{BB962C8B-B14F-4D97-AF65-F5344CB8AC3E}">
        <p14:creationId xmlns:p14="http://schemas.microsoft.com/office/powerpoint/2010/main" val="34063857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23</a:t>
            </a:fld>
            <a:endParaRPr lang="en-US" dirty="0"/>
          </a:p>
        </p:txBody>
      </p:sp>
    </p:spTree>
    <p:extLst>
      <p:ext uri="{BB962C8B-B14F-4D97-AF65-F5344CB8AC3E}">
        <p14:creationId xmlns:p14="http://schemas.microsoft.com/office/powerpoint/2010/main" val="36427844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03429B-3171-A94A-A6C2-AB80847CDA47}" type="slidenum">
              <a:rPr lang="en-US" smtClean="0"/>
              <a:t>24</a:t>
            </a:fld>
            <a:endParaRPr lang="en-US"/>
          </a:p>
        </p:txBody>
      </p:sp>
    </p:spTree>
    <p:extLst>
      <p:ext uri="{BB962C8B-B14F-4D97-AF65-F5344CB8AC3E}">
        <p14:creationId xmlns:p14="http://schemas.microsoft.com/office/powerpoint/2010/main" val="41997425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03429B-3171-A94A-A6C2-AB80847CDA47}" type="slidenum">
              <a:rPr lang="en-US" smtClean="0"/>
              <a:t>2</a:t>
            </a:fld>
            <a:endParaRPr lang="en-US"/>
          </a:p>
        </p:txBody>
      </p:sp>
    </p:spTree>
    <p:extLst>
      <p:ext uri="{BB962C8B-B14F-4D97-AF65-F5344CB8AC3E}">
        <p14:creationId xmlns:p14="http://schemas.microsoft.com/office/powerpoint/2010/main" val="14024892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3</a:t>
            </a:fld>
            <a:endParaRPr lang="en-US"/>
          </a:p>
        </p:txBody>
      </p:sp>
    </p:spTree>
    <p:extLst>
      <p:ext uri="{BB962C8B-B14F-4D97-AF65-F5344CB8AC3E}">
        <p14:creationId xmlns:p14="http://schemas.microsoft.com/office/powerpoint/2010/main" val="3425338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03429B-3171-A94A-A6C2-AB80847CDA47}" type="slidenum">
              <a:rPr lang="en-US" smtClean="0"/>
              <a:t>4</a:t>
            </a:fld>
            <a:endParaRPr lang="en-US"/>
          </a:p>
        </p:txBody>
      </p:sp>
    </p:spTree>
    <p:extLst>
      <p:ext uri="{BB962C8B-B14F-4D97-AF65-F5344CB8AC3E}">
        <p14:creationId xmlns:p14="http://schemas.microsoft.com/office/powerpoint/2010/main" val="2100083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5</a:t>
            </a:fld>
            <a:endParaRPr lang="en-US"/>
          </a:p>
        </p:txBody>
      </p:sp>
    </p:spTree>
    <p:extLst>
      <p:ext uri="{BB962C8B-B14F-4D97-AF65-F5344CB8AC3E}">
        <p14:creationId xmlns:p14="http://schemas.microsoft.com/office/powerpoint/2010/main" val="25147785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03429B-3171-A94A-A6C2-AB80847CDA47}" type="slidenum">
              <a:rPr lang="en-US" smtClean="0"/>
              <a:t>6</a:t>
            </a:fld>
            <a:endParaRPr lang="en-US"/>
          </a:p>
        </p:txBody>
      </p:sp>
    </p:spTree>
    <p:extLst>
      <p:ext uri="{BB962C8B-B14F-4D97-AF65-F5344CB8AC3E}">
        <p14:creationId xmlns:p14="http://schemas.microsoft.com/office/powerpoint/2010/main" val="14203207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7</a:t>
            </a:fld>
            <a:endParaRPr lang="en-US"/>
          </a:p>
        </p:txBody>
      </p:sp>
    </p:spTree>
    <p:extLst>
      <p:ext uri="{BB962C8B-B14F-4D97-AF65-F5344CB8AC3E}">
        <p14:creationId xmlns:p14="http://schemas.microsoft.com/office/powerpoint/2010/main" val="35205138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8</a:t>
            </a:fld>
            <a:endParaRPr lang="en-US"/>
          </a:p>
        </p:txBody>
      </p:sp>
    </p:spTree>
    <p:extLst>
      <p:ext uri="{BB962C8B-B14F-4D97-AF65-F5344CB8AC3E}">
        <p14:creationId xmlns:p14="http://schemas.microsoft.com/office/powerpoint/2010/main" val="25947240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03429B-3171-A94A-A6C2-AB80847CDA47}" type="slidenum">
              <a:rPr lang="en-US" smtClean="0"/>
              <a:t>14</a:t>
            </a:fld>
            <a:endParaRPr lang="en-US"/>
          </a:p>
        </p:txBody>
      </p:sp>
    </p:spTree>
    <p:extLst>
      <p:ext uri="{BB962C8B-B14F-4D97-AF65-F5344CB8AC3E}">
        <p14:creationId xmlns:p14="http://schemas.microsoft.com/office/powerpoint/2010/main" val="1153279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A3542-A8C7-704C-8E33-F5EFF8F9A9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B91082-1B98-D746-8DE6-18D0B19142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9D6DF9A-46D4-234B-AA93-E3C48B72894A}"/>
              </a:ext>
            </a:extLst>
          </p:cNvPr>
          <p:cNvSpPr>
            <a:spLocks noGrp="1"/>
          </p:cNvSpPr>
          <p:nvPr>
            <p:ph type="dt" sz="half" idx="10"/>
          </p:nvPr>
        </p:nvSpPr>
        <p:spPr/>
        <p:txBody>
          <a:bodyPr/>
          <a:lstStyle/>
          <a:p>
            <a:fld id="{0FAB6B49-B434-E04B-8B19-9D0B03FF27E8}" type="datetimeFigureOut">
              <a:rPr lang="en-US" smtClean="0"/>
              <a:t>10/20/21</a:t>
            </a:fld>
            <a:endParaRPr lang="en-US"/>
          </a:p>
        </p:txBody>
      </p:sp>
      <p:sp>
        <p:nvSpPr>
          <p:cNvPr id="5" name="Footer Placeholder 4">
            <a:extLst>
              <a:ext uri="{FF2B5EF4-FFF2-40B4-BE49-F238E27FC236}">
                <a16:creationId xmlns:a16="http://schemas.microsoft.com/office/drawing/2014/main" id="{05D10147-7D24-BF46-870F-842B428C20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3D5C5D-7590-DE48-8469-EEFB88E7ACD2}"/>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2245554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AE0F9-3EFF-384C-9C61-F6E85C124DB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BAF661B-7946-164F-8883-415D8C309F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1095F2-E641-7748-8CE9-D4C703FB6520}"/>
              </a:ext>
            </a:extLst>
          </p:cNvPr>
          <p:cNvSpPr>
            <a:spLocks noGrp="1"/>
          </p:cNvSpPr>
          <p:nvPr>
            <p:ph type="dt" sz="half" idx="10"/>
          </p:nvPr>
        </p:nvSpPr>
        <p:spPr/>
        <p:txBody>
          <a:bodyPr/>
          <a:lstStyle/>
          <a:p>
            <a:fld id="{0FAB6B49-B434-E04B-8B19-9D0B03FF27E8}" type="datetimeFigureOut">
              <a:rPr lang="en-US" smtClean="0"/>
              <a:t>10/20/21</a:t>
            </a:fld>
            <a:endParaRPr lang="en-US"/>
          </a:p>
        </p:txBody>
      </p:sp>
      <p:sp>
        <p:nvSpPr>
          <p:cNvPr id="5" name="Footer Placeholder 4">
            <a:extLst>
              <a:ext uri="{FF2B5EF4-FFF2-40B4-BE49-F238E27FC236}">
                <a16:creationId xmlns:a16="http://schemas.microsoft.com/office/drawing/2014/main" id="{1675E233-A7A6-BC42-95E0-B39FEE0D30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C44D86-9512-E44F-A91C-237E33706B01}"/>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178290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A4F15B-93B8-B546-B0B6-EAD98011018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C2BFC15-E6BF-0749-8577-D2620183F0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D909B6-F62F-954E-807D-00010E4171AD}"/>
              </a:ext>
            </a:extLst>
          </p:cNvPr>
          <p:cNvSpPr>
            <a:spLocks noGrp="1"/>
          </p:cNvSpPr>
          <p:nvPr>
            <p:ph type="dt" sz="half" idx="10"/>
          </p:nvPr>
        </p:nvSpPr>
        <p:spPr/>
        <p:txBody>
          <a:bodyPr/>
          <a:lstStyle/>
          <a:p>
            <a:fld id="{0FAB6B49-B434-E04B-8B19-9D0B03FF27E8}" type="datetimeFigureOut">
              <a:rPr lang="en-US" smtClean="0"/>
              <a:t>10/20/21</a:t>
            </a:fld>
            <a:endParaRPr lang="en-US"/>
          </a:p>
        </p:txBody>
      </p:sp>
      <p:sp>
        <p:nvSpPr>
          <p:cNvPr id="5" name="Footer Placeholder 4">
            <a:extLst>
              <a:ext uri="{FF2B5EF4-FFF2-40B4-BE49-F238E27FC236}">
                <a16:creationId xmlns:a16="http://schemas.microsoft.com/office/drawing/2014/main" id="{DA7259E4-40BC-B74D-9F9B-0119EA5F3F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B5772B-1BA7-074A-959B-C70C9DBADC54}"/>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608398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9E635-7744-4D4F-B96E-0E2865A7B5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AE8F11-2A3B-2747-9C6C-579AF86C471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43D020-809F-3D40-8EE6-2DD573790883}"/>
              </a:ext>
            </a:extLst>
          </p:cNvPr>
          <p:cNvSpPr>
            <a:spLocks noGrp="1"/>
          </p:cNvSpPr>
          <p:nvPr>
            <p:ph type="dt" sz="half" idx="10"/>
          </p:nvPr>
        </p:nvSpPr>
        <p:spPr/>
        <p:txBody>
          <a:bodyPr/>
          <a:lstStyle/>
          <a:p>
            <a:fld id="{0FAB6B49-B434-E04B-8B19-9D0B03FF27E8}" type="datetimeFigureOut">
              <a:rPr lang="en-US" smtClean="0"/>
              <a:t>10/20/21</a:t>
            </a:fld>
            <a:endParaRPr lang="en-US"/>
          </a:p>
        </p:txBody>
      </p:sp>
      <p:sp>
        <p:nvSpPr>
          <p:cNvPr id="5" name="Footer Placeholder 4">
            <a:extLst>
              <a:ext uri="{FF2B5EF4-FFF2-40B4-BE49-F238E27FC236}">
                <a16:creationId xmlns:a16="http://schemas.microsoft.com/office/drawing/2014/main" id="{A71B3250-58F4-944F-AC10-5CC13EB552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4AA24C-CEB0-EA4C-A21F-F3F431BBF6F8}"/>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1960793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1B1CA-9CA5-7143-AA15-AE1EA1D6B4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E3A480E-DC28-1A49-8B7D-56389366F3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739984-F0C0-214D-944B-EBDAA1F83B82}"/>
              </a:ext>
            </a:extLst>
          </p:cNvPr>
          <p:cNvSpPr>
            <a:spLocks noGrp="1"/>
          </p:cNvSpPr>
          <p:nvPr>
            <p:ph type="dt" sz="half" idx="10"/>
          </p:nvPr>
        </p:nvSpPr>
        <p:spPr/>
        <p:txBody>
          <a:bodyPr/>
          <a:lstStyle/>
          <a:p>
            <a:fld id="{0FAB6B49-B434-E04B-8B19-9D0B03FF27E8}" type="datetimeFigureOut">
              <a:rPr lang="en-US" smtClean="0"/>
              <a:t>10/20/21</a:t>
            </a:fld>
            <a:endParaRPr lang="en-US"/>
          </a:p>
        </p:txBody>
      </p:sp>
      <p:sp>
        <p:nvSpPr>
          <p:cNvPr id="5" name="Footer Placeholder 4">
            <a:extLst>
              <a:ext uri="{FF2B5EF4-FFF2-40B4-BE49-F238E27FC236}">
                <a16:creationId xmlns:a16="http://schemas.microsoft.com/office/drawing/2014/main" id="{15910F09-D4A7-E64B-8562-E206C7AEE1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B8F136-F451-D541-A958-9479555D69B8}"/>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2095322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F8AB0-EFD2-9E4C-A9A6-2A8BD82536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8B6416-B69B-3049-81D4-46D8BDEEF2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DB99F68-836F-A74B-89E3-6B0CB564BF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EA4161B-7339-CF4C-83F9-02E0BCD3F8B0}"/>
              </a:ext>
            </a:extLst>
          </p:cNvPr>
          <p:cNvSpPr>
            <a:spLocks noGrp="1"/>
          </p:cNvSpPr>
          <p:nvPr>
            <p:ph type="dt" sz="half" idx="10"/>
          </p:nvPr>
        </p:nvSpPr>
        <p:spPr/>
        <p:txBody>
          <a:bodyPr/>
          <a:lstStyle/>
          <a:p>
            <a:fld id="{0FAB6B49-B434-E04B-8B19-9D0B03FF27E8}" type="datetimeFigureOut">
              <a:rPr lang="en-US" smtClean="0"/>
              <a:t>10/20/21</a:t>
            </a:fld>
            <a:endParaRPr lang="en-US"/>
          </a:p>
        </p:txBody>
      </p:sp>
      <p:sp>
        <p:nvSpPr>
          <p:cNvPr id="6" name="Footer Placeholder 5">
            <a:extLst>
              <a:ext uri="{FF2B5EF4-FFF2-40B4-BE49-F238E27FC236}">
                <a16:creationId xmlns:a16="http://schemas.microsoft.com/office/drawing/2014/main" id="{959AC125-4953-0449-B97D-10F335BC89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A5F4A9-2036-BD4E-8CBB-F278C9B9C44A}"/>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2782212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FF051-FF82-404A-A8B9-226DAD3EF2D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EBF1694-78E2-AE46-B16D-778353777C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731927-4B0E-D14C-AA40-A453A10692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C938E4-FE21-E844-AB16-6F0DBEE2A4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93D952-CB08-8545-BEC7-AACF5EB975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CD94C72-A9B9-4948-A6F2-BE7118341519}"/>
              </a:ext>
            </a:extLst>
          </p:cNvPr>
          <p:cNvSpPr>
            <a:spLocks noGrp="1"/>
          </p:cNvSpPr>
          <p:nvPr>
            <p:ph type="dt" sz="half" idx="10"/>
          </p:nvPr>
        </p:nvSpPr>
        <p:spPr/>
        <p:txBody>
          <a:bodyPr/>
          <a:lstStyle/>
          <a:p>
            <a:fld id="{0FAB6B49-B434-E04B-8B19-9D0B03FF27E8}" type="datetimeFigureOut">
              <a:rPr lang="en-US" smtClean="0"/>
              <a:t>10/20/21</a:t>
            </a:fld>
            <a:endParaRPr lang="en-US"/>
          </a:p>
        </p:txBody>
      </p:sp>
      <p:sp>
        <p:nvSpPr>
          <p:cNvPr id="8" name="Footer Placeholder 7">
            <a:extLst>
              <a:ext uri="{FF2B5EF4-FFF2-40B4-BE49-F238E27FC236}">
                <a16:creationId xmlns:a16="http://schemas.microsoft.com/office/drawing/2014/main" id="{A8C90EFB-2D37-5F46-91F7-2B13FB2D43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73DD3AF-9CF7-274D-85C2-C8B842FDA304}"/>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1298537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2DAA0-68AE-0847-980A-732C5F21CB9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02675E-8EAA-D440-BC31-94113F04E8D1}"/>
              </a:ext>
            </a:extLst>
          </p:cNvPr>
          <p:cNvSpPr>
            <a:spLocks noGrp="1"/>
          </p:cNvSpPr>
          <p:nvPr>
            <p:ph type="dt" sz="half" idx="10"/>
          </p:nvPr>
        </p:nvSpPr>
        <p:spPr/>
        <p:txBody>
          <a:bodyPr/>
          <a:lstStyle/>
          <a:p>
            <a:fld id="{0FAB6B49-B434-E04B-8B19-9D0B03FF27E8}" type="datetimeFigureOut">
              <a:rPr lang="en-US" smtClean="0"/>
              <a:t>10/20/21</a:t>
            </a:fld>
            <a:endParaRPr lang="en-US"/>
          </a:p>
        </p:txBody>
      </p:sp>
      <p:sp>
        <p:nvSpPr>
          <p:cNvPr id="4" name="Footer Placeholder 3">
            <a:extLst>
              <a:ext uri="{FF2B5EF4-FFF2-40B4-BE49-F238E27FC236}">
                <a16:creationId xmlns:a16="http://schemas.microsoft.com/office/drawing/2014/main" id="{8EC25333-39D9-2642-82C0-DEB7622715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7F030C-F420-BC45-A046-6EAD63EF6589}"/>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869038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260347-FBD4-8D4D-B3AB-655A58024FE6}"/>
              </a:ext>
            </a:extLst>
          </p:cNvPr>
          <p:cNvSpPr>
            <a:spLocks noGrp="1"/>
          </p:cNvSpPr>
          <p:nvPr>
            <p:ph type="dt" sz="half" idx="10"/>
          </p:nvPr>
        </p:nvSpPr>
        <p:spPr/>
        <p:txBody>
          <a:bodyPr/>
          <a:lstStyle/>
          <a:p>
            <a:fld id="{0FAB6B49-B434-E04B-8B19-9D0B03FF27E8}" type="datetimeFigureOut">
              <a:rPr lang="en-US" smtClean="0"/>
              <a:t>10/20/21</a:t>
            </a:fld>
            <a:endParaRPr lang="en-US"/>
          </a:p>
        </p:txBody>
      </p:sp>
      <p:sp>
        <p:nvSpPr>
          <p:cNvPr id="3" name="Footer Placeholder 2">
            <a:extLst>
              <a:ext uri="{FF2B5EF4-FFF2-40B4-BE49-F238E27FC236}">
                <a16:creationId xmlns:a16="http://schemas.microsoft.com/office/drawing/2014/main" id="{0A9C617E-44D8-DC4C-81BA-B19F8FF9E7E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18F573B-FCDF-5E4C-8FFC-9E0D7C46C574}"/>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819218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1E1A3-E4CC-9E47-B6DB-0FA247360A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DF34A5-1A29-5E45-A505-73041AFBEF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BB48B9-E6D8-C344-BC1F-493BF8D39A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27E3D6-8337-0E4D-85F1-9F9F655A5DDF}"/>
              </a:ext>
            </a:extLst>
          </p:cNvPr>
          <p:cNvSpPr>
            <a:spLocks noGrp="1"/>
          </p:cNvSpPr>
          <p:nvPr>
            <p:ph type="dt" sz="half" idx="10"/>
          </p:nvPr>
        </p:nvSpPr>
        <p:spPr/>
        <p:txBody>
          <a:bodyPr/>
          <a:lstStyle/>
          <a:p>
            <a:fld id="{0FAB6B49-B434-E04B-8B19-9D0B03FF27E8}" type="datetimeFigureOut">
              <a:rPr lang="en-US" smtClean="0"/>
              <a:t>10/20/21</a:t>
            </a:fld>
            <a:endParaRPr lang="en-US"/>
          </a:p>
        </p:txBody>
      </p:sp>
      <p:sp>
        <p:nvSpPr>
          <p:cNvPr id="6" name="Footer Placeholder 5">
            <a:extLst>
              <a:ext uri="{FF2B5EF4-FFF2-40B4-BE49-F238E27FC236}">
                <a16:creationId xmlns:a16="http://schemas.microsoft.com/office/drawing/2014/main" id="{D2B58E00-9260-7645-A047-DCF50B1253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C4EAA7-BB9B-4A4A-84F5-D07247B8E08F}"/>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1302591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DC1B5-A3B1-514D-AF1B-FD4290CD90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446896-FF52-384A-86BA-ED93A48755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2C62D3B-CF95-B042-BB2B-5BB890BCD3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333B1B-80A2-134D-9C55-189395376233}"/>
              </a:ext>
            </a:extLst>
          </p:cNvPr>
          <p:cNvSpPr>
            <a:spLocks noGrp="1"/>
          </p:cNvSpPr>
          <p:nvPr>
            <p:ph type="dt" sz="half" idx="10"/>
          </p:nvPr>
        </p:nvSpPr>
        <p:spPr/>
        <p:txBody>
          <a:bodyPr/>
          <a:lstStyle/>
          <a:p>
            <a:fld id="{0FAB6B49-B434-E04B-8B19-9D0B03FF27E8}" type="datetimeFigureOut">
              <a:rPr lang="en-US" smtClean="0"/>
              <a:t>10/20/21</a:t>
            </a:fld>
            <a:endParaRPr lang="en-US"/>
          </a:p>
        </p:txBody>
      </p:sp>
      <p:sp>
        <p:nvSpPr>
          <p:cNvPr id="6" name="Footer Placeholder 5">
            <a:extLst>
              <a:ext uri="{FF2B5EF4-FFF2-40B4-BE49-F238E27FC236}">
                <a16:creationId xmlns:a16="http://schemas.microsoft.com/office/drawing/2014/main" id="{9DDEDE9A-2733-944F-B916-EB21A256D0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0D3D4D-AD01-0A43-A8C0-43B243D1B043}"/>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3495871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C5E649-5093-7A4E-82DD-41CB376070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A0197A4-E433-BF48-825A-751CB3D9CF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B4FAAC-9B48-C940-AA96-BC381C0A55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AB6B49-B434-E04B-8B19-9D0B03FF27E8}" type="datetimeFigureOut">
              <a:rPr lang="en-US" smtClean="0"/>
              <a:t>10/20/21</a:t>
            </a:fld>
            <a:endParaRPr lang="en-US"/>
          </a:p>
        </p:txBody>
      </p:sp>
      <p:sp>
        <p:nvSpPr>
          <p:cNvPr id="5" name="Footer Placeholder 4">
            <a:extLst>
              <a:ext uri="{FF2B5EF4-FFF2-40B4-BE49-F238E27FC236}">
                <a16:creationId xmlns:a16="http://schemas.microsoft.com/office/drawing/2014/main" id="{2E53570C-5C1F-994B-A5F9-88754B034D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6C61F82-D814-8E4D-918A-8E4619457F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B73104-7A03-9745-9E8F-D9BF2DA92E49}" type="slidenum">
              <a:rPr lang="en-US" smtClean="0"/>
              <a:t>‹#›</a:t>
            </a:fld>
            <a:endParaRPr lang="en-US"/>
          </a:p>
        </p:txBody>
      </p:sp>
    </p:spTree>
    <p:extLst>
      <p:ext uri="{BB962C8B-B14F-4D97-AF65-F5344CB8AC3E}">
        <p14:creationId xmlns:p14="http://schemas.microsoft.com/office/powerpoint/2010/main" val="7133721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1AB7F5B-4495-498D-9228-FE0FCE273C43}"/>
              </a:ext>
            </a:extLst>
          </p:cNvPr>
          <p:cNvSpPr>
            <a:spLocks noGrp="1"/>
          </p:cNvSpPr>
          <p:nvPr>
            <p:ph type="title"/>
          </p:nvPr>
        </p:nvSpPr>
        <p:spPr>
          <a:xfrm>
            <a:off x="681523" y="460413"/>
            <a:ext cx="7829005" cy="757272"/>
          </a:xfrm>
        </p:spPr>
        <p:txBody>
          <a:bodyPr>
            <a:normAutofit/>
          </a:bodyPr>
          <a:lstStyle/>
          <a:p>
            <a:r>
              <a:rPr lang="en-US" sz="3600" dirty="0"/>
              <a:t>Preflight Check List</a:t>
            </a:r>
            <a:endParaRPr lang="en-US" sz="3600" b="1" i="1" u="sng" dirty="0"/>
          </a:p>
        </p:txBody>
      </p:sp>
      <p:sp>
        <p:nvSpPr>
          <p:cNvPr id="5" name="Content Placeholder 2">
            <a:extLst>
              <a:ext uri="{FF2B5EF4-FFF2-40B4-BE49-F238E27FC236}">
                <a16:creationId xmlns:a16="http://schemas.microsoft.com/office/drawing/2014/main" id="{A3AEDF17-A7EB-42B8-A3CF-77C0E99B49FB}"/>
              </a:ext>
            </a:extLst>
          </p:cNvPr>
          <p:cNvSpPr>
            <a:spLocks noGrp="1"/>
          </p:cNvSpPr>
          <p:nvPr>
            <p:ph idx="1"/>
          </p:nvPr>
        </p:nvSpPr>
        <p:spPr>
          <a:xfrm>
            <a:off x="681523" y="1431533"/>
            <a:ext cx="10718950" cy="3403404"/>
          </a:xfrm>
        </p:spPr>
        <p:txBody>
          <a:bodyPr vert="horz" lIns="91440" tIns="45720" rIns="91440" bIns="45720" rtlCol="0" anchor="t">
            <a:noAutofit/>
          </a:bodyPr>
          <a:lstStyle/>
          <a:p>
            <a:pPr>
              <a:spcBef>
                <a:spcPts val="600"/>
              </a:spcBef>
              <a:buFont typeface="Wingdings" pitchFamily="2" charset="2"/>
              <a:buChar char="§"/>
            </a:pPr>
            <a:r>
              <a:rPr lang="en-US" sz="2000" dirty="0"/>
              <a:t>Sign into our Zoom meeting through our integrated Blackboard/Zoom link </a:t>
            </a:r>
          </a:p>
          <a:p>
            <a:pPr>
              <a:spcBef>
                <a:spcPts val="600"/>
              </a:spcBef>
              <a:buFont typeface="Wingdings" pitchFamily="2" charset="2"/>
              <a:buChar char="§"/>
            </a:pPr>
            <a:r>
              <a:rPr lang="en-US" sz="2000" dirty="0"/>
              <a:t>Make sure that you can hear the conversation, see shared desktops, and view chat topics</a:t>
            </a:r>
          </a:p>
          <a:p>
            <a:pPr>
              <a:spcBef>
                <a:spcPts val="600"/>
              </a:spcBef>
              <a:buFont typeface="Wingdings" pitchFamily="2" charset="2"/>
              <a:buChar char="§"/>
            </a:pPr>
            <a:r>
              <a:rPr lang="en-US" sz="2000" dirty="0"/>
              <a:t>Thank you if you choose to leave your camera on to help make our class more interactive</a:t>
            </a:r>
          </a:p>
          <a:p>
            <a:pPr>
              <a:spcBef>
                <a:spcPts val="600"/>
              </a:spcBef>
              <a:buFont typeface="Wingdings" pitchFamily="2" charset="2"/>
              <a:buChar char="§"/>
            </a:pPr>
            <a:r>
              <a:rPr lang="en-US" sz="2000" dirty="0"/>
              <a:t>Be prepared to share your computer screen</a:t>
            </a:r>
          </a:p>
          <a:p>
            <a:pPr>
              <a:spcBef>
                <a:spcPts val="600"/>
              </a:spcBef>
              <a:buFont typeface="Wingdings" pitchFamily="2" charset="2"/>
              <a:buChar char="§"/>
            </a:pPr>
            <a:r>
              <a:rPr lang="en-US" sz="2000" dirty="0"/>
              <a:t>Be prepared to utilize a headset with a microphone</a:t>
            </a:r>
          </a:p>
          <a:p>
            <a:pPr marL="0" indent="0">
              <a:spcBef>
                <a:spcPts val="0"/>
              </a:spcBef>
              <a:buNone/>
            </a:pPr>
            <a:endParaRPr lang="en-US" sz="2000" dirty="0"/>
          </a:p>
          <a:p>
            <a:pPr marL="0" indent="0">
              <a:spcBef>
                <a:spcPts val="0"/>
              </a:spcBef>
              <a:buNone/>
            </a:pPr>
            <a:endParaRPr lang="en-US" sz="2000" u="sng" dirty="0"/>
          </a:p>
          <a:p>
            <a:pPr marL="0" indent="0">
              <a:spcBef>
                <a:spcPts val="0"/>
              </a:spcBef>
              <a:buNone/>
            </a:pPr>
            <a:r>
              <a:rPr lang="en-US" sz="2000" u="sng" dirty="0"/>
              <a:t>In person participants also:</a:t>
            </a:r>
            <a:endParaRPr lang="en-US" sz="2000" dirty="0"/>
          </a:p>
          <a:p>
            <a:pPr>
              <a:spcBef>
                <a:spcPts val="600"/>
              </a:spcBef>
              <a:buFont typeface="Wingdings" pitchFamily="2" charset="2"/>
              <a:buChar char="§"/>
            </a:pPr>
            <a:r>
              <a:rPr lang="en-US" sz="2000" dirty="0"/>
              <a:t>Make sure that your microphone and speakers are muted/off so that we don’t get an echo</a:t>
            </a:r>
          </a:p>
          <a:p>
            <a:pPr>
              <a:spcBef>
                <a:spcPts val="600"/>
              </a:spcBef>
              <a:buFont typeface="Wingdings" pitchFamily="2" charset="2"/>
              <a:buChar char="§"/>
            </a:pPr>
            <a:r>
              <a:rPr lang="en-US" sz="2000" dirty="0"/>
              <a:t>Sit in a good spot near the classroom ceiling microphones if possible</a:t>
            </a:r>
            <a:endParaRPr lang="en-US" sz="2000" dirty="0">
              <a:cs typeface="Calibri"/>
            </a:endParaRPr>
          </a:p>
        </p:txBody>
      </p:sp>
      <p:pic>
        <p:nvPicPr>
          <p:cNvPr id="6" name="Content Placeholder 4">
            <a:extLst>
              <a:ext uri="{FF2B5EF4-FFF2-40B4-BE49-F238E27FC236}">
                <a16:creationId xmlns:a16="http://schemas.microsoft.com/office/drawing/2014/main" id="{99072103-9DA3-B44B-A344-193F81F141B5}"/>
              </a:ext>
            </a:extLst>
          </p:cNvPr>
          <p:cNvPicPr>
            <a:picLocks noChangeAspect="1"/>
          </p:cNvPicPr>
          <p:nvPr/>
        </p:nvPicPr>
        <p:blipFill>
          <a:blip r:embed="rId3"/>
          <a:stretch>
            <a:fillRect/>
          </a:stretch>
        </p:blipFill>
        <p:spPr>
          <a:xfrm>
            <a:off x="8963531" y="65212"/>
            <a:ext cx="2656367" cy="1366321"/>
          </a:xfrm>
          <a:prstGeom prst="rect">
            <a:avLst/>
          </a:prstGeom>
        </p:spPr>
      </p:pic>
      <p:pic>
        <p:nvPicPr>
          <p:cNvPr id="2" name="Picture 1">
            <a:extLst>
              <a:ext uri="{FF2B5EF4-FFF2-40B4-BE49-F238E27FC236}">
                <a16:creationId xmlns:a16="http://schemas.microsoft.com/office/drawing/2014/main" id="{C372B1DA-ABF2-D743-A631-90728AA300BA}"/>
              </a:ext>
            </a:extLst>
          </p:cNvPr>
          <p:cNvPicPr>
            <a:picLocks noChangeAspect="1"/>
          </p:cNvPicPr>
          <p:nvPr/>
        </p:nvPicPr>
        <p:blipFill>
          <a:blip r:embed="rId4"/>
          <a:stretch>
            <a:fillRect/>
          </a:stretch>
        </p:blipFill>
        <p:spPr>
          <a:xfrm>
            <a:off x="8782826" y="5427421"/>
            <a:ext cx="3169032" cy="1213486"/>
          </a:xfrm>
          <a:prstGeom prst="rect">
            <a:avLst/>
          </a:prstGeom>
          <a:ln w="12700">
            <a:solidFill>
              <a:schemeClr val="tx1"/>
            </a:solidFill>
          </a:ln>
        </p:spPr>
      </p:pic>
    </p:spTree>
    <p:extLst>
      <p:ext uri="{BB962C8B-B14F-4D97-AF65-F5344CB8AC3E}">
        <p14:creationId xmlns:p14="http://schemas.microsoft.com/office/powerpoint/2010/main" val="28155954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p:txBody>
          <a:bodyPr/>
          <a:lstStyle/>
          <a:p>
            <a:r>
              <a:rPr lang="en-US" dirty="0"/>
              <a:t>Quotes from “The Social Dilemma”</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508140"/>
            <a:ext cx="10515600" cy="4522519"/>
          </a:xfrm>
        </p:spPr>
        <p:txBody>
          <a:bodyPr>
            <a:normAutofit/>
          </a:bodyPr>
          <a:lstStyle/>
          <a:p>
            <a:pPr marL="0" indent="0">
              <a:buNone/>
            </a:pPr>
            <a:r>
              <a:rPr lang="en-US" sz="2000" dirty="0"/>
              <a:t>“We’ve created a world in which online connection has become primary. Especially for younger generations. And yet, in that world, </a:t>
            </a:r>
            <a:r>
              <a:rPr lang="en-US" sz="2000" i="1" u="sng" dirty="0"/>
              <a:t>anytime two people connect, the only way it’s financed is through a sneaky third person whose paying to manipulate those two people. </a:t>
            </a:r>
            <a:r>
              <a:rPr lang="en-US" sz="2000" dirty="0"/>
              <a:t>So we’ve created an entire global generation of people who were raised within a context with the very meaning of communication, the very meaning of culture, is manipulation.” - Jaron </a:t>
            </a:r>
            <a:r>
              <a:rPr lang="en-US" sz="2000" dirty="0" err="1"/>
              <a:t>Lainer</a:t>
            </a:r>
            <a:r>
              <a:rPr lang="en-US" sz="2000" dirty="0"/>
              <a:t>, founding father of Virtual Reality Computer Scientist</a:t>
            </a:r>
          </a:p>
        </p:txBody>
      </p:sp>
    </p:spTree>
    <p:extLst>
      <p:ext uri="{BB962C8B-B14F-4D97-AF65-F5344CB8AC3E}">
        <p14:creationId xmlns:p14="http://schemas.microsoft.com/office/powerpoint/2010/main" val="280578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p:txBody>
          <a:bodyPr/>
          <a:lstStyle/>
          <a:p>
            <a:r>
              <a:rPr lang="en-US" dirty="0"/>
              <a:t>Quotes from “The Social Dilemma”</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508140"/>
            <a:ext cx="10515600" cy="4522519"/>
          </a:xfrm>
        </p:spPr>
        <p:txBody>
          <a:bodyPr>
            <a:normAutofit/>
          </a:bodyPr>
          <a:lstStyle/>
          <a:p>
            <a:pPr marL="0" indent="0">
              <a:buNone/>
            </a:pPr>
            <a:r>
              <a:rPr lang="en-US" sz="2000" dirty="0"/>
              <a:t>“</a:t>
            </a:r>
            <a:r>
              <a:rPr lang="en-US" sz="2000" i="1" u="sng" dirty="0"/>
              <a:t>If something is a tool, it genuinely is just sitting there, waiting patiently. </a:t>
            </a:r>
            <a:r>
              <a:rPr lang="en-US" sz="2000" dirty="0"/>
              <a:t>If something is not a tool it's demanding things from you. It's seducing you, it’s manipulating you, it wants things from you. We've moved away from a tools based technology environment, to an addiction and manipulation used technology environment. Social media isn't a tool waiting to be used. It has its own goals, and it has its own means of pursuing them by using your psychology against you.” - </a:t>
            </a:r>
            <a:r>
              <a:rPr lang="en-US" sz="2000" i="1" dirty="0"/>
              <a:t>Tristan Harris, former design ethicist at Google and co-founder of Centre for Humane Technologies</a:t>
            </a:r>
            <a:r>
              <a:rPr lang="en-US" sz="2000" dirty="0"/>
              <a:t>‍</a:t>
            </a:r>
          </a:p>
        </p:txBody>
      </p:sp>
    </p:spTree>
    <p:extLst>
      <p:ext uri="{BB962C8B-B14F-4D97-AF65-F5344CB8AC3E}">
        <p14:creationId xmlns:p14="http://schemas.microsoft.com/office/powerpoint/2010/main" val="24322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p:txBody>
          <a:bodyPr/>
          <a:lstStyle/>
          <a:p>
            <a:r>
              <a:rPr lang="en-US" dirty="0"/>
              <a:t>Quotes from “The Social Dilemma”</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508140"/>
            <a:ext cx="10515600" cy="4522519"/>
          </a:xfrm>
        </p:spPr>
        <p:txBody>
          <a:bodyPr>
            <a:normAutofit/>
          </a:bodyPr>
          <a:lstStyle/>
          <a:p>
            <a:pPr marL="0" indent="0">
              <a:buNone/>
            </a:pPr>
            <a:r>
              <a:rPr lang="en-US" sz="2000" dirty="0"/>
              <a:t>“We’re training and </a:t>
            </a:r>
            <a:r>
              <a:rPr lang="en-US" sz="2000" u="sng" dirty="0"/>
              <a:t>conditioning a whole new generation of people that when we are uncomfortable or lonely or uncertain or afraid</a:t>
            </a:r>
            <a:r>
              <a:rPr lang="en-US" sz="2000" dirty="0"/>
              <a:t>, we have a digital pacifier for ourselves. That is kind of atrophying our own ability to deal with that.” - </a:t>
            </a:r>
            <a:r>
              <a:rPr lang="en-US" sz="2000" i="1" dirty="0"/>
              <a:t>Tristan Harris, former design ethicist at Google and co-founder of Centre for Humane Technologies</a:t>
            </a:r>
            <a:endParaRPr lang="en-US" sz="2000" dirty="0"/>
          </a:p>
          <a:p>
            <a:pPr marL="0" indent="0">
              <a:buNone/>
            </a:pPr>
            <a:endParaRPr lang="en-US" sz="2000" dirty="0"/>
          </a:p>
        </p:txBody>
      </p:sp>
    </p:spTree>
    <p:extLst>
      <p:ext uri="{BB962C8B-B14F-4D97-AF65-F5344CB8AC3E}">
        <p14:creationId xmlns:p14="http://schemas.microsoft.com/office/powerpoint/2010/main" val="17842292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p:txBody>
          <a:bodyPr/>
          <a:lstStyle/>
          <a:p>
            <a:r>
              <a:rPr lang="en-US" dirty="0"/>
              <a:t>Eric’s Opinion and Editorial Comments</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508140"/>
            <a:ext cx="10515600" cy="4522519"/>
          </a:xfrm>
        </p:spPr>
        <p:txBody>
          <a:bodyPr>
            <a:normAutofit/>
          </a:bodyPr>
          <a:lstStyle/>
          <a:p>
            <a:pPr marL="0" indent="0">
              <a:buNone/>
            </a:pPr>
            <a:r>
              <a:rPr lang="en-US" sz="2000" dirty="0"/>
              <a:t>We are polarizing viewpoints by providing individualized feeds that reinforce already held views and opinions. This reinforcement and polarization is a byproduct of the desire to gain a few more seconds of attention (or another click). </a:t>
            </a:r>
          </a:p>
          <a:p>
            <a:pPr marL="0" indent="0">
              <a:buNone/>
            </a:pPr>
            <a:endParaRPr lang="en-US" sz="2000" dirty="0"/>
          </a:p>
        </p:txBody>
      </p:sp>
    </p:spTree>
    <p:extLst>
      <p:ext uri="{BB962C8B-B14F-4D97-AF65-F5344CB8AC3E}">
        <p14:creationId xmlns:p14="http://schemas.microsoft.com/office/powerpoint/2010/main" val="4416084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p:txBody>
          <a:bodyPr/>
          <a:lstStyle/>
          <a:p>
            <a:r>
              <a:rPr lang="en-US" dirty="0"/>
              <a:t>The Original Question</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508140"/>
            <a:ext cx="10515600" cy="4522519"/>
          </a:xfrm>
        </p:spPr>
        <p:txBody>
          <a:bodyPr>
            <a:normAutofit/>
          </a:bodyPr>
          <a:lstStyle/>
          <a:p>
            <a:pPr marL="0" indent="0">
              <a:buNone/>
            </a:pPr>
            <a:r>
              <a:rPr lang="en-US" sz="2000" dirty="0"/>
              <a:t>“Professor Pogue, Why don’t you put your videos on YouTube? It works great.” </a:t>
            </a:r>
          </a:p>
          <a:p>
            <a:pPr marL="0" indent="0">
              <a:buNone/>
            </a:pPr>
            <a:r>
              <a:rPr lang="en-US" sz="2000" dirty="0"/>
              <a:t>-- </a:t>
            </a:r>
            <a:r>
              <a:rPr lang="en-US" sz="2000" i="1" dirty="0"/>
              <a:t>students from Lewis University </a:t>
            </a:r>
          </a:p>
          <a:p>
            <a:pPr marL="0" indent="0">
              <a:buNone/>
            </a:pPr>
            <a:endParaRPr lang="en-US" sz="2000" i="1" dirty="0"/>
          </a:p>
          <a:p>
            <a:pPr marL="0" indent="0">
              <a:buNone/>
            </a:pPr>
            <a:r>
              <a:rPr lang="en-US" sz="2000" dirty="0"/>
              <a:t>The Response: </a:t>
            </a:r>
          </a:p>
          <a:p>
            <a:pPr marL="0" indent="0">
              <a:buNone/>
            </a:pPr>
            <a:r>
              <a:rPr lang="en-US" sz="2000" dirty="0"/>
              <a:t>It makes me uncomfortable that Google and YouTube (and Facebook and Amazon) are all focused on getting more of your attention and I am enabling that by putting my content on YouTube. </a:t>
            </a:r>
          </a:p>
        </p:txBody>
      </p:sp>
    </p:spTree>
    <p:extLst>
      <p:ext uri="{BB962C8B-B14F-4D97-AF65-F5344CB8AC3E}">
        <p14:creationId xmlns:p14="http://schemas.microsoft.com/office/powerpoint/2010/main" val="21228844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p:txBody>
          <a:bodyPr/>
          <a:lstStyle/>
          <a:p>
            <a:r>
              <a:rPr lang="en-US" dirty="0"/>
              <a:t>Update - October, 2021</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508140"/>
            <a:ext cx="10515600" cy="4522519"/>
          </a:xfrm>
        </p:spPr>
        <p:txBody>
          <a:bodyPr>
            <a:normAutofit/>
          </a:bodyPr>
          <a:lstStyle/>
          <a:p>
            <a:pPr marL="0" indent="0">
              <a:buNone/>
            </a:pPr>
            <a:r>
              <a:rPr lang="en-US" sz="2000" dirty="0"/>
              <a:t>"The result has been more division, more harm, more lies, more threats and more combat. In some cases, this dangerous online talk has led to actual violence that harms and even kills people," </a:t>
            </a:r>
          </a:p>
          <a:p>
            <a:pPr marL="0" indent="0">
              <a:buNone/>
            </a:pPr>
            <a:r>
              <a:rPr lang="en-US" sz="2000" dirty="0"/>
              <a:t>-- Former Facebook data scientist Frances Haugen</a:t>
            </a:r>
          </a:p>
          <a:p>
            <a:pPr marL="0" indent="0">
              <a:buNone/>
            </a:pPr>
            <a:endParaRPr lang="en-US" sz="2000" dirty="0"/>
          </a:p>
          <a:p>
            <a:pPr marL="0" indent="0">
              <a:buNone/>
            </a:pPr>
            <a:endParaRPr lang="en-US" sz="2000" dirty="0"/>
          </a:p>
          <a:p>
            <a:pPr marL="0" indent="0">
              <a:buNone/>
            </a:pPr>
            <a:r>
              <a:rPr lang="en-US" sz="2000" dirty="0"/>
              <a:t>Also considerable conversation around the “addictive” nature of social media and impact to children and young adults. </a:t>
            </a:r>
          </a:p>
        </p:txBody>
      </p:sp>
    </p:spTree>
    <p:extLst>
      <p:ext uri="{BB962C8B-B14F-4D97-AF65-F5344CB8AC3E}">
        <p14:creationId xmlns:p14="http://schemas.microsoft.com/office/powerpoint/2010/main" val="24500249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p:txBody>
          <a:bodyPr/>
          <a:lstStyle/>
          <a:p>
            <a:r>
              <a:rPr lang="en-US" dirty="0"/>
              <a:t>Recommendation</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508140"/>
            <a:ext cx="10515600" cy="4522519"/>
          </a:xfrm>
        </p:spPr>
        <p:txBody>
          <a:bodyPr>
            <a:normAutofit/>
          </a:bodyPr>
          <a:lstStyle/>
          <a:p>
            <a:pPr marL="0" indent="0">
              <a:buNone/>
            </a:pPr>
            <a:r>
              <a:rPr lang="en-US" sz="2000" dirty="0"/>
              <a:t>Take a few minutes to to contemplate the Google, YouTube, Facebook, WhatsApp, and </a:t>
            </a:r>
            <a:r>
              <a:rPr lang="en-US" sz="2000" dirty="0" err="1"/>
              <a:t>TicTok</a:t>
            </a:r>
            <a:r>
              <a:rPr lang="en-US" sz="2000" dirty="0"/>
              <a:t> style business model. Also consider the Apple and Microsoft business model.</a:t>
            </a:r>
          </a:p>
          <a:p>
            <a:pPr marL="0" indent="0">
              <a:buNone/>
            </a:pPr>
            <a:endParaRPr lang="en-US" sz="2000" dirty="0"/>
          </a:p>
          <a:p>
            <a:pPr marL="0" indent="0">
              <a:buNone/>
            </a:pPr>
            <a:r>
              <a:rPr lang="en-US" sz="2000" dirty="0"/>
              <a:t>Be aware. Decide what’s right for you given the situation.</a:t>
            </a:r>
          </a:p>
        </p:txBody>
      </p:sp>
    </p:spTree>
    <p:extLst>
      <p:ext uri="{BB962C8B-B14F-4D97-AF65-F5344CB8AC3E}">
        <p14:creationId xmlns:p14="http://schemas.microsoft.com/office/powerpoint/2010/main" val="13922526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Foreshadowing Final Projects and Sprints 5 through 8</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1"/>
            <a:ext cx="10515600" cy="4804037"/>
          </a:xfrm>
        </p:spPr>
        <p:txBody>
          <a:bodyPr>
            <a:normAutofit/>
          </a:bodyPr>
          <a:lstStyle/>
          <a:p>
            <a:pPr marL="457200" indent="-457200">
              <a:buFont typeface="+mj-lt"/>
              <a:buAutoNum type="arabicPeriod"/>
            </a:pPr>
            <a:r>
              <a:rPr lang="en-US" sz="2000" dirty="0"/>
              <a:t>Final Project will start in sprint 5 and continue through sprint 8</a:t>
            </a:r>
          </a:p>
          <a:p>
            <a:pPr marL="457200" indent="-457200">
              <a:buFont typeface="+mj-lt"/>
              <a:buAutoNum type="arabicPeriod"/>
            </a:pPr>
            <a:r>
              <a:rPr lang="en-US" sz="2000" dirty="0"/>
              <a:t>In sprint 5 your team will be setting up your Saas environment, defining your final project, and delivering user functionality</a:t>
            </a:r>
          </a:p>
          <a:p>
            <a:pPr marL="457200" indent="-457200">
              <a:buFont typeface="+mj-lt"/>
              <a:buAutoNum type="arabicPeriod"/>
            </a:pPr>
            <a:r>
              <a:rPr lang="en-US" sz="2000" dirty="0"/>
              <a:t>We will be utilizing scrum including sprint planning, story creation, sprint reviews (demos), Done, and </a:t>
            </a:r>
          </a:p>
          <a:p>
            <a:pPr marL="457200" indent="-457200">
              <a:buFont typeface="+mj-lt"/>
              <a:buAutoNum type="arabicPeriod"/>
            </a:pPr>
            <a:r>
              <a:rPr lang="en-US" sz="2000" dirty="0"/>
              <a:t>We will be using our Saas architecture including web development, Azure, GitHub, Node.js, and MongoDB Atlas</a:t>
            </a:r>
          </a:p>
          <a:p>
            <a:pPr marL="457200" indent="-457200">
              <a:buFont typeface="+mj-lt"/>
              <a:buAutoNum type="arabicPeriod"/>
            </a:pPr>
            <a:r>
              <a:rPr lang="en-US" sz="2000" dirty="0"/>
              <a:t>In person attendance will become a higher priority during sprint reviews and sprint planning</a:t>
            </a:r>
          </a:p>
          <a:p>
            <a:pPr marL="457200" indent="-457200">
              <a:buFont typeface="+mj-lt"/>
              <a:buAutoNum type="arabicPeriod"/>
            </a:pPr>
            <a:endParaRPr lang="en-US" sz="2000"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38181345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Foreshadowing Final Projects and Sprints 5 through 8</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1"/>
            <a:ext cx="10515600" cy="4804037"/>
          </a:xfrm>
        </p:spPr>
        <p:txBody>
          <a:bodyPr>
            <a:normAutofit/>
          </a:bodyPr>
          <a:lstStyle/>
          <a:p>
            <a:pPr marL="457200" indent="-457200">
              <a:buFont typeface="+mj-lt"/>
              <a:buAutoNum type="arabicPeriod"/>
            </a:pPr>
            <a:r>
              <a:rPr lang="en-US" sz="2000" dirty="0"/>
              <a:t>Review syllabus</a:t>
            </a:r>
          </a:p>
          <a:p>
            <a:pPr marL="457200" indent="-457200">
              <a:buFont typeface="+mj-lt"/>
              <a:buAutoNum type="arabicPeriod"/>
            </a:pPr>
            <a:r>
              <a:rPr lang="en-US" sz="2000" dirty="0"/>
              <a:t>Final Project will start in sprint 5 and continue through sprint 8</a:t>
            </a:r>
          </a:p>
          <a:p>
            <a:pPr marL="457200" indent="-457200">
              <a:buFont typeface="+mj-lt"/>
              <a:buAutoNum type="arabicPeriod"/>
            </a:pPr>
            <a:r>
              <a:rPr lang="en-US" sz="2000" dirty="0"/>
              <a:t>In sprint 5 your team will be setting up your Saas environment, defining your final project, and delivering user functionality</a:t>
            </a:r>
          </a:p>
          <a:p>
            <a:pPr marL="457200" indent="-457200">
              <a:buFont typeface="+mj-lt"/>
              <a:buAutoNum type="arabicPeriod"/>
            </a:pPr>
            <a:r>
              <a:rPr lang="en-US" sz="2000" dirty="0"/>
              <a:t>We will be utilizing scrum including sprint planning, story creation, sprint reviews (demos), Done, and </a:t>
            </a:r>
          </a:p>
          <a:p>
            <a:pPr marL="457200" indent="-457200">
              <a:buFont typeface="+mj-lt"/>
              <a:buAutoNum type="arabicPeriod"/>
            </a:pPr>
            <a:r>
              <a:rPr lang="en-US" sz="2000" dirty="0"/>
              <a:t>We will be using our Saas architecture including web development, Azure, GitHub, Node.js, and MongoDB Atlas</a:t>
            </a:r>
          </a:p>
          <a:p>
            <a:pPr marL="457200" indent="-457200">
              <a:buFont typeface="+mj-lt"/>
              <a:buAutoNum type="arabicPeriod"/>
            </a:pPr>
            <a:r>
              <a:rPr lang="en-US" sz="2000" dirty="0"/>
              <a:t>In person attendance will become a higher priority during sprint reviews and sprint planning</a:t>
            </a:r>
          </a:p>
          <a:p>
            <a:pPr marL="457200" indent="-457200">
              <a:buFont typeface="+mj-lt"/>
              <a:buAutoNum type="arabicPeriod"/>
            </a:pPr>
            <a:r>
              <a:rPr lang="en-US" sz="2000" dirty="0"/>
              <a:t>We will continue to learn more agile techniques and add them to our process</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25389743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3069076"/>
            <a:ext cx="10515600" cy="719847"/>
          </a:xfrm>
        </p:spPr>
        <p:txBody>
          <a:bodyPr anchor="ctr">
            <a:noAutofit/>
          </a:bodyPr>
          <a:lstStyle/>
          <a:p>
            <a:pPr marL="0" indent="0" algn="ctr">
              <a:buNone/>
            </a:pPr>
            <a:r>
              <a:rPr lang="en-US" sz="4400" dirty="0">
                <a:latin typeface="+mj-lt"/>
              </a:rPr>
              <a:t>Scrum Team Poll </a:t>
            </a:r>
          </a:p>
          <a:p>
            <a:pPr marL="0" indent="0" algn="ctr">
              <a:buNone/>
            </a:pPr>
            <a:r>
              <a:rPr lang="en-US" sz="4400" dirty="0">
                <a:latin typeface="+mj-lt"/>
              </a:rPr>
              <a:t>(optional, anonymous &amp; private)</a:t>
            </a:r>
          </a:p>
        </p:txBody>
      </p:sp>
    </p:spTree>
    <p:extLst>
      <p:ext uri="{BB962C8B-B14F-4D97-AF65-F5344CB8AC3E}">
        <p14:creationId xmlns:p14="http://schemas.microsoft.com/office/powerpoint/2010/main" val="439846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Recordings</a:t>
            </a:r>
          </a:p>
        </p:txBody>
      </p:sp>
      <p:sp>
        <p:nvSpPr>
          <p:cNvPr id="4" name="Content Placeholder 2">
            <a:extLst>
              <a:ext uri="{FF2B5EF4-FFF2-40B4-BE49-F238E27FC236}">
                <a16:creationId xmlns:a16="http://schemas.microsoft.com/office/drawing/2014/main" id="{D1E31497-FC35-F840-81F4-49FEAA5F58A4}"/>
              </a:ext>
            </a:extLst>
          </p:cNvPr>
          <p:cNvSpPr txBox="1">
            <a:spLocks/>
          </p:cNvSpPr>
          <p:nvPr/>
        </p:nvSpPr>
        <p:spPr>
          <a:xfrm>
            <a:off x="838200" y="4568456"/>
            <a:ext cx="10515600" cy="17228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dirty="0"/>
          </a:p>
          <a:p>
            <a:pPr marL="0" indent="0">
              <a:buFont typeface="Arial" panose="020B0604020202020204" pitchFamily="34" charset="0"/>
              <a:buNone/>
            </a:pPr>
            <a:endParaRPr lang="en-US" sz="2000" dirty="0"/>
          </a:p>
        </p:txBody>
      </p:sp>
      <p:sp>
        <p:nvSpPr>
          <p:cNvPr id="5" name="Content Placeholder 2">
            <a:extLst>
              <a:ext uri="{FF2B5EF4-FFF2-40B4-BE49-F238E27FC236}">
                <a16:creationId xmlns:a16="http://schemas.microsoft.com/office/drawing/2014/main" id="{E1B62BA9-9B25-C241-A192-BB367137D491}"/>
              </a:ext>
            </a:extLst>
          </p:cNvPr>
          <p:cNvSpPr txBox="1">
            <a:spLocks/>
          </p:cNvSpPr>
          <p:nvPr/>
        </p:nvSpPr>
        <p:spPr>
          <a:xfrm>
            <a:off x="838200" y="5413515"/>
            <a:ext cx="10515600" cy="719847"/>
          </a:xfrm>
          <a:prstGeom prst="rect">
            <a:avLst/>
          </a:prstGeom>
          <a:solidFill>
            <a:schemeClr val="accent4">
              <a:lumMod val="40000"/>
              <a:lumOff val="60000"/>
            </a:schemeClr>
          </a:solidFill>
          <a:ln w="25400">
            <a:solidFill>
              <a:schemeClr val="tx1"/>
            </a:solidFill>
          </a:ln>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4400" dirty="0">
                <a:latin typeface="+mj-lt"/>
              </a:rPr>
              <a:t>Start Recording</a:t>
            </a:r>
          </a:p>
        </p:txBody>
      </p:sp>
      <p:sp>
        <p:nvSpPr>
          <p:cNvPr id="8" name="Content Placeholder 2">
            <a:extLst>
              <a:ext uri="{FF2B5EF4-FFF2-40B4-BE49-F238E27FC236}">
                <a16:creationId xmlns:a16="http://schemas.microsoft.com/office/drawing/2014/main" id="{86647704-B32F-5944-B694-EC75B62A5D15}"/>
              </a:ext>
            </a:extLst>
          </p:cNvPr>
          <p:cNvSpPr txBox="1">
            <a:spLocks/>
          </p:cNvSpPr>
          <p:nvPr/>
        </p:nvSpPr>
        <p:spPr>
          <a:xfrm>
            <a:off x="838200" y="1573090"/>
            <a:ext cx="10515600" cy="34764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Discuss that recording are:</a:t>
            </a:r>
          </a:p>
          <a:p>
            <a:pPr>
              <a:buFont typeface="Wingdings" pitchFamily="2" charset="2"/>
              <a:buChar char="§"/>
            </a:pPr>
            <a:r>
              <a:rPr lang="en-US" sz="2000" dirty="0"/>
              <a:t>Opportunistic</a:t>
            </a:r>
          </a:p>
          <a:p>
            <a:pPr>
              <a:buFont typeface="Wingdings" pitchFamily="2" charset="2"/>
              <a:buChar char="§"/>
            </a:pPr>
            <a:r>
              <a:rPr lang="en-US" sz="2000" dirty="0"/>
              <a:t>Automatically available in Blackboard/Zoom</a:t>
            </a:r>
          </a:p>
          <a:p>
            <a:pPr marL="0" indent="0">
              <a:buNone/>
            </a:pPr>
            <a:endParaRPr lang="en-US" sz="2000" dirty="0"/>
          </a:p>
          <a:p>
            <a:pPr marL="0" indent="0">
              <a:buNone/>
            </a:pPr>
            <a:r>
              <a:rPr lang="en-US" sz="2000"/>
              <a:t>Sound </a:t>
            </a:r>
            <a:r>
              <a:rPr lang="en-US" sz="2000" dirty="0"/>
              <a:t>Check… plus Video, and Desktop Sharing check</a:t>
            </a:r>
          </a:p>
          <a:p>
            <a:pPr marL="0" indent="0">
              <a:buFont typeface="Arial" panose="020B0604020202020204" pitchFamily="34" charset="0"/>
              <a:buNone/>
            </a:pPr>
            <a:endParaRPr lang="en-US" sz="2000" dirty="0"/>
          </a:p>
        </p:txBody>
      </p:sp>
      <p:pic>
        <p:nvPicPr>
          <p:cNvPr id="10" name="Content Placeholder 4">
            <a:extLst>
              <a:ext uri="{FF2B5EF4-FFF2-40B4-BE49-F238E27FC236}">
                <a16:creationId xmlns:a16="http://schemas.microsoft.com/office/drawing/2014/main" id="{73C4F02D-750A-8D48-895B-3D0101B5472B}"/>
              </a:ext>
            </a:extLst>
          </p:cNvPr>
          <p:cNvPicPr>
            <a:picLocks noChangeAspect="1"/>
          </p:cNvPicPr>
          <p:nvPr/>
        </p:nvPicPr>
        <p:blipFill>
          <a:blip r:embed="rId3"/>
          <a:stretch>
            <a:fillRect/>
          </a:stretch>
        </p:blipFill>
        <p:spPr>
          <a:xfrm>
            <a:off x="8963531" y="65212"/>
            <a:ext cx="2656367" cy="1366321"/>
          </a:xfrm>
          <a:prstGeom prst="rect">
            <a:avLst/>
          </a:prstGeom>
        </p:spPr>
      </p:pic>
    </p:spTree>
    <p:extLst>
      <p:ext uri="{BB962C8B-B14F-4D97-AF65-F5344CB8AC3E}">
        <p14:creationId xmlns:p14="http://schemas.microsoft.com/office/powerpoint/2010/main" val="639814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1" nodeType="clickEffect">
                                  <p:stCondLst>
                                    <p:cond delay="0"/>
                                  </p:stCondLst>
                                  <p:childTnLst>
                                    <p:anim calcmode="lin" valueType="num">
                                      <p:cBhvr additive="base">
                                        <p:cTn id="12" dur="500"/>
                                        <p:tgtEl>
                                          <p:spTgt spid="5"/>
                                        </p:tgtEl>
                                        <p:attrNameLst>
                                          <p:attrName>ppt_x</p:attrName>
                                        </p:attrNameLst>
                                      </p:cBhvr>
                                      <p:tavLst>
                                        <p:tav tm="0">
                                          <p:val>
                                            <p:strVal val="ppt_x"/>
                                          </p:val>
                                        </p:tav>
                                        <p:tav tm="100000">
                                          <p:val>
                                            <p:strVal val="ppt_x"/>
                                          </p:val>
                                        </p:tav>
                                      </p:tavLst>
                                    </p:anim>
                                    <p:anim calcmode="lin" valueType="num">
                                      <p:cBhvr additive="base">
                                        <p:cTn id="13" dur="500"/>
                                        <p:tgtEl>
                                          <p:spTgt spid="5"/>
                                        </p:tgtEl>
                                        <p:attrNameLst>
                                          <p:attrName>ppt_y</p:attrName>
                                        </p:attrNameLst>
                                      </p:cBhvr>
                                      <p:tavLst>
                                        <p:tav tm="0">
                                          <p:val>
                                            <p:strVal val="ppt_y"/>
                                          </p:val>
                                        </p:tav>
                                        <p:tav tm="100000">
                                          <p:val>
                                            <p:strVal val="1+ppt_h/2"/>
                                          </p:val>
                                        </p:tav>
                                      </p:tavLst>
                                    </p:anim>
                                    <p:set>
                                      <p:cBhvr>
                                        <p:cTn id="14"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Breakout</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1"/>
            <a:ext cx="10515600" cy="4804037"/>
          </a:xfrm>
        </p:spPr>
        <p:txBody>
          <a:bodyPr>
            <a:normAutofit/>
          </a:bodyPr>
          <a:lstStyle/>
          <a:p>
            <a:pPr marL="0" indent="0">
              <a:buNone/>
            </a:pPr>
            <a:r>
              <a:rPr lang="en-US" sz="2000" dirty="0"/>
              <a:t>Questions:</a:t>
            </a:r>
          </a:p>
          <a:p>
            <a:pPr marL="457200" indent="-457200">
              <a:buFont typeface="+mj-lt"/>
              <a:buAutoNum type="arabicPeriod"/>
            </a:pPr>
            <a:r>
              <a:rPr lang="en-US" sz="2000" dirty="0"/>
              <a:t>Do we need to make changes to teams? And/or would it be beneficial to mix up the teams for the second half of the semester?</a:t>
            </a:r>
          </a:p>
          <a:p>
            <a:pPr marL="457200" indent="-457200">
              <a:buFont typeface="+mj-lt"/>
              <a:buAutoNum type="arabicPeriod"/>
            </a:pPr>
            <a:r>
              <a:rPr lang="en-US" sz="2000" dirty="0"/>
              <a:t>How will we/you make Sprint Planning effective (when we need to have the team available and in person if possible)?</a:t>
            </a:r>
          </a:p>
          <a:p>
            <a:pPr marL="457200" indent="-457200">
              <a:buFont typeface="+mj-lt"/>
              <a:buAutoNum type="arabicPeriod"/>
            </a:pPr>
            <a:r>
              <a:rPr lang="en-US" sz="2000" dirty="0"/>
              <a:t>How will we/you make Sprint Reviews effective (when we need to have the team available)?</a:t>
            </a:r>
          </a:p>
          <a:p>
            <a:pPr marL="457200" indent="-457200">
              <a:buFont typeface="+mj-lt"/>
              <a:buAutoNum type="arabicPeriod"/>
            </a:pPr>
            <a:r>
              <a:rPr lang="en-US" sz="2000" dirty="0"/>
              <a:t>How will you and your team come up and evolve a product idea?</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6589413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Prework For Next Class</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2988988"/>
          </a:xfrm>
        </p:spPr>
        <p:txBody>
          <a:bodyPr>
            <a:normAutofit/>
          </a:bodyPr>
          <a:lstStyle/>
          <a:p>
            <a:pPr marL="0" indent="0">
              <a:buNone/>
            </a:pPr>
            <a:r>
              <a:rPr lang="en-US" sz="2000" dirty="0"/>
              <a:t>Be prepared for Lab</a:t>
            </a:r>
          </a:p>
          <a:p>
            <a:pPr marL="0" indent="0">
              <a:buNone/>
            </a:pPr>
            <a:r>
              <a:rPr lang="en-US" sz="2000" dirty="0"/>
              <a:t>Everything is due Sunday!</a:t>
            </a:r>
          </a:p>
          <a:p>
            <a:pPr marL="0" indent="0">
              <a:buNone/>
            </a:pPr>
            <a:endParaRPr lang="en-US" sz="2000" dirty="0"/>
          </a:p>
        </p:txBody>
      </p:sp>
    </p:spTree>
    <p:extLst>
      <p:ext uri="{BB962C8B-B14F-4D97-AF65-F5344CB8AC3E}">
        <p14:creationId xmlns:p14="http://schemas.microsoft.com/office/powerpoint/2010/main" val="17565255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3069076"/>
            <a:ext cx="10515600" cy="719847"/>
          </a:xfrm>
        </p:spPr>
        <p:txBody>
          <a:bodyPr anchor="ctr">
            <a:noAutofit/>
          </a:bodyPr>
          <a:lstStyle/>
          <a:p>
            <a:pPr marL="0" indent="0" algn="ctr">
              <a:buNone/>
            </a:pPr>
            <a:r>
              <a:rPr lang="en-US" sz="4400" dirty="0"/>
              <a:t>Quiz 4</a:t>
            </a:r>
          </a:p>
          <a:p>
            <a:pPr marL="0" indent="0" algn="ctr">
              <a:buNone/>
            </a:pPr>
            <a:endParaRPr lang="en-US" sz="4400" dirty="0"/>
          </a:p>
          <a:p>
            <a:pPr marL="0" indent="0" algn="ctr">
              <a:buNone/>
            </a:pPr>
            <a:r>
              <a:rPr lang="en-US" sz="3600" dirty="0"/>
              <a:t>A sincere attempt of the quiz is due </a:t>
            </a:r>
          </a:p>
          <a:p>
            <a:pPr marL="0" indent="0" algn="ctr">
              <a:buNone/>
            </a:pPr>
            <a:r>
              <a:rPr lang="en-US" sz="3600" dirty="0"/>
              <a:t>before you leave class today.</a:t>
            </a:r>
          </a:p>
        </p:txBody>
      </p:sp>
    </p:spTree>
    <p:extLst>
      <p:ext uri="{BB962C8B-B14F-4D97-AF65-F5344CB8AC3E}">
        <p14:creationId xmlns:p14="http://schemas.microsoft.com/office/powerpoint/2010/main" val="36556515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25490"/>
            <a:ext cx="9144000" cy="807019"/>
          </a:xfrm>
        </p:spPr>
        <p:txBody>
          <a:bodyPr anchor="ctr">
            <a:normAutofit/>
          </a:bodyPr>
          <a:lstStyle/>
          <a:p>
            <a:r>
              <a:rPr lang="en-US" sz="4800" dirty="0"/>
              <a:t>End of Session</a:t>
            </a:r>
          </a:p>
        </p:txBody>
      </p:sp>
    </p:spTree>
    <p:extLst>
      <p:ext uri="{BB962C8B-B14F-4D97-AF65-F5344CB8AC3E}">
        <p14:creationId xmlns:p14="http://schemas.microsoft.com/office/powerpoint/2010/main" val="31428033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Product Ideas</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1"/>
            <a:ext cx="10515600" cy="4804037"/>
          </a:xfrm>
        </p:spPr>
        <p:txBody>
          <a:bodyPr>
            <a:normAutofit/>
          </a:bodyPr>
          <a:lstStyle/>
          <a:p>
            <a:pPr marL="457200" indent="-457200">
              <a:buFont typeface="+mj-lt"/>
              <a:buAutoNum type="arabicPeriod"/>
            </a:pPr>
            <a:r>
              <a:rPr lang="en-US" sz="2000" dirty="0"/>
              <a:t>Quiz application?</a:t>
            </a:r>
          </a:p>
          <a:p>
            <a:pPr marL="457200" indent="-457200">
              <a:buFont typeface="+mj-lt"/>
              <a:buAutoNum type="arabicPeriod"/>
            </a:pPr>
            <a:r>
              <a:rPr lang="en-US" sz="2000" dirty="0"/>
              <a:t>Reflections application?</a:t>
            </a:r>
          </a:p>
          <a:p>
            <a:pPr marL="457200" indent="-457200">
              <a:buFont typeface="+mj-lt"/>
              <a:buAutoNum type="arabicPeriod"/>
            </a:pPr>
            <a:r>
              <a:rPr lang="en-US" sz="2000" dirty="0"/>
              <a:t>?</a:t>
            </a:r>
          </a:p>
          <a:p>
            <a:pPr marL="457200" indent="-457200">
              <a:buFont typeface="+mj-lt"/>
              <a:buAutoNum type="arabicPeriod"/>
            </a:pPr>
            <a:r>
              <a:rPr lang="en-US" sz="2000" dirty="0"/>
              <a:t>How will you and your team come up and evolve a product idea?</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1056900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1739349"/>
            <a:ext cx="10515600" cy="3721074"/>
          </a:xfrm>
        </p:spPr>
        <p:txBody>
          <a:bodyPr vert="horz" lIns="91440" tIns="45720" rIns="91440" bIns="45720" rtlCol="0" anchor="t">
            <a:normAutofit/>
          </a:bodyPr>
          <a:lstStyle/>
          <a:p>
            <a:pPr marL="0" indent="0">
              <a:buNone/>
            </a:pPr>
            <a:r>
              <a:rPr lang="en-US" dirty="0"/>
              <a:t>Agenda:</a:t>
            </a:r>
          </a:p>
          <a:p>
            <a:pPr marL="457200" indent="-457200">
              <a:buFont typeface="+mj-lt"/>
              <a:buAutoNum type="arabicPeriod"/>
            </a:pPr>
            <a:r>
              <a:rPr lang="en-US" sz="2000" dirty="0"/>
              <a:t>Prework &amp; Announcements</a:t>
            </a:r>
          </a:p>
          <a:p>
            <a:pPr marL="457200" indent="-457200">
              <a:buFont typeface="+mj-lt"/>
              <a:buAutoNum type="arabicPeriod"/>
            </a:pPr>
            <a:r>
              <a:rPr lang="en-US" sz="2000" dirty="0"/>
              <a:t>YouTube, Eric’s Trip to Google, The Social Dilemma, and Technology Business Models</a:t>
            </a:r>
          </a:p>
          <a:p>
            <a:pPr marL="457200" indent="-457200">
              <a:buFont typeface="+mj-lt"/>
              <a:buAutoNum type="arabicPeriod"/>
            </a:pPr>
            <a:r>
              <a:rPr lang="en-US" sz="2000" dirty="0"/>
              <a:t>Foreshadowing Final Projects and Sprints 5 through 8</a:t>
            </a:r>
          </a:p>
          <a:p>
            <a:pPr marL="457200" indent="-457200">
              <a:buFont typeface="+mj-lt"/>
              <a:buAutoNum type="arabicPeriod"/>
            </a:pPr>
            <a:r>
              <a:rPr lang="en-US" sz="2000" dirty="0"/>
              <a:t>Questions Breakout Session</a:t>
            </a:r>
          </a:p>
          <a:p>
            <a:pPr marL="457200" indent="-457200">
              <a:buFont typeface="+mj-lt"/>
              <a:buAutoNum type="arabicPeriod"/>
            </a:pPr>
            <a:r>
              <a:rPr lang="en-US" sz="2000" dirty="0"/>
              <a:t>Quiz 4</a:t>
            </a:r>
          </a:p>
          <a:p>
            <a:pPr marL="0" indent="0">
              <a:buNone/>
            </a:pPr>
            <a:endParaRPr lang="en-US" sz="2000" dirty="0"/>
          </a:p>
        </p:txBody>
      </p:sp>
      <p:pic>
        <p:nvPicPr>
          <p:cNvPr id="4" name="Content Placeholder 4">
            <a:extLst>
              <a:ext uri="{FF2B5EF4-FFF2-40B4-BE49-F238E27FC236}">
                <a16:creationId xmlns:a16="http://schemas.microsoft.com/office/drawing/2014/main" id="{4F742B6E-B171-6A46-B579-4EFBC662609F}"/>
              </a:ext>
            </a:extLst>
          </p:cNvPr>
          <p:cNvPicPr>
            <a:picLocks noChangeAspect="1"/>
          </p:cNvPicPr>
          <p:nvPr/>
        </p:nvPicPr>
        <p:blipFill>
          <a:blip r:embed="rId3"/>
          <a:stretch>
            <a:fillRect/>
          </a:stretch>
        </p:blipFill>
        <p:spPr>
          <a:xfrm>
            <a:off x="8942905" y="156030"/>
            <a:ext cx="2656367" cy="1366321"/>
          </a:xfrm>
          <a:prstGeom prst="rect">
            <a:avLst/>
          </a:prstGeom>
        </p:spPr>
      </p:pic>
      <p:sp>
        <p:nvSpPr>
          <p:cNvPr id="5" name="Content Placeholder 2">
            <a:extLst>
              <a:ext uri="{FF2B5EF4-FFF2-40B4-BE49-F238E27FC236}">
                <a16:creationId xmlns:a16="http://schemas.microsoft.com/office/drawing/2014/main" id="{63824318-EBFF-384B-BEEF-BA833C049723}"/>
              </a:ext>
            </a:extLst>
          </p:cNvPr>
          <p:cNvSpPr txBox="1">
            <a:spLocks/>
          </p:cNvSpPr>
          <p:nvPr/>
        </p:nvSpPr>
        <p:spPr>
          <a:xfrm>
            <a:off x="838200" y="5460422"/>
            <a:ext cx="10515600" cy="71654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Discussion &amp; Questions welcome at any time but please be present with no phones or email during our time together</a:t>
            </a:r>
          </a:p>
        </p:txBody>
      </p:sp>
    </p:spTree>
    <p:extLst>
      <p:ext uri="{BB962C8B-B14F-4D97-AF65-F5344CB8AC3E}">
        <p14:creationId xmlns:p14="http://schemas.microsoft.com/office/powerpoint/2010/main" val="3548274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Prework For Next Class</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2988988"/>
          </a:xfrm>
        </p:spPr>
        <p:txBody>
          <a:bodyPr>
            <a:normAutofit/>
          </a:bodyPr>
          <a:lstStyle/>
          <a:p>
            <a:pPr marL="0" indent="0">
              <a:buNone/>
            </a:pPr>
            <a:r>
              <a:rPr lang="en-US" sz="2000" dirty="0"/>
              <a:t>Complete through activity 10</a:t>
            </a:r>
          </a:p>
          <a:p>
            <a:pPr marL="0" indent="0">
              <a:buNone/>
            </a:pPr>
            <a:r>
              <a:rPr lang="en-US" sz="2000" dirty="0"/>
              <a:t>Be prepared Quiz 4</a:t>
            </a:r>
          </a:p>
        </p:txBody>
      </p:sp>
    </p:spTree>
    <p:extLst>
      <p:ext uri="{BB962C8B-B14F-4D97-AF65-F5344CB8AC3E}">
        <p14:creationId xmlns:p14="http://schemas.microsoft.com/office/powerpoint/2010/main" val="2320508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3069076"/>
            <a:ext cx="10515600" cy="719847"/>
          </a:xfrm>
        </p:spPr>
        <p:txBody>
          <a:bodyPr anchor="ctr">
            <a:noAutofit/>
          </a:bodyPr>
          <a:lstStyle/>
          <a:p>
            <a:pPr marL="0" indent="0" algn="ctr">
              <a:buNone/>
            </a:pPr>
            <a:r>
              <a:rPr lang="en-US" sz="4400" dirty="0">
                <a:latin typeface="+mj-lt"/>
              </a:rPr>
              <a:t>YouTube, Eric’s Trip to Google, The Social Dilemma, and Technology Business Models</a:t>
            </a:r>
          </a:p>
        </p:txBody>
      </p:sp>
    </p:spTree>
    <p:extLst>
      <p:ext uri="{BB962C8B-B14F-4D97-AF65-F5344CB8AC3E}">
        <p14:creationId xmlns:p14="http://schemas.microsoft.com/office/powerpoint/2010/main" val="1438379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p:txBody>
          <a:bodyPr/>
          <a:lstStyle/>
          <a:p>
            <a:r>
              <a:rPr lang="en-US" dirty="0"/>
              <a:t>The Question</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508140"/>
            <a:ext cx="10515600" cy="4522519"/>
          </a:xfrm>
        </p:spPr>
        <p:txBody>
          <a:bodyPr>
            <a:normAutofit/>
          </a:bodyPr>
          <a:lstStyle/>
          <a:p>
            <a:pPr marL="0" indent="0">
              <a:buNone/>
            </a:pPr>
            <a:r>
              <a:rPr lang="en-US" sz="2000" dirty="0"/>
              <a:t>“Professor Pogue, Why don’t you put your videos on YouTube? It works great.” </a:t>
            </a:r>
          </a:p>
          <a:p>
            <a:pPr marL="0" indent="0">
              <a:buNone/>
            </a:pPr>
            <a:r>
              <a:rPr lang="en-US" sz="2000" dirty="0"/>
              <a:t>- </a:t>
            </a:r>
            <a:r>
              <a:rPr lang="en-US" sz="2000" i="1" dirty="0"/>
              <a:t>students from Lewis University </a:t>
            </a:r>
          </a:p>
          <a:p>
            <a:pPr marL="0" indent="0">
              <a:buNone/>
            </a:pPr>
            <a:endParaRPr lang="en-US" sz="2000" i="1" dirty="0"/>
          </a:p>
          <a:p>
            <a:pPr marL="0" indent="0">
              <a:buNone/>
            </a:pPr>
            <a:r>
              <a:rPr lang="en-US" sz="2000" dirty="0"/>
              <a:t>The Response: </a:t>
            </a:r>
          </a:p>
          <a:p>
            <a:pPr marL="0" indent="0">
              <a:buNone/>
            </a:pPr>
            <a:r>
              <a:rPr lang="en-US" sz="2000" dirty="0"/>
              <a:t>It makes me uncomfortable that Google and YouTube (and Facebook and Amazon) are all focused on getting more of your attention and I am enabling that by putting my content on YouTube. </a:t>
            </a:r>
          </a:p>
        </p:txBody>
      </p:sp>
    </p:spTree>
    <p:extLst>
      <p:ext uri="{BB962C8B-B14F-4D97-AF65-F5344CB8AC3E}">
        <p14:creationId xmlns:p14="http://schemas.microsoft.com/office/powerpoint/2010/main" val="2785194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3069076"/>
            <a:ext cx="10515600" cy="719847"/>
          </a:xfrm>
        </p:spPr>
        <p:txBody>
          <a:bodyPr anchor="ctr">
            <a:noAutofit/>
          </a:bodyPr>
          <a:lstStyle/>
          <a:p>
            <a:pPr marL="0" indent="0" algn="ctr">
              <a:buNone/>
            </a:pPr>
            <a:r>
              <a:rPr lang="en-US" sz="4400" dirty="0">
                <a:latin typeface="+mj-lt"/>
              </a:rPr>
              <a:t>Story Time with</a:t>
            </a:r>
          </a:p>
          <a:p>
            <a:pPr marL="0" indent="0" algn="ctr">
              <a:buNone/>
            </a:pPr>
            <a:r>
              <a:rPr lang="en-US" sz="4400" dirty="0">
                <a:latin typeface="+mj-lt"/>
              </a:rPr>
              <a:t>Eric’s Trip to Google</a:t>
            </a:r>
          </a:p>
        </p:txBody>
      </p:sp>
    </p:spTree>
    <p:extLst>
      <p:ext uri="{BB962C8B-B14F-4D97-AF65-F5344CB8AC3E}">
        <p14:creationId xmlns:p14="http://schemas.microsoft.com/office/powerpoint/2010/main" val="2278685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3069076"/>
            <a:ext cx="10515600" cy="719847"/>
          </a:xfrm>
        </p:spPr>
        <p:txBody>
          <a:bodyPr anchor="ctr">
            <a:noAutofit/>
          </a:bodyPr>
          <a:lstStyle/>
          <a:p>
            <a:pPr marL="0" indent="0" algn="ctr">
              <a:buNone/>
            </a:pPr>
            <a:r>
              <a:rPr lang="en-US" sz="4400" dirty="0">
                <a:latin typeface="+mj-lt"/>
              </a:rPr>
              <a:t>The Social Dilemma</a:t>
            </a:r>
          </a:p>
          <a:p>
            <a:pPr marL="0" indent="0" algn="ctr">
              <a:buNone/>
            </a:pPr>
            <a:r>
              <a:rPr lang="en-US" sz="4400" dirty="0">
                <a:latin typeface="+mj-lt"/>
              </a:rPr>
              <a:t>Documentary </a:t>
            </a:r>
          </a:p>
        </p:txBody>
      </p:sp>
    </p:spTree>
    <p:extLst>
      <p:ext uri="{BB962C8B-B14F-4D97-AF65-F5344CB8AC3E}">
        <p14:creationId xmlns:p14="http://schemas.microsoft.com/office/powerpoint/2010/main" val="2254921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p:txBody>
          <a:bodyPr/>
          <a:lstStyle/>
          <a:p>
            <a:r>
              <a:rPr lang="en-US" dirty="0"/>
              <a:t>Quotes from “The Social Dilemma”</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508140"/>
            <a:ext cx="10515600" cy="4522519"/>
          </a:xfrm>
        </p:spPr>
        <p:txBody>
          <a:bodyPr>
            <a:normAutofit/>
          </a:bodyPr>
          <a:lstStyle/>
          <a:p>
            <a:pPr marL="0" indent="0">
              <a:buNone/>
            </a:pPr>
            <a:r>
              <a:rPr lang="en-US" sz="2000" dirty="0"/>
              <a:t>“We’re the product. Our attention is the product being sold to advertisers.” - </a:t>
            </a:r>
            <a:r>
              <a:rPr lang="en-US" sz="2000" i="1" dirty="0"/>
              <a:t>Justin Rosenstein, former engineer Facebook and Google, co-founder of Asana</a:t>
            </a:r>
          </a:p>
          <a:p>
            <a:pPr marL="0" indent="0">
              <a:buNone/>
            </a:pPr>
            <a:endParaRPr lang="en-US" sz="2000" i="1" dirty="0"/>
          </a:p>
          <a:p>
            <a:pPr marL="0" indent="0">
              <a:buNone/>
            </a:pPr>
            <a:r>
              <a:rPr lang="en-US" sz="2000" dirty="0"/>
              <a:t>“It’s the gradual, slight, imperceptible change in your own behavior and perception that is the product.” - </a:t>
            </a:r>
            <a:r>
              <a:rPr lang="en-US" sz="2000" i="1" dirty="0"/>
              <a:t>Jaron </a:t>
            </a:r>
            <a:r>
              <a:rPr lang="en-US" sz="2000" i="1" dirty="0" err="1"/>
              <a:t>Lainer</a:t>
            </a:r>
            <a:r>
              <a:rPr lang="en-US" sz="2000" i="1" dirty="0"/>
              <a:t>, founding father of Virtual Reality Computer Scientist</a:t>
            </a:r>
            <a:endParaRPr lang="en-US" sz="2000" dirty="0"/>
          </a:p>
        </p:txBody>
      </p:sp>
    </p:spTree>
    <p:extLst>
      <p:ext uri="{BB962C8B-B14F-4D97-AF65-F5344CB8AC3E}">
        <p14:creationId xmlns:p14="http://schemas.microsoft.com/office/powerpoint/2010/main" val="32223594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9933</TotalTime>
  <Words>1234</Words>
  <Application>Microsoft Macintosh PowerPoint</Application>
  <PresentationFormat>Widescreen</PresentationFormat>
  <Paragraphs>122</Paragraphs>
  <Slides>24</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Wingdings</vt:lpstr>
      <vt:lpstr>Office Theme</vt:lpstr>
      <vt:lpstr>Preflight Check List</vt:lpstr>
      <vt:lpstr>Recordings</vt:lpstr>
      <vt:lpstr>PowerPoint Presentation</vt:lpstr>
      <vt:lpstr>Prework For Next Class</vt:lpstr>
      <vt:lpstr>PowerPoint Presentation</vt:lpstr>
      <vt:lpstr>The Question</vt:lpstr>
      <vt:lpstr>PowerPoint Presentation</vt:lpstr>
      <vt:lpstr>PowerPoint Presentation</vt:lpstr>
      <vt:lpstr>Quotes from “The Social Dilemma”</vt:lpstr>
      <vt:lpstr>Quotes from “The Social Dilemma”</vt:lpstr>
      <vt:lpstr>Quotes from “The Social Dilemma”</vt:lpstr>
      <vt:lpstr>Quotes from “The Social Dilemma”</vt:lpstr>
      <vt:lpstr>Eric’s Opinion and Editorial Comments</vt:lpstr>
      <vt:lpstr>The Original Question</vt:lpstr>
      <vt:lpstr>Update - October, 2021</vt:lpstr>
      <vt:lpstr>Recommendation</vt:lpstr>
      <vt:lpstr>Foreshadowing Final Projects and Sprints 5 through 8</vt:lpstr>
      <vt:lpstr>Foreshadowing Final Projects and Sprints 5 through 8</vt:lpstr>
      <vt:lpstr>PowerPoint Presentation</vt:lpstr>
      <vt:lpstr>Breakout</vt:lpstr>
      <vt:lpstr>Prework For Next Class</vt:lpstr>
      <vt:lpstr>PowerPoint Presentation</vt:lpstr>
      <vt:lpstr>End of Session</vt:lpstr>
      <vt:lpstr>Product Ideas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Discussion &amp; Lecture Session Sound &amp; Recording Check</dc:title>
  <dc:creator>Pogue, Eric</dc:creator>
  <cp:lastModifiedBy>Pogue, Eric</cp:lastModifiedBy>
  <cp:revision>404</cp:revision>
  <dcterms:created xsi:type="dcterms:W3CDTF">2020-08-26T19:34:34Z</dcterms:created>
  <dcterms:modified xsi:type="dcterms:W3CDTF">2021-10-20T18:53:17Z</dcterms:modified>
</cp:coreProperties>
</file>