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1349" r:id="rId2"/>
    <p:sldId id="1509" r:id="rId3"/>
    <p:sldId id="1486" r:id="rId4"/>
    <p:sldId id="1583" r:id="rId5"/>
    <p:sldId id="1585" r:id="rId6"/>
    <p:sldId id="1346" r:id="rId7"/>
    <p:sldId id="1403" r:id="rId8"/>
    <p:sldId id="1391" r:id="rId9"/>
    <p:sldId id="1400" r:id="rId10"/>
    <p:sldId id="1401" r:id="rId11"/>
    <p:sldId id="1390" r:id="rId12"/>
    <p:sldId id="1402" r:id="rId13"/>
    <p:sldId id="1392" r:id="rId14"/>
    <p:sldId id="1128" r:id="rId15"/>
    <p:sldId id="1201" r:id="rId16"/>
    <p:sldId id="105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8"/>
    <p:restoredTop sz="82574"/>
  </p:normalViewPr>
  <p:slideViewPr>
    <p:cSldViewPr snapToGrid="0" snapToObjects="1">
      <p:cViewPr varScale="1">
        <p:scale>
          <a:sx n="126" d="100"/>
          <a:sy n="126" d="100"/>
        </p:scale>
        <p:origin x="1840" y="200"/>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10/29/21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3382988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1894670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108441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https://developer.mozilla.org/en-US/docs/Web/HTTP/CORS</a:t>
            </a:r>
          </a:p>
          <a:p>
            <a:endParaRPr lang="en-US" dirty="0"/>
          </a:p>
          <a:p>
            <a:r>
              <a:rPr lang="en-US" dirty="0"/>
              <a:t>https://www.youtube.com/watch?v=o8puzjzpjqo</a:t>
            </a:r>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a:p>
        </p:txBody>
      </p:sp>
    </p:spTree>
    <p:extLst>
      <p:ext uri="{BB962C8B-B14F-4D97-AF65-F5344CB8AC3E}">
        <p14:creationId xmlns:p14="http://schemas.microsoft.com/office/powerpoint/2010/main" val="1264258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14</a:t>
            </a:fld>
            <a:endParaRPr lang="en-US"/>
          </a:p>
        </p:txBody>
      </p:sp>
    </p:spTree>
    <p:extLst>
      <p:ext uri="{BB962C8B-B14F-4D97-AF65-F5344CB8AC3E}">
        <p14:creationId xmlns:p14="http://schemas.microsoft.com/office/powerpoint/2010/main" val="1951266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15</a:t>
            </a:fld>
            <a:endParaRPr lang="en-US"/>
          </a:p>
        </p:txBody>
      </p:sp>
    </p:spTree>
    <p:extLst>
      <p:ext uri="{BB962C8B-B14F-4D97-AF65-F5344CB8AC3E}">
        <p14:creationId xmlns:p14="http://schemas.microsoft.com/office/powerpoint/2010/main" val="572211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a:t>
            </a:fld>
            <a:endParaRPr lang="en-US"/>
          </a:p>
        </p:txBody>
      </p:sp>
    </p:spTree>
    <p:extLst>
      <p:ext uri="{BB962C8B-B14F-4D97-AF65-F5344CB8AC3E}">
        <p14:creationId xmlns:p14="http://schemas.microsoft.com/office/powerpoint/2010/main" val="1402489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4253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4</a:t>
            </a:fld>
            <a:endParaRPr lang="en-US"/>
          </a:p>
        </p:txBody>
      </p:sp>
    </p:spTree>
    <p:extLst>
      <p:ext uri="{BB962C8B-B14F-4D97-AF65-F5344CB8AC3E}">
        <p14:creationId xmlns:p14="http://schemas.microsoft.com/office/powerpoint/2010/main" val="4257797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4182106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4291462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851582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758835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365074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10/29/21</a:t>
            </a:fld>
            <a:endParaRPr lang="en-US"/>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10/29/21</a:t>
            </a:fld>
            <a:endParaRPr lang="en-US"/>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10/29/21</a:t>
            </a:fld>
            <a:endParaRPr lang="en-US"/>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10/29/21</a:t>
            </a:fld>
            <a:endParaRPr lang="en-US"/>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10/29/21</a:t>
            </a:fld>
            <a:endParaRPr lang="en-US"/>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10/29/21</a:t>
            </a:fld>
            <a:endParaRPr lang="en-US"/>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10/29/21</a:t>
            </a:fld>
            <a:endParaRPr lang="en-US"/>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10/29/21</a:t>
            </a:fld>
            <a:endParaRPr lang="en-US"/>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10/29/21</a:t>
            </a:fld>
            <a:endParaRPr lang="en-US"/>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10/29/21</a:t>
            </a:fld>
            <a:endParaRPr lang="en-US"/>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10/29/21</a:t>
            </a:fld>
            <a:endParaRPr lang="en-US"/>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10/29/21</a:t>
            </a:fld>
            <a:endParaRPr lang="en-US"/>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en.wikipedia.org/wiki/HTTP" TargetMode="External"/><Relationship Id="rId7" Type="http://schemas.openxmlformats.org/officeDocument/2006/relationships/hyperlink" Target="https://en.wikipedia.org/wiki/Mobile_app_developmen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en.wikipedia.org/wiki/Object_database" TargetMode="External"/><Relationship Id="rId5" Type="http://schemas.openxmlformats.org/officeDocument/2006/relationships/hyperlink" Target="https://en.wikipedia.org/wiki/JSON" TargetMode="External"/><Relationship Id="rId4" Type="http://schemas.openxmlformats.org/officeDocument/2006/relationships/hyperlink" Target="https://en.wikipedia.org/wiki/X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681523" y="460413"/>
            <a:ext cx="7829005" cy="757272"/>
          </a:xfrm>
        </p:spPr>
        <p:txBody>
          <a:bodyPr>
            <a:normAutofit/>
          </a:bodyPr>
          <a:lstStyle/>
          <a:p>
            <a:r>
              <a:rPr lang="en-US" sz="3600" dirty="0"/>
              <a:t>Preflight Check List</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681523" y="1431533"/>
            <a:ext cx="10718950" cy="3403404"/>
          </a:xfrm>
        </p:spPr>
        <p:txBody>
          <a:bodyPr vert="horz" lIns="91440" tIns="45720" rIns="91440" bIns="45720" rtlCol="0" anchor="t">
            <a:noAutofit/>
          </a:bodyPr>
          <a:lstStyle/>
          <a:p>
            <a:pPr>
              <a:spcBef>
                <a:spcPts val="600"/>
              </a:spcBef>
              <a:buFont typeface="Wingdings" pitchFamily="2" charset="2"/>
              <a:buChar char="§"/>
            </a:pPr>
            <a:r>
              <a:rPr lang="en-US" sz="2000" dirty="0"/>
              <a:t>Sign into our Zoom meeting through our integrated Blackboard/Zoom link </a:t>
            </a:r>
          </a:p>
          <a:p>
            <a:pPr>
              <a:spcBef>
                <a:spcPts val="600"/>
              </a:spcBef>
              <a:buFont typeface="Wingdings" pitchFamily="2" charset="2"/>
              <a:buChar char="§"/>
            </a:pPr>
            <a:r>
              <a:rPr lang="en-US" sz="2000" dirty="0"/>
              <a:t>Make sure that you can hear the conversation, see shared desktops, and view chat topics</a:t>
            </a:r>
          </a:p>
          <a:p>
            <a:pPr>
              <a:spcBef>
                <a:spcPts val="600"/>
              </a:spcBef>
              <a:buFont typeface="Wingdings" pitchFamily="2" charset="2"/>
              <a:buChar char="§"/>
            </a:pPr>
            <a:r>
              <a:rPr lang="en-US" sz="2000" dirty="0"/>
              <a:t>Thank you if you choose to leave your camera on to help make our class more interactive</a:t>
            </a:r>
          </a:p>
          <a:p>
            <a:pPr>
              <a:spcBef>
                <a:spcPts val="600"/>
              </a:spcBef>
              <a:buFont typeface="Wingdings" pitchFamily="2" charset="2"/>
              <a:buChar char="§"/>
            </a:pPr>
            <a:r>
              <a:rPr lang="en-US" sz="2000" dirty="0"/>
              <a:t>Be prepared to share your computer screen</a:t>
            </a:r>
          </a:p>
          <a:p>
            <a:pPr>
              <a:spcBef>
                <a:spcPts val="600"/>
              </a:spcBef>
              <a:buFont typeface="Wingdings" pitchFamily="2" charset="2"/>
              <a:buChar char="§"/>
            </a:pPr>
            <a:r>
              <a:rPr lang="en-US" sz="2000" dirty="0"/>
              <a:t>Be prepared to utilize a headset with a microphone</a:t>
            </a:r>
          </a:p>
          <a:p>
            <a:pPr marL="0" indent="0">
              <a:spcBef>
                <a:spcPts val="0"/>
              </a:spcBef>
              <a:buNone/>
            </a:pPr>
            <a:endParaRPr lang="en-US" sz="2000" dirty="0"/>
          </a:p>
          <a:p>
            <a:pPr marL="0" indent="0">
              <a:spcBef>
                <a:spcPts val="0"/>
              </a:spcBef>
              <a:buNone/>
            </a:pPr>
            <a:endParaRPr lang="en-US" sz="2000" u="sng" dirty="0"/>
          </a:p>
          <a:p>
            <a:pPr marL="0" indent="0">
              <a:spcBef>
                <a:spcPts val="0"/>
              </a:spcBef>
              <a:buNone/>
            </a:pPr>
            <a:r>
              <a:rPr lang="en-US" sz="2000" u="sng" dirty="0"/>
              <a:t>In person participants also:</a:t>
            </a:r>
            <a:endParaRPr lang="en-US" sz="2000" dirty="0"/>
          </a:p>
          <a:p>
            <a:pPr>
              <a:spcBef>
                <a:spcPts val="600"/>
              </a:spcBef>
              <a:buFont typeface="Wingdings" pitchFamily="2" charset="2"/>
              <a:buChar char="§"/>
            </a:pPr>
            <a:r>
              <a:rPr lang="en-US" sz="2000" dirty="0"/>
              <a:t>Make sure that your microphone and speakers are muted/off so that we don’t get an echo</a:t>
            </a:r>
          </a:p>
          <a:p>
            <a:pPr>
              <a:spcBef>
                <a:spcPts val="600"/>
              </a:spcBef>
              <a:buFont typeface="Wingdings" pitchFamily="2" charset="2"/>
              <a:buChar char="§"/>
            </a:pPr>
            <a:r>
              <a:rPr lang="en-US" sz="2000" dirty="0"/>
              <a:t>Sit in a good spot near the classroom ceiling microphones if possible</a:t>
            </a:r>
            <a:endParaRPr lang="en-US" sz="2000" dirty="0">
              <a:cs typeface="Calibri"/>
            </a:endParaRPr>
          </a:p>
        </p:txBody>
      </p:sp>
      <p:pic>
        <p:nvPicPr>
          <p:cNvPr id="6" name="Content Placeholder 4">
            <a:extLst>
              <a:ext uri="{FF2B5EF4-FFF2-40B4-BE49-F238E27FC236}">
                <a16:creationId xmlns:a16="http://schemas.microsoft.com/office/drawing/2014/main" id="{99072103-9DA3-B44B-A344-193F81F141B5}"/>
              </a:ext>
            </a:extLst>
          </p:cNvPr>
          <p:cNvPicPr>
            <a:picLocks noChangeAspect="1"/>
          </p:cNvPicPr>
          <p:nvPr/>
        </p:nvPicPr>
        <p:blipFill>
          <a:blip r:embed="rId3"/>
          <a:stretch>
            <a:fillRect/>
          </a:stretch>
        </p:blipFill>
        <p:spPr>
          <a:xfrm>
            <a:off x="8963531" y="65212"/>
            <a:ext cx="2656367" cy="1366321"/>
          </a:xfrm>
          <a:prstGeom prst="rect">
            <a:avLst/>
          </a:prstGeom>
        </p:spPr>
      </p:pic>
      <p:pic>
        <p:nvPicPr>
          <p:cNvPr id="2" name="Picture 1">
            <a:extLst>
              <a:ext uri="{FF2B5EF4-FFF2-40B4-BE49-F238E27FC236}">
                <a16:creationId xmlns:a16="http://schemas.microsoft.com/office/drawing/2014/main" id="{C372B1DA-ABF2-D743-A631-90728AA300BA}"/>
              </a:ext>
            </a:extLst>
          </p:cNvPr>
          <p:cNvPicPr>
            <a:picLocks noChangeAspect="1"/>
          </p:cNvPicPr>
          <p:nvPr/>
        </p:nvPicPr>
        <p:blipFill>
          <a:blip r:embed="rId4"/>
          <a:stretch>
            <a:fillRect/>
          </a:stretch>
        </p:blipFill>
        <p:spPr>
          <a:xfrm>
            <a:off x="8782826" y="5427421"/>
            <a:ext cx="3169032" cy="1213486"/>
          </a:xfrm>
          <a:prstGeom prst="rect">
            <a:avLst/>
          </a:prstGeom>
          <a:ln w="12700">
            <a:solidFill>
              <a:schemeClr val="tx1"/>
            </a:solidFill>
          </a:ln>
        </p:spPr>
      </p:pic>
    </p:spTree>
    <p:extLst>
      <p:ext uri="{BB962C8B-B14F-4D97-AF65-F5344CB8AC3E}">
        <p14:creationId xmlns:p14="http://schemas.microsoft.com/office/powerpoint/2010/main" val="281559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Web Services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2585323"/>
          </a:xfrm>
          <a:prstGeom prst="rect">
            <a:avLst/>
          </a:prstGeom>
        </p:spPr>
        <p:txBody>
          <a:bodyPr wrap="square">
            <a:spAutoFit/>
          </a:bodyPr>
          <a:lstStyle/>
          <a:p>
            <a:r>
              <a:rPr lang="en-US" dirty="0"/>
              <a:t>In a web service, the Web technology such as </a:t>
            </a:r>
            <a:r>
              <a:rPr lang="en-US" dirty="0">
                <a:hlinkClick r:id="rId3" tooltip="HTTP"/>
              </a:rPr>
              <a:t>HTTP</a:t>
            </a:r>
            <a:r>
              <a:rPr lang="en-US" dirty="0"/>
              <a:t>—originally designed for human-to-machine communication—is utilized for machine-to-machine communication, more specifically for transferring machine-readable file formats such as </a:t>
            </a:r>
            <a:r>
              <a:rPr lang="en-US" dirty="0">
                <a:hlinkClick r:id="rId4" tooltip="XML"/>
              </a:rPr>
              <a:t>XML</a:t>
            </a:r>
            <a:r>
              <a:rPr lang="en-US" dirty="0"/>
              <a:t> and </a:t>
            </a:r>
            <a:r>
              <a:rPr lang="en-US" dirty="0">
                <a:hlinkClick r:id="rId5" tooltip="JSON"/>
              </a:rPr>
              <a:t>JSON</a:t>
            </a:r>
            <a:r>
              <a:rPr lang="en-US" dirty="0"/>
              <a:t>.</a:t>
            </a:r>
          </a:p>
          <a:p>
            <a:endParaRPr lang="en-US" dirty="0"/>
          </a:p>
          <a:p>
            <a:r>
              <a:rPr lang="en-US" dirty="0"/>
              <a:t>In practice, a web service commonly provides an </a:t>
            </a:r>
            <a:r>
              <a:rPr lang="en-US" dirty="0">
                <a:hlinkClick r:id="rId6" tooltip="Object database"/>
              </a:rPr>
              <a:t>object-oriented</a:t>
            </a:r>
            <a:r>
              <a:rPr lang="en-US" dirty="0"/>
              <a:t> web-based interface to a database server, utilized for example by another web server, or by a </a:t>
            </a:r>
            <a:r>
              <a:rPr lang="en-US" dirty="0">
                <a:hlinkClick r:id="rId7" tooltip="Mobile app development"/>
              </a:rPr>
              <a:t>mobile app</a:t>
            </a:r>
            <a:r>
              <a:rPr lang="en-US" dirty="0"/>
              <a:t>, that provides a user interface to the end user. </a:t>
            </a:r>
          </a:p>
          <a:p>
            <a:endParaRPr lang="en-US" dirty="0"/>
          </a:p>
          <a:p>
            <a:r>
              <a:rPr lang="en-US" dirty="0"/>
              <a:t>Many organizations that provide data in formatted HTML pages will also provide that data on their server as XML or JSON, often through a web service to allow syndication</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8"/>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4276057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REST and Soap</a:t>
            </a:r>
          </a:p>
        </p:txBody>
      </p:sp>
    </p:spTree>
    <p:extLst>
      <p:ext uri="{BB962C8B-B14F-4D97-AF65-F5344CB8AC3E}">
        <p14:creationId xmlns:p14="http://schemas.microsoft.com/office/powerpoint/2010/main" val="1894623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REST</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4524315"/>
          </a:xfrm>
          <a:prstGeom prst="rect">
            <a:avLst/>
          </a:prstGeom>
        </p:spPr>
        <p:txBody>
          <a:bodyPr wrap="square">
            <a:spAutoFit/>
          </a:bodyPr>
          <a:lstStyle/>
          <a:p>
            <a:r>
              <a:rPr lang="en-US" dirty="0"/>
              <a:t>Representational State Transfer (REST) is an architectural style that defines a set of constraints and properties based on HTTP. Other kinds of web services, such as SOAP web services, expose their own arbitrary sets of operations.</a:t>
            </a:r>
          </a:p>
          <a:p>
            <a:endParaRPr lang="en-US" dirty="0"/>
          </a:p>
          <a:p>
            <a:r>
              <a:rPr lang="en-US" dirty="0"/>
              <a:t>"Web resources" were first defined on the World Wide Web as documents or files identified by their URLs. However, today they have a much more generic and abstract definition that encompasses every thing or entity that can be identified, named, addressed, or handled, in any way whatsoever, on the web. In a RESTful web service, requests made to a resource's URI will elicit a response that may be in HTML, XML, JSON, or some other format. The response may confirm that some alteration has been made to the stored resource, and the response may provide hypertext links to other related resources or collections of resources. When HTTP is used, as is most common, the operations available are GET, POST, PUT, DELETE, and other predefined CRUD HTTP methods.</a:t>
            </a:r>
          </a:p>
          <a:p>
            <a:endParaRPr lang="en-US" dirty="0"/>
          </a:p>
          <a:p>
            <a:r>
              <a:rPr lang="en-US" dirty="0"/>
              <a:t>By using a stateless protocol and standard operations, REST systems aim for fast performance, reliability, and the ability to grow, by re-using components that can be managed and updated without affecting the system as a whole, even while it is running.</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3"/>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3880497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CORS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3416320"/>
          </a:xfrm>
          <a:prstGeom prst="rect">
            <a:avLst/>
          </a:prstGeom>
        </p:spPr>
        <p:txBody>
          <a:bodyPr wrap="square">
            <a:spAutoFit/>
          </a:bodyPr>
          <a:lstStyle/>
          <a:p>
            <a:r>
              <a:rPr lang="en-US" dirty="0"/>
              <a:t>Cross-Origin Resource Sharing (CORS):  CORS is a mechanism that uses additional HTTP headers to tell a browser to let a web application running at one origin (domain) have permission to access selected resources from a server at a different origin. A web application makes a cross-origin HTTP request when it requests a resource that has a different origin (domain, protocol, and port) than its own origin.</a:t>
            </a:r>
          </a:p>
          <a:p>
            <a:endParaRPr lang="en-US" dirty="0"/>
          </a:p>
          <a:p>
            <a:r>
              <a:rPr lang="en-US" dirty="0"/>
              <a:t>An example of a cross-origin request: The frontend JavaScript code for a web application served from http://domain-a.com uses XMLHttpRequest to make a request for http://api.domain-b.com/data.json.</a:t>
            </a:r>
          </a:p>
          <a:p>
            <a:endParaRPr lang="en-US" dirty="0"/>
          </a:p>
          <a:p>
            <a:r>
              <a:rPr lang="en-US" dirty="0"/>
              <a:t>For security reasons, browsers restrict cross-origin HTTP requests initiated from within scripts. For example, XMLHttpRequest and the Fetch API follow the same-origin policy. This means that a web application using those APIs can only request HTTP resources from the same origin the application was loaded from, unless the response from the other origin includes the right CORS headers.</a:t>
            </a:r>
          </a:p>
        </p:txBody>
      </p:sp>
      <p:pic>
        <p:nvPicPr>
          <p:cNvPr id="5" name="Picture 4">
            <a:extLst>
              <a:ext uri="{FF2B5EF4-FFF2-40B4-BE49-F238E27FC236}">
                <a16:creationId xmlns:a16="http://schemas.microsoft.com/office/drawing/2014/main" id="{3CB0D461-4881-45C7-9099-259B95A43E58}"/>
              </a:ext>
            </a:extLst>
          </p:cNvPr>
          <p:cNvPicPr>
            <a:picLocks noChangeAspect="1"/>
          </p:cNvPicPr>
          <p:nvPr/>
        </p:nvPicPr>
        <p:blipFill>
          <a:blip r:embed="rId3"/>
          <a:stretch>
            <a:fillRect/>
          </a:stretch>
        </p:blipFill>
        <p:spPr>
          <a:xfrm>
            <a:off x="9646215" y="547262"/>
            <a:ext cx="2238375" cy="609600"/>
          </a:xfrm>
          <a:prstGeom prst="rect">
            <a:avLst/>
          </a:prstGeom>
        </p:spPr>
      </p:pic>
      <p:pic>
        <p:nvPicPr>
          <p:cNvPr id="2" name="Picture 1">
            <a:extLst>
              <a:ext uri="{FF2B5EF4-FFF2-40B4-BE49-F238E27FC236}">
                <a16:creationId xmlns:a16="http://schemas.microsoft.com/office/drawing/2014/main" id="{125CC2C7-E434-40A3-ADC3-A814645705BF}"/>
              </a:ext>
            </a:extLst>
          </p:cNvPr>
          <p:cNvPicPr>
            <a:picLocks noChangeAspect="1"/>
          </p:cNvPicPr>
          <p:nvPr/>
        </p:nvPicPr>
        <p:blipFill>
          <a:blip r:embed="rId4"/>
          <a:stretch>
            <a:fillRect/>
          </a:stretch>
        </p:blipFill>
        <p:spPr>
          <a:xfrm>
            <a:off x="5919977" y="5708313"/>
            <a:ext cx="5348098" cy="784562"/>
          </a:xfrm>
          <a:prstGeom prst="rect">
            <a:avLst/>
          </a:prstGeom>
          <a:ln w="12700">
            <a:solidFill>
              <a:schemeClr val="tx1"/>
            </a:solidFill>
          </a:ln>
        </p:spPr>
      </p:pic>
    </p:spTree>
    <p:extLst>
      <p:ext uri="{BB962C8B-B14F-4D97-AF65-F5344CB8AC3E}">
        <p14:creationId xmlns:p14="http://schemas.microsoft.com/office/powerpoint/2010/main" val="93709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8</a:t>
            </a:r>
          </a:p>
          <a:p>
            <a:pPr marL="0" indent="0">
              <a:buNone/>
            </a:pPr>
            <a:r>
              <a:rPr lang="en-US" sz="2000" dirty="0"/>
              <a:t>Be prepared for review of chapter 13 and review our Database Access through the Web</a:t>
            </a:r>
          </a:p>
        </p:txBody>
      </p:sp>
    </p:spTree>
    <p:extLst>
      <p:ext uri="{BB962C8B-B14F-4D97-AF65-F5344CB8AC3E}">
        <p14:creationId xmlns:p14="http://schemas.microsoft.com/office/powerpoint/2010/main" val="1248567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Scrum Team Sebesta Chapter 10 Ajax</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342900" indent="-342900">
              <a:buFont typeface="+mj-lt"/>
              <a:buAutoNum type="arabicPeriod"/>
            </a:pPr>
            <a:r>
              <a:rPr lang="en-US" sz="2000" dirty="0"/>
              <a:t>Scrum Master accepts volunteers for (or assigns) Presenter</a:t>
            </a:r>
          </a:p>
          <a:p>
            <a:pPr marL="342900" indent="-342900">
              <a:buFont typeface="+mj-lt"/>
              <a:buAutoNum type="arabicPeriod"/>
            </a:pPr>
            <a:r>
              <a:rPr lang="en-US" sz="2000" dirty="0"/>
              <a:t>Team discusses and presenter summarizes the topics from Chapter 2 including:</a:t>
            </a:r>
          </a:p>
          <a:p>
            <a:pPr marL="800100" lvl="1" indent="-342900">
              <a:buFont typeface="+mj-lt"/>
              <a:buAutoNum type="alphaLcParenR"/>
            </a:pPr>
            <a:r>
              <a:rPr lang="en-US" sz="1600" dirty="0"/>
              <a:t>Ajax makes Web application like modern application</a:t>
            </a:r>
          </a:p>
          <a:p>
            <a:pPr marL="800100" lvl="1" indent="-342900">
              <a:buFont typeface="+mj-lt"/>
              <a:buAutoNum type="alphaLcParenR"/>
            </a:pPr>
            <a:r>
              <a:rPr lang="en-US" sz="1600" dirty="0"/>
              <a:t>Ajax Toolkits</a:t>
            </a:r>
          </a:p>
          <a:p>
            <a:pPr marL="800100" lvl="1" indent="-342900">
              <a:buFont typeface="+mj-lt"/>
              <a:buAutoNum type="alphaLcParenR"/>
            </a:pPr>
            <a:r>
              <a:rPr lang="en-US" sz="1600" dirty="0"/>
              <a:t>Security</a:t>
            </a:r>
          </a:p>
          <a:p>
            <a:pPr marL="342900" indent="-342900">
              <a:buFont typeface="+mj-lt"/>
              <a:buAutoNum type="arabicPeriod"/>
            </a:pPr>
            <a:r>
              <a:rPr lang="en-US" sz="2000" dirty="0"/>
              <a:t>Team sits back, relaxes, and acknowledges the bravery and dedication of the presenter</a:t>
            </a:r>
          </a:p>
          <a:p>
            <a:pPr marL="342900" indent="-342900">
              <a:buFont typeface="+mj-lt"/>
              <a:buAutoNum type="arabicPeriod"/>
            </a:pPr>
            <a:r>
              <a:rPr lang="en-US" sz="2000" dirty="0"/>
              <a:t>Team returns to class Zoom session where presenter presents summary</a:t>
            </a:r>
          </a:p>
        </p:txBody>
      </p:sp>
    </p:spTree>
    <p:extLst>
      <p:ext uri="{BB962C8B-B14F-4D97-AF65-F5344CB8AC3E}">
        <p14:creationId xmlns:p14="http://schemas.microsoft.com/office/powerpoint/2010/main" val="716441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Recordings</a:t>
            </a:r>
          </a:p>
        </p:txBody>
      </p:sp>
      <p:sp>
        <p:nvSpPr>
          <p:cNvPr id="4" name="Content Placeholder 2">
            <a:extLst>
              <a:ext uri="{FF2B5EF4-FFF2-40B4-BE49-F238E27FC236}">
                <a16:creationId xmlns:a16="http://schemas.microsoft.com/office/drawing/2014/main" id="{D1E31497-FC35-F840-81F4-49FEAA5F58A4}"/>
              </a:ext>
            </a:extLst>
          </p:cNvPr>
          <p:cNvSpPr txBox="1">
            <a:spLocks/>
          </p:cNvSpPr>
          <p:nvPr/>
        </p:nvSpPr>
        <p:spPr>
          <a:xfrm>
            <a:off x="838200" y="4568456"/>
            <a:ext cx="10515600" cy="1722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Font typeface="Arial" panose="020B0604020202020204" pitchFamily="34" charset="0"/>
              <a:buNone/>
            </a:pPr>
            <a:endParaRPr lang="en-US" sz="2000" dirty="0"/>
          </a:p>
        </p:txBody>
      </p:sp>
      <p:sp>
        <p:nvSpPr>
          <p:cNvPr id="5" name="Content Placeholder 2">
            <a:extLst>
              <a:ext uri="{FF2B5EF4-FFF2-40B4-BE49-F238E27FC236}">
                <a16:creationId xmlns:a16="http://schemas.microsoft.com/office/drawing/2014/main" id="{E1B62BA9-9B25-C241-A192-BB367137D491}"/>
              </a:ext>
            </a:extLst>
          </p:cNvPr>
          <p:cNvSpPr txBox="1">
            <a:spLocks/>
          </p:cNvSpPr>
          <p:nvPr/>
        </p:nvSpPr>
        <p:spPr>
          <a:xfrm>
            <a:off x="838200" y="5413515"/>
            <a:ext cx="10515600" cy="719847"/>
          </a:xfrm>
          <a:prstGeom prst="rect">
            <a:avLst/>
          </a:prstGeom>
          <a:solidFill>
            <a:schemeClr val="accent4">
              <a:lumMod val="40000"/>
              <a:lumOff val="60000"/>
            </a:schemeClr>
          </a:solidFill>
          <a:ln w="254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400" dirty="0">
                <a:latin typeface="+mj-lt"/>
              </a:rPr>
              <a:t>Start Recording</a:t>
            </a:r>
          </a:p>
        </p:txBody>
      </p:sp>
      <p:sp>
        <p:nvSpPr>
          <p:cNvPr id="8" name="Content Placeholder 2">
            <a:extLst>
              <a:ext uri="{FF2B5EF4-FFF2-40B4-BE49-F238E27FC236}">
                <a16:creationId xmlns:a16="http://schemas.microsoft.com/office/drawing/2014/main" id="{86647704-B32F-5944-B694-EC75B62A5D15}"/>
              </a:ext>
            </a:extLst>
          </p:cNvPr>
          <p:cNvSpPr txBox="1">
            <a:spLocks/>
          </p:cNvSpPr>
          <p:nvPr/>
        </p:nvSpPr>
        <p:spPr>
          <a:xfrm>
            <a:off x="838200" y="1573090"/>
            <a:ext cx="10515600" cy="1257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 that recording are:</a:t>
            </a:r>
          </a:p>
          <a:p>
            <a:pPr>
              <a:buFont typeface="Wingdings" pitchFamily="2" charset="2"/>
              <a:buChar char="§"/>
            </a:pPr>
            <a:r>
              <a:rPr lang="en-US" sz="2000" dirty="0"/>
              <a:t>Opportunistic</a:t>
            </a:r>
          </a:p>
          <a:p>
            <a:pPr>
              <a:buFont typeface="Wingdings" pitchFamily="2" charset="2"/>
              <a:buChar char="§"/>
            </a:pPr>
            <a:r>
              <a:rPr lang="en-US" sz="2000" dirty="0"/>
              <a:t>Automatically available in Blackboard/Zoom</a:t>
            </a:r>
          </a:p>
          <a:p>
            <a:pPr marL="0" indent="0">
              <a:buFont typeface="Arial" panose="020B0604020202020204" pitchFamily="34" charset="0"/>
              <a:buNone/>
            </a:pPr>
            <a:endParaRPr lang="en-US" sz="2000" dirty="0"/>
          </a:p>
        </p:txBody>
      </p:sp>
      <p:pic>
        <p:nvPicPr>
          <p:cNvPr id="10" name="Content Placeholder 4">
            <a:extLst>
              <a:ext uri="{FF2B5EF4-FFF2-40B4-BE49-F238E27FC236}">
                <a16:creationId xmlns:a16="http://schemas.microsoft.com/office/drawing/2014/main" id="{73C4F02D-750A-8D48-895B-3D0101B5472B}"/>
              </a:ext>
            </a:extLst>
          </p:cNvPr>
          <p:cNvPicPr>
            <a:picLocks noChangeAspect="1"/>
          </p:cNvPicPr>
          <p:nvPr/>
        </p:nvPicPr>
        <p:blipFill>
          <a:blip r:embed="rId3"/>
          <a:stretch>
            <a:fillRect/>
          </a:stretch>
        </p:blipFill>
        <p:spPr>
          <a:xfrm>
            <a:off x="8963531" y="65212"/>
            <a:ext cx="2656367" cy="1366321"/>
          </a:xfrm>
          <a:prstGeom prst="rect">
            <a:avLst/>
          </a:prstGeom>
        </p:spPr>
      </p:pic>
      <p:sp>
        <p:nvSpPr>
          <p:cNvPr id="3" name="Rectangle 2">
            <a:extLst>
              <a:ext uri="{FF2B5EF4-FFF2-40B4-BE49-F238E27FC236}">
                <a16:creationId xmlns:a16="http://schemas.microsoft.com/office/drawing/2014/main" id="{8ADC17ED-4369-A04A-86FD-7184DF8BFA70}"/>
              </a:ext>
            </a:extLst>
          </p:cNvPr>
          <p:cNvSpPr/>
          <p:nvPr/>
        </p:nvSpPr>
        <p:spPr>
          <a:xfrm>
            <a:off x="838200" y="2830827"/>
            <a:ext cx="6096000" cy="707886"/>
          </a:xfrm>
          <a:prstGeom prst="rect">
            <a:avLst/>
          </a:prstGeom>
        </p:spPr>
        <p:txBody>
          <a:bodyPr>
            <a:spAutoFit/>
          </a:bodyPr>
          <a:lstStyle/>
          <a:p>
            <a:endParaRPr lang="en-US" sz="2000" dirty="0"/>
          </a:p>
          <a:p>
            <a:r>
              <a:rPr lang="en-US" sz="2000" dirty="0"/>
              <a:t>Sound Check… plus Video, and Desktop Sharing check</a:t>
            </a:r>
          </a:p>
        </p:txBody>
      </p:sp>
    </p:spTree>
    <p:extLst>
      <p:ext uri="{BB962C8B-B14F-4D97-AF65-F5344CB8AC3E}">
        <p14:creationId xmlns:p14="http://schemas.microsoft.com/office/powerpoint/2010/main" val="63981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9"/>
            <a:ext cx="10515600" cy="3721074"/>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 &amp; Announcements</a:t>
            </a:r>
          </a:p>
          <a:p>
            <a:pPr marL="457200" indent="-457200">
              <a:buFont typeface="+mj-lt"/>
              <a:buAutoNum type="arabicPeriod"/>
            </a:pPr>
            <a:r>
              <a:rPr lang="en-US" sz="2000" dirty="0"/>
              <a:t>Discussion 5</a:t>
            </a:r>
          </a:p>
          <a:p>
            <a:pPr marL="457200" indent="-457200">
              <a:buFont typeface="+mj-lt"/>
              <a:buAutoNum type="arabicPeriod"/>
            </a:pPr>
            <a:r>
              <a:rPr lang="en-US" sz="2000" dirty="0"/>
              <a:t>RPCs, Web Services, SOAP, REST, and CORS</a:t>
            </a:r>
          </a:p>
          <a:p>
            <a:pPr marL="457200" indent="-457200">
              <a:buFont typeface="+mj-lt"/>
              <a:buAutoNum type="arabicPeriod"/>
            </a:pPr>
            <a:r>
              <a:rPr lang="en-US" sz="2000" dirty="0"/>
              <a:t>Review Sebesta chapter 10 on Ajax</a:t>
            </a:r>
          </a:p>
          <a:p>
            <a:pPr marL="457200" indent="-457200">
              <a:buFont typeface="+mj-lt"/>
              <a:buAutoNum type="arabicPeriod"/>
            </a:pPr>
            <a:r>
              <a:rPr lang="en-US" sz="2000" dirty="0"/>
              <a:t>Prework for Next Class</a:t>
            </a:r>
          </a:p>
          <a:p>
            <a:pPr marL="0" indent="0">
              <a:buNone/>
            </a:pPr>
            <a:endParaRPr lang="en-US" sz="2000" dirty="0"/>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63824318-EBFF-384B-BEEF-BA833C049723}"/>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900455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6</a:t>
            </a:r>
          </a:p>
          <a:p>
            <a:pPr marL="0" indent="0">
              <a:buNone/>
            </a:pPr>
            <a:endParaRPr lang="en-US" sz="2000" dirty="0"/>
          </a:p>
          <a:p>
            <a:pPr marL="0" indent="0">
              <a:buNone/>
            </a:pPr>
            <a:r>
              <a:rPr lang="en-US" sz="2000" dirty="0"/>
              <a:t>Be prepared for Scrum Team Discussion 5</a:t>
            </a:r>
          </a:p>
          <a:p>
            <a:pPr marL="0" indent="0">
              <a:buNone/>
            </a:pPr>
            <a:r>
              <a:rPr lang="en-US" sz="2000" dirty="0"/>
              <a:t>Be prepared for Sebesta chapter 10 and review on Ajax</a:t>
            </a:r>
          </a:p>
        </p:txBody>
      </p:sp>
    </p:spTree>
    <p:extLst>
      <p:ext uri="{BB962C8B-B14F-4D97-AF65-F5344CB8AC3E}">
        <p14:creationId xmlns:p14="http://schemas.microsoft.com/office/powerpoint/2010/main" val="1668759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CAAC1B-79C6-5646-A7EA-B81333F2ADB4}"/>
              </a:ext>
            </a:extLst>
          </p:cNvPr>
          <p:cNvPicPr>
            <a:picLocks noChangeAspect="1"/>
          </p:cNvPicPr>
          <p:nvPr/>
        </p:nvPicPr>
        <p:blipFill>
          <a:blip r:embed="rId2"/>
          <a:stretch>
            <a:fillRect/>
          </a:stretch>
        </p:blipFill>
        <p:spPr>
          <a:xfrm>
            <a:off x="1384300" y="1644650"/>
            <a:ext cx="9423400" cy="3568700"/>
          </a:xfrm>
          <a:prstGeom prst="rect">
            <a:avLst/>
          </a:prstGeom>
        </p:spPr>
      </p:pic>
      <p:sp>
        <p:nvSpPr>
          <p:cNvPr id="3" name="Title 1">
            <a:extLst>
              <a:ext uri="{FF2B5EF4-FFF2-40B4-BE49-F238E27FC236}">
                <a16:creationId xmlns:a16="http://schemas.microsoft.com/office/drawing/2014/main" id="{EB796F91-2A52-2046-A035-C4F3882740D0}"/>
              </a:ext>
            </a:extLst>
          </p:cNvPr>
          <p:cNvSpPr>
            <a:spLocks noGrp="1"/>
          </p:cNvSpPr>
          <p:nvPr>
            <p:ph type="title"/>
          </p:nvPr>
        </p:nvSpPr>
        <p:spPr>
          <a:xfrm>
            <a:off x="838200" y="566736"/>
            <a:ext cx="10515600" cy="741780"/>
          </a:xfrm>
        </p:spPr>
        <p:txBody>
          <a:bodyPr>
            <a:normAutofit/>
          </a:bodyPr>
          <a:lstStyle/>
          <a:p>
            <a:r>
              <a:rPr lang="en-US" sz="3600" dirty="0"/>
              <a:t>Announcements</a:t>
            </a:r>
          </a:p>
        </p:txBody>
      </p:sp>
    </p:spTree>
    <p:extLst>
      <p:ext uri="{BB962C8B-B14F-4D97-AF65-F5344CB8AC3E}">
        <p14:creationId xmlns:p14="http://schemas.microsoft.com/office/powerpoint/2010/main" val="133390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358537"/>
            <a:ext cx="10848703" cy="5351646"/>
          </a:xfrm>
        </p:spPr>
        <p:txBody>
          <a:bodyPr>
            <a:normAutofit/>
          </a:bodyPr>
          <a:lstStyle/>
          <a:p>
            <a:pPr marL="342900" indent="-342900">
              <a:buFont typeface="+mj-lt"/>
              <a:buAutoNum type="arabicPeriod"/>
            </a:pPr>
            <a:r>
              <a:rPr lang="en-US" sz="1800" dirty="0"/>
              <a:t>Assign note taker and presenter roles</a:t>
            </a:r>
          </a:p>
          <a:p>
            <a:pPr marL="342900" indent="-342900">
              <a:buFont typeface="+mj-lt"/>
              <a:buAutoNum type="arabicPeriod"/>
            </a:pPr>
            <a:r>
              <a:rPr lang="en-US" sz="1800" dirty="0"/>
              <a:t>Review and discuss the discussion topic for this sprint for approximately 10 minutes</a:t>
            </a:r>
          </a:p>
          <a:p>
            <a:pPr marL="342900" indent="-342900">
              <a:buFont typeface="+mj-lt"/>
              <a:buAutoNum type="arabicPeriod"/>
            </a:pPr>
            <a:r>
              <a:rPr lang="en-US" sz="1800" dirty="0"/>
              <a:t>Note taker takes notes and presenter prepares a summary report out</a:t>
            </a:r>
          </a:p>
          <a:p>
            <a:pPr marL="342900" indent="-342900">
              <a:buFont typeface="+mj-lt"/>
              <a:buAutoNum type="arabicPeriod"/>
            </a:pPr>
            <a:r>
              <a:rPr lang="en-US" sz="1800" dirty="0"/>
              <a:t>Note taker share notes with all participating team members and each team member pastes and submits exact copy of the notes into </a:t>
            </a:r>
            <a:r>
              <a:rPr lang="en-US" sz="1800" b="1" i="1" dirty="0"/>
              <a:t>their individual discussion board</a:t>
            </a:r>
            <a:endParaRPr lang="en-US" sz="1800" dirty="0"/>
          </a:p>
          <a:p>
            <a:pPr marL="0" indent="0">
              <a:buNone/>
            </a:pPr>
            <a:endParaRPr lang="en-US" sz="2000" dirty="0"/>
          </a:p>
          <a:p>
            <a:pPr marL="0" indent="0">
              <a:buNone/>
            </a:pPr>
            <a:endParaRPr lang="en-US" sz="2000" dirty="0"/>
          </a:p>
          <a:p>
            <a:pPr marL="342900" indent="-342900">
              <a:buFont typeface="+mj-lt"/>
              <a:buAutoNum type="arabicPeriod"/>
            </a:pPr>
            <a:endParaRPr lang="en-US" sz="2000" dirty="0"/>
          </a:p>
          <a:p>
            <a:pPr marL="342900" indent="-342900">
              <a:buFont typeface="+mj-lt"/>
              <a:buAutoNum type="arabicPeriod"/>
            </a:pPr>
            <a:endParaRPr lang="en-US" sz="2000" dirty="0"/>
          </a:p>
          <a:p>
            <a:pPr marL="342900" indent="-342900">
              <a:buFont typeface="+mj-lt"/>
              <a:buAutoNum type="arabicPeriod"/>
            </a:pPr>
            <a:endParaRPr lang="en-US" sz="2000" dirty="0"/>
          </a:p>
          <a:p>
            <a:pPr marL="342900" indent="-342900">
              <a:buFont typeface="+mj-lt"/>
              <a:buAutoNum type="arabicPeriod"/>
            </a:pPr>
            <a:endParaRPr lang="en-US" sz="2000" dirty="0"/>
          </a:p>
          <a:p>
            <a:pPr marL="0" indent="0">
              <a:buNone/>
            </a:pPr>
            <a:endParaRPr lang="en-US" sz="2000" b="1" i="1" dirty="0"/>
          </a:p>
          <a:p>
            <a:pPr marL="0" indent="0">
              <a:buNone/>
            </a:pPr>
            <a:r>
              <a:rPr lang="en-US" sz="2000" b="1" i="1" dirty="0"/>
              <a:t>Presenter Report Out</a:t>
            </a:r>
          </a:p>
          <a:p>
            <a:pPr marL="0" indent="0">
              <a:buNone/>
            </a:pPr>
            <a:endParaRPr lang="en-US" sz="2000" dirty="0"/>
          </a:p>
          <a:p>
            <a:pPr marL="0" indent="0">
              <a:buNone/>
            </a:pPr>
            <a:endParaRPr lang="en-US" sz="2000" dirty="0"/>
          </a:p>
          <a:p>
            <a:pPr marL="0" indent="0">
              <a:buNone/>
            </a:pPr>
            <a:endParaRPr lang="en-US" sz="2000" dirty="0"/>
          </a:p>
        </p:txBody>
      </p:sp>
      <p:pic>
        <p:nvPicPr>
          <p:cNvPr id="6" name="Picture 5">
            <a:extLst>
              <a:ext uri="{FF2B5EF4-FFF2-40B4-BE49-F238E27FC236}">
                <a16:creationId xmlns:a16="http://schemas.microsoft.com/office/drawing/2014/main" id="{DAA96EBF-902F-704F-B388-C49D995112A8}"/>
              </a:ext>
            </a:extLst>
          </p:cNvPr>
          <p:cNvPicPr>
            <a:picLocks noChangeAspect="1"/>
          </p:cNvPicPr>
          <p:nvPr/>
        </p:nvPicPr>
        <p:blipFill>
          <a:blip r:embed="rId3"/>
          <a:stretch>
            <a:fillRect/>
          </a:stretch>
        </p:blipFill>
        <p:spPr>
          <a:xfrm>
            <a:off x="1693922" y="3429000"/>
            <a:ext cx="8804156" cy="1994175"/>
          </a:xfrm>
          <a:prstGeom prst="rect">
            <a:avLst/>
          </a:prstGeom>
          <a:ln w="25400">
            <a:solidFill>
              <a:schemeClr val="tx1"/>
            </a:solidFill>
          </a:ln>
        </p:spPr>
      </p:pic>
      <p:sp>
        <p:nvSpPr>
          <p:cNvPr id="2" name="Title 1"/>
          <p:cNvSpPr>
            <a:spLocks noGrp="1"/>
          </p:cNvSpPr>
          <p:nvPr>
            <p:ph type="title"/>
          </p:nvPr>
        </p:nvSpPr>
        <p:spPr>
          <a:xfrm>
            <a:off x="838201" y="540304"/>
            <a:ext cx="10515600" cy="757272"/>
          </a:xfrm>
        </p:spPr>
        <p:txBody>
          <a:bodyPr>
            <a:normAutofit/>
          </a:bodyPr>
          <a:lstStyle/>
          <a:p>
            <a:r>
              <a:rPr lang="en-US" sz="3600" dirty="0"/>
              <a:t>Discussion</a:t>
            </a:r>
          </a:p>
        </p:txBody>
      </p:sp>
    </p:spTree>
    <p:extLst>
      <p:ext uri="{BB962C8B-B14F-4D97-AF65-F5344CB8AC3E}">
        <p14:creationId xmlns:p14="http://schemas.microsoft.com/office/powerpoint/2010/main" val="3137837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What’s a RPC?</a:t>
            </a:r>
          </a:p>
        </p:txBody>
      </p:sp>
    </p:spTree>
    <p:extLst>
      <p:ext uri="{BB962C8B-B14F-4D97-AF65-F5344CB8AC3E}">
        <p14:creationId xmlns:p14="http://schemas.microsoft.com/office/powerpoint/2010/main" val="1806469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The Internet, The Web, </a:t>
            </a:r>
            <a:br>
              <a:rPr lang="en-US" sz="4000" dirty="0"/>
            </a:br>
            <a:r>
              <a:rPr lang="en-US" sz="4000" dirty="0"/>
              <a:t>Web Services, and REST</a:t>
            </a:r>
          </a:p>
        </p:txBody>
      </p:sp>
    </p:spTree>
    <p:extLst>
      <p:ext uri="{BB962C8B-B14F-4D97-AF65-F5344CB8AC3E}">
        <p14:creationId xmlns:p14="http://schemas.microsoft.com/office/powerpoint/2010/main" val="3567622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Web Services, REST, SOAP, and CORs</a:t>
            </a:r>
          </a:p>
        </p:txBody>
      </p:sp>
    </p:spTree>
    <p:extLst>
      <p:ext uri="{BB962C8B-B14F-4D97-AF65-F5344CB8AC3E}">
        <p14:creationId xmlns:p14="http://schemas.microsoft.com/office/powerpoint/2010/main" val="3063994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9032</TotalTime>
  <Words>951</Words>
  <Application>Microsoft Macintosh PowerPoint</Application>
  <PresentationFormat>Widescreen</PresentationFormat>
  <Paragraphs>97</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Preflight Check List</vt:lpstr>
      <vt:lpstr>Recordings</vt:lpstr>
      <vt:lpstr>PowerPoint Presentation</vt:lpstr>
      <vt:lpstr>Prework</vt:lpstr>
      <vt:lpstr>Announcements</vt:lpstr>
      <vt:lpstr>Discussion</vt:lpstr>
      <vt:lpstr>What’s a RPC?</vt:lpstr>
      <vt:lpstr>The Internet, The Web,  Web Services, and REST</vt:lpstr>
      <vt:lpstr>Web Services, REST, SOAP, and CORs</vt:lpstr>
      <vt:lpstr>Web Services</vt:lpstr>
      <vt:lpstr>REST and Soap</vt:lpstr>
      <vt:lpstr>REST</vt:lpstr>
      <vt:lpstr>CORS</vt:lpstr>
      <vt:lpstr>Prework For Next Class</vt:lpstr>
      <vt:lpstr>Scrum Team Sebesta Chapter 10 Ajax</vt:lpstr>
      <vt:lpstr>End of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404</cp:revision>
  <dcterms:created xsi:type="dcterms:W3CDTF">2020-08-26T19:34:34Z</dcterms:created>
  <dcterms:modified xsi:type="dcterms:W3CDTF">2021-10-29T20:52:23Z</dcterms:modified>
</cp:coreProperties>
</file>