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1349" r:id="rId2"/>
    <p:sldId id="1509" r:id="rId3"/>
    <p:sldId id="1486" r:id="rId4"/>
    <p:sldId id="1587" r:id="rId5"/>
    <p:sldId id="1588" r:id="rId6"/>
    <p:sldId id="1580" r:id="rId7"/>
    <p:sldId id="1359" r:id="rId8"/>
    <p:sldId id="1611" r:id="rId9"/>
    <p:sldId id="1174" r:id="rId10"/>
    <p:sldId id="1414" r:id="rId11"/>
    <p:sldId id="1364" r:id="rId12"/>
    <p:sldId id="1367" r:id="rId13"/>
    <p:sldId id="1415" r:id="rId14"/>
    <p:sldId id="1416" r:id="rId15"/>
    <p:sldId id="957" r:id="rId16"/>
    <p:sldId id="1366" r:id="rId17"/>
    <p:sldId id="1369" r:id="rId18"/>
    <p:sldId id="1417" r:id="rId19"/>
    <p:sldId id="1422" r:id="rId20"/>
    <p:sldId id="1421" r:id="rId21"/>
    <p:sldId id="1377" r:id="rId22"/>
    <p:sldId id="1423" r:id="rId23"/>
    <p:sldId id="1424" r:id="rId24"/>
    <p:sldId id="1378" r:id="rId25"/>
    <p:sldId id="1373" r:id="rId26"/>
    <p:sldId id="1374" r:id="rId27"/>
    <p:sldId id="1581" r:id="rId28"/>
    <p:sldId id="1582" r:id="rId29"/>
    <p:sldId id="1585" r:id="rId30"/>
    <p:sldId id="1586" r:id="rId31"/>
    <p:sldId id="1128" r:id="rId32"/>
    <p:sldId id="1054" r:id="rId33"/>
    <p:sldId id="1589" r:id="rId34"/>
    <p:sldId id="1590" r:id="rId35"/>
    <p:sldId id="1337" r:id="rId36"/>
    <p:sldId id="1338" r:id="rId37"/>
    <p:sldId id="1591" r:id="rId38"/>
    <p:sldId id="1371" r:id="rId39"/>
    <p:sldId id="1592" r:id="rId40"/>
    <p:sldId id="1593" r:id="rId41"/>
    <p:sldId id="1594" r:id="rId42"/>
    <p:sldId id="1595" r:id="rId43"/>
    <p:sldId id="1596" r:id="rId44"/>
    <p:sldId id="1597" r:id="rId45"/>
    <p:sldId id="1598" r:id="rId46"/>
    <p:sldId id="1599" r:id="rId47"/>
    <p:sldId id="1600" r:id="rId48"/>
    <p:sldId id="1601" r:id="rId49"/>
    <p:sldId id="1602" r:id="rId50"/>
    <p:sldId id="1603" r:id="rId51"/>
    <p:sldId id="1604" r:id="rId52"/>
    <p:sldId id="1605" r:id="rId53"/>
    <p:sldId id="1606" r:id="rId54"/>
    <p:sldId id="1607" r:id="rId55"/>
    <p:sldId id="1608" r:id="rId56"/>
    <p:sldId id="1609" r:id="rId57"/>
    <p:sldId id="16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8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4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before 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3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user-storie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agilealliance.org/glossary/backlog/" TargetMode="External"/><Relationship Id="rId4" Type="http://schemas.openxmlformats.org/officeDocument/2006/relationships/hyperlink" Target="https://www.agilealliance.org/glossary/user-story-templat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5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Story Backlog Grooming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22196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Review Done, User Stories, and Story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47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Available to be demoed to the class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associated with Epic in Scaled Agile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User Story Estimation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estimating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4: Team Capacity Estimation, Story Assignment,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current sprint by multiplying the number of team members times 8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should be requested/assigned to 1 (preferably) or more team members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leaving some unutilized capacity to account for potential missed commitments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Move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 team commits to completing (fulfilling “Done” for each committed story) the stories in the Sprint backlog.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acceptable to miss commitments in Agile and Scrum. </a:t>
            </a:r>
          </a:p>
          <a:p>
            <a:pPr marL="0" indent="0">
              <a:buNone/>
            </a:pPr>
            <a:r>
              <a:rPr lang="en-US" sz="2000" dirty="0"/>
              <a:t>However, 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 in our actions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your assumptions about “carry-over” (high-risk) sprint 1 stories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2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User Story, Spike, and Backlog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User Story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Spike: </a:t>
            </a:r>
          </a:p>
          <a:p>
            <a:pPr marL="0" indent="0">
              <a:buNone/>
            </a:pPr>
            <a:r>
              <a:rPr lang="en-US" sz="2000" dirty="0"/>
              <a:t>A user story that does not deliver functionality to the product user. This in not a generally accepted definition.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User Story Template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Backlog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Backlog Template?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97DA8-6C92-064F-BF12-622ABF0FF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5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Likely Story and Spike Backlog Items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Story (Spike?):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shared GitHub repository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Production and Test Azure websites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development environment (1 per team member)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 a college instructor I would like to see a landing page that fully describes the application functionality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 a _______ I would like to be able to access the continuously updated Project Proposal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make sense for you product?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INVEST to Write Good User Stories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Sprint Planning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Your in-person presence in requested Monday. Please contact me if you cannot be there Monday or need to participate remotely.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Sprint 2 Planning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…This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1346622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Perspectives: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Technology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Customer (User)</a:t>
            </a:r>
          </a:p>
        </p:txBody>
      </p:sp>
    </p:spTree>
    <p:extLst>
      <p:ext uri="{BB962C8B-B14F-4D97-AF65-F5344CB8AC3E}">
        <p14:creationId xmlns:p14="http://schemas.microsoft.com/office/powerpoint/2010/main" val="411725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Process: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Waterfall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Iterative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Agile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and ISO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Technology: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Architecture &amp; Design,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Languages, Tools, and Platforms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Customer (User):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Epics, Features, Stories</a:t>
            </a:r>
          </a:p>
        </p:txBody>
      </p:sp>
    </p:spTree>
    <p:extLst>
      <p:ext uri="{BB962C8B-B14F-4D97-AF65-F5344CB8AC3E}">
        <p14:creationId xmlns:p14="http://schemas.microsoft.com/office/powerpoint/2010/main" val="3842614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Perspectives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Agile Priorities: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8985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Agile Manifesto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&amp; Principles </a:t>
            </a:r>
            <a:r>
              <a:rPr lang="en-US" sz="4400" dirty="0">
                <a:latin typeface="+mj-lt"/>
                <a:hlinkClick r:id="rId3"/>
              </a:rPr>
              <a:t>[link]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35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2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Product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Monday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Sprint Planning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Your in-person presence in requested Monday. Please contact me if you cannot be there Monday or need to participate remotely.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Wednesday (Nov 3): Metrics, Maintenance,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51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9706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Assigning Roles for Sprints 1 through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Roles 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Everyone must play the Scrum Master role for at least one sprint during the class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a Product Owner responsible for managing User Stories, Epics and Backlogs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role (or individual) will be responsible for demoing each sprint starting next Tuesday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architect role is not a formal part of Scrum and is therefore optional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Sprint 2 Roles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is the Product Owner?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demo for you team Tuesday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51874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Portfolio Backlog Grooming (Epics)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949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12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1688301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Portfolio Backlog Grooming (Epics)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666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(User Stories)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3: Recall User Stories, the Product Backlog, and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47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that 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Be associated with Epic in Scaled Agile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the 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Opinion: 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Available to be demoed to the class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039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Recall User Story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estimating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87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Product Backlog Grooming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561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required Spikes and treat them as a User Story that does not deliver user value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User Story and Spike dependencies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“at risk” commitments in current Sprint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811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Recall Team Capacity Estimation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current sprint by multiplying the number of team members times 8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Consider leaving some unutilized capacity to account for potential missed commitments (carry-over stories)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393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Move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8375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 team commits to completing (fulfilling “Done” for each committed story) the stories in the Sprint backlog.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acceptable to miss commitments in Agile and Scrum. </a:t>
            </a:r>
          </a:p>
          <a:p>
            <a:pPr marL="0" indent="0">
              <a:buNone/>
            </a:pPr>
            <a:r>
              <a:rPr lang="en-US" sz="2000" dirty="0"/>
              <a:t>However, 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 in our actions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your assumptions about “carry-over” (high-risk) sprint 1 stories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6223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2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0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of approximately 5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“Done” prior to Monday’s session… keep it simple but it must include demoing the story in production to the Product Owner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Groom Story Backlog to include sufficient stories (story points times the number of team members)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(see “Done” above)</a:t>
            </a:r>
            <a:r>
              <a:rPr lang="en-US" sz="1400" dirty="0"/>
              <a:t> </a:t>
            </a:r>
            <a:r>
              <a:rPr lang="en-US" sz="1800" dirty="0"/>
              <a:t>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grooming the story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story backlog.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For sprint 5,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Sprint 5 Planning </a:t>
            </a:r>
          </a:p>
        </p:txBody>
      </p:sp>
    </p:spTree>
    <p:extLst>
      <p:ext uri="{BB962C8B-B14F-4D97-AF65-F5344CB8AC3E}">
        <p14:creationId xmlns:p14="http://schemas.microsoft.com/office/powerpoint/2010/main" val="338362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2762</Words>
  <Application>Microsoft Macintosh PowerPoint</Application>
  <PresentationFormat>Widescreen</PresentationFormat>
  <Paragraphs>421</Paragraphs>
  <Slides>57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Monday</vt:lpstr>
      <vt:lpstr>INVEST to Write Good User Stories</vt:lpstr>
      <vt:lpstr>Sprint Planning Goal</vt:lpstr>
      <vt:lpstr>PowerPoint Presentation</vt:lpstr>
      <vt:lpstr>PowerPoint Presentation</vt:lpstr>
      <vt:lpstr>Scrum Process</vt:lpstr>
      <vt:lpstr>Scrum Team Sprint 5 Planning</vt:lpstr>
      <vt:lpstr>Step 1: Priorities &amp; Roles</vt:lpstr>
      <vt:lpstr>Step 2: Epic Backlog Grooming (skip)</vt:lpstr>
      <vt:lpstr>Scrum Process – Where is Epic Backlog Grooming?</vt:lpstr>
      <vt:lpstr>PowerPoint Presentation</vt:lpstr>
      <vt:lpstr>PowerPoint Presentation</vt:lpstr>
      <vt:lpstr>Step 2: Epic Backlog Grooming (skip)</vt:lpstr>
      <vt:lpstr>Step 3: Story Backlog Grooming</vt:lpstr>
      <vt:lpstr>Step 3: Review Done, User Stories, and Story Backlog</vt:lpstr>
      <vt:lpstr>Step 3: User Story Estimation and Assignment</vt:lpstr>
      <vt:lpstr>Step 3: Story Backlog Grooming</vt:lpstr>
      <vt:lpstr>Step 4: Sprint Planning</vt:lpstr>
      <vt:lpstr>Step 4: Team Capacity Estimation, Story Assignment, and Cut Line</vt:lpstr>
      <vt:lpstr>Step 4: Sprint Planning</vt:lpstr>
      <vt:lpstr>Step 5: Sprint Backlog Commitment</vt:lpstr>
      <vt:lpstr>Step 5: Sprint Backlog Commitment</vt:lpstr>
      <vt:lpstr>Step 6: Celebrate</vt:lpstr>
      <vt:lpstr>Review User Story, Spike, and Backlog</vt:lpstr>
      <vt:lpstr>Backlog Grooming</vt:lpstr>
      <vt:lpstr>Likely Story and Spike Backlog Items</vt:lpstr>
      <vt:lpstr>More Backlog Grooming</vt:lpstr>
      <vt:lpstr>Prework For Next Class</vt:lpstr>
      <vt:lpstr>End of Session</vt:lpstr>
      <vt:lpstr>PowerPoint Presentation</vt:lpstr>
      <vt:lpstr>Scrum Process</vt:lpstr>
      <vt:lpstr>Recall Perspectives &amp; Priorities</vt:lpstr>
      <vt:lpstr>Recall Perspectives &amp; Priorities</vt:lpstr>
      <vt:lpstr>Recall Perspectives &amp; Priorities</vt:lpstr>
      <vt:lpstr>PowerPoint Presentation</vt:lpstr>
      <vt:lpstr>Scrum Team Sprint 2 Planning</vt:lpstr>
      <vt:lpstr>Step 1: Priorities &amp; Roles</vt:lpstr>
      <vt:lpstr>Recall Assigning Roles for Sprints 1 through 3</vt:lpstr>
      <vt:lpstr>Step 2: Portfolio Backlog Grooming (Epics)</vt:lpstr>
      <vt:lpstr>Scrum Process – Where is Epic Backlog Grooming?</vt:lpstr>
      <vt:lpstr>PowerPoint Presentation</vt:lpstr>
      <vt:lpstr>PowerPoint Presentation</vt:lpstr>
      <vt:lpstr>Step 2: Portfolio Backlog Grooming (Epics)</vt:lpstr>
      <vt:lpstr>Step 3: Product Backlog Grooming (User Stories)</vt:lpstr>
      <vt:lpstr>Step 3: Recall User Stories, the Product Backlog, and Done</vt:lpstr>
      <vt:lpstr>Step 3: Recall User Story Estimation</vt:lpstr>
      <vt:lpstr>Step 3: Product Backlog Grooming (User Stories)</vt:lpstr>
      <vt:lpstr>Step 3: Future Considerations</vt:lpstr>
      <vt:lpstr>Step 4: Sprint Planning</vt:lpstr>
      <vt:lpstr>Step 4: Recall Team Capacity Estimation and Cut Line</vt:lpstr>
      <vt:lpstr>Step 4: Sprint Planning</vt:lpstr>
      <vt:lpstr>Step 5: Sprint Backlog Commitment</vt:lpstr>
      <vt:lpstr>Step 5: Sprint Backlog Commitment</vt:lpstr>
      <vt:lpstr>Step 6: Celebrate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422</cp:revision>
  <dcterms:created xsi:type="dcterms:W3CDTF">2020-08-26T19:34:34Z</dcterms:created>
  <dcterms:modified xsi:type="dcterms:W3CDTF">2021-11-01T19:54:36Z</dcterms:modified>
</cp:coreProperties>
</file>