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1349" r:id="rId2"/>
    <p:sldId id="1509" r:id="rId3"/>
    <p:sldId id="1628" r:id="rId4"/>
    <p:sldId id="1587" r:id="rId5"/>
    <p:sldId id="1629" r:id="rId6"/>
    <p:sldId id="1166" r:id="rId7"/>
    <p:sldId id="1630" r:id="rId8"/>
    <p:sldId id="1631" r:id="rId9"/>
    <p:sldId id="1589" r:id="rId10"/>
    <p:sldId id="1632" r:id="rId11"/>
    <p:sldId id="1633" r:id="rId12"/>
    <p:sldId id="1634" r:id="rId13"/>
    <p:sldId id="1635" r:id="rId14"/>
    <p:sldId id="1636" r:id="rId15"/>
    <p:sldId id="1637" r:id="rId16"/>
    <p:sldId id="1638" r:id="rId17"/>
    <p:sldId id="1639" r:id="rId18"/>
    <p:sldId id="1640" r:id="rId19"/>
    <p:sldId id="1641" r:id="rId20"/>
    <p:sldId id="1642" r:id="rId21"/>
    <p:sldId id="1407" r:id="rId22"/>
    <p:sldId id="1401" r:id="rId23"/>
    <p:sldId id="1394" r:id="rId24"/>
    <p:sldId id="1402" r:id="rId25"/>
    <p:sldId id="1395" r:id="rId26"/>
    <p:sldId id="1396" r:id="rId27"/>
    <p:sldId id="913" r:id="rId28"/>
    <p:sldId id="914" r:id="rId29"/>
    <p:sldId id="915" r:id="rId30"/>
    <p:sldId id="1388" r:id="rId31"/>
    <p:sldId id="1389" r:id="rId32"/>
    <p:sldId id="1390" r:id="rId33"/>
    <p:sldId id="1391" r:id="rId34"/>
    <p:sldId id="1392" r:id="rId35"/>
    <p:sldId id="1400" r:id="rId36"/>
    <p:sldId id="1593" r:id="rId37"/>
    <p:sldId id="1446" r:id="rId38"/>
    <p:sldId id="1486" r:id="rId39"/>
    <p:sldId id="1624" r:id="rId40"/>
    <p:sldId id="1578" r:id="rId41"/>
    <p:sldId id="1146" r:id="rId42"/>
    <p:sldId id="1626" r:id="rId43"/>
    <p:sldId id="1625" r:id="rId44"/>
    <p:sldId id="1263" r:id="rId45"/>
    <p:sldId id="946" r:id="rId46"/>
    <p:sldId id="947" r:id="rId47"/>
    <p:sldId id="1619" r:id="rId48"/>
    <p:sldId id="105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5"/>
    <p:restoredTop sz="82504"/>
  </p:normalViewPr>
  <p:slideViewPr>
    <p:cSldViewPr snapToGrid="0" snapToObjects="1">
      <p:cViewPr varScale="1">
        <p:scale>
          <a:sx n="185" d="100"/>
          <a:sy n="185" d="100"/>
        </p:scale>
        <p:origin x="1296"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11/17/21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would have guessed in 1990 that:</a:t>
            </a:r>
          </a:p>
          <a:p>
            <a:pPr marL="228600" indent="-228600">
              <a:buFont typeface="Wingdings" pitchFamily="2" charset="2"/>
              <a:buChar char="§"/>
            </a:pPr>
            <a:r>
              <a:rPr lang="en-US" dirty="0"/>
              <a:t>Obesity would bigger problem in India than starvation</a:t>
            </a:r>
          </a:p>
          <a:p>
            <a:pPr marL="228600" indent="-228600">
              <a:buFont typeface="Wingdings" pitchFamily="2" charset="2"/>
              <a:buChar char="§"/>
            </a:pPr>
            <a:r>
              <a:rPr lang="en-US" dirty="0"/>
              <a:t>So much wealth around the world would drive the warming of the planet   </a:t>
            </a:r>
          </a:p>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13</a:t>
            </a:fld>
            <a:endParaRPr lang="en-US"/>
          </a:p>
        </p:txBody>
      </p:sp>
    </p:spTree>
    <p:extLst>
      <p:ext uri="{BB962C8B-B14F-4D97-AF65-F5344CB8AC3E}">
        <p14:creationId xmlns:p14="http://schemas.microsoft.com/office/powerpoint/2010/main" val="17204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dirty="0"/>
          </a:p>
        </p:txBody>
      </p:sp>
    </p:spTree>
    <p:extLst>
      <p:ext uri="{BB962C8B-B14F-4D97-AF65-F5344CB8AC3E}">
        <p14:creationId xmlns:p14="http://schemas.microsoft.com/office/powerpoint/2010/main" val="2585876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dirty="0"/>
          </a:p>
        </p:txBody>
      </p:sp>
    </p:spTree>
    <p:extLst>
      <p:ext uri="{BB962C8B-B14F-4D97-AF65-F5344CB8AC3E}">
        <p14:creationId xmlns:p14="http://schemas.microsoft.com/office/powerpoint/2010/main" val="2750294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dirty="0"/>
          </a:p>
        </p:txBody>
      </p:sp>
    </p:spTree>
    <p:extLst>
      <p:ext uri="{BB962C8B-B14F-4D97-AF65-F5344CB8AC3E}">
        <p14:creationId xmlns:p14="http://schemas.microsoft.com/office/powerpoint/2010/main" val="594872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18</a:t>
            </a:fld>
            <a:endParaRPr lang="en-US"/>
          </a:p>
        </p:txBody>
      </p:sp>
    </p:spTree>
    <p:extLst>
      <p:ext uri="{BB962C8B-B14F-4D97-AF65-F5344CB8AC3E}">
        <p14:creationId xmlns:p14="http://schemas.microsoft.com/office/powerpoint/2010/main" val="3143629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1541314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309358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activity list item. </a:t>
            </a:r>
          </a:p>
        </p:txBody>
      </p:sp>
      <p:sp>
        <p:nvSpPr>
          <p:cNvPr id="4" name="Slide Number Placeholder 3"/>
          <p:cNvSpPr>
            <a:spLocks noGrp="1"/>
          </p:cNvSpPr>
          <p:nvPr>
            <p:ph type="sldNum" sz="quarter" idx="5"/>
          </p:nvPr>
        </p:nvSpPr>
        <p:spPr/>
        <p:txBody>
          <a:bodyPr/>
          <a:lstStyle/>
          <a:p>
            <a:fld id="{0503429B-3171-A94A-A6C2-AB80847CDA47}" type="slidenum">
              <a:rPr lang="en-US" smtClean="0"/>
              <a:t>22</a:t>
            </a:fld>
            <a:endParaRPr lang="en-US" dirty="0"/>
          </a:p>
        </p:txBody>
      </p:sp>
    </p:spTree>
    <p:extLst>
      <p:ext uri="{BB962C8B-B14F-4D97-AF65-F5344CB8AC3E}">
        <p14:creationId xmlns:p14="http://schemas.microsoft.com/office/powerpoint/2010/main" val="195537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718359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24</a:t>
            </a:fld>
            <a:endParaRPr lang="en-US"/>
          </a:p>
        </p:txBody>
      </p:sp>
    </p:spTree>
    <p:extLst>
      <p:ext uri="{BB962C8B-B14F-4D97-AF65-F5344CB8AC3E}">
        <p14:creationId xmlns:p14="http://schemas.microsoft.com/office/powerpoint/2010/main" val="36418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4035951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1815624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13686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65972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534484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dirty="0"/>
          </a:p>
        </p:txBody>
      </p:sp>
    </p:spTree>
    <p:extLst>
      <p:ext uri="{BB962C8B-B14F-4D97-AF65-F5344CB8AC3E}">
        <p14:creationId xmlns:p14="http://schemas.microsoft.com/office/powerpoint/2010/main" val="1988229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31</a:t>
            </a:fld>
            <a:endParaRPr lang="en-US"/>
          </a:p>
        </p:txBody>
      </p:sp>
    </p:spTree>
    <p:extLst>
      <p:ext uri="{BB962C8B-B14F-4D97-AF65-F5344CB8AC3E}">
        <p14:creationId xmlns:p14="http://schemas.microsoft.com/office/powerpoint/2010/main" val="1818284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195907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33</a:t>
            </a:fld>
            <a:endParaRPr lang="en-US"/>
          </a:p>
        </p:txBody>
      </p:sp>
    </p:spTree>
    <p:extLst>
      <p:ext uri="{BB962C8B-B14F-4D97-AF65-F5344CB8AC3E}">
        <p14:creationId xmlns:p14="http://schemas.microsoft.com/office/powerpoint/2010/main" val="22730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34</a:t>
            </a:fld>
            <a:endParaRPr lang="en-US"/>
          </a:p>
        </p:txBody>
      </p:sp>
    </p:spTree>
    <p:extLst>
      <p:ext uri="{BB962C8B-B14F-4D97-AF65-F5344CB8AC3E}">
        <p14:creationId xmlns:p14="http://schemas.microsoft.com/office/powerpoint/2010/main" val="420629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36</a:t>
            </a:fld>
            <a:endParaRPr lang="en-US"/>
          </a:p>
        </p:txBody>
      </p:sp>
    </p:spTree>
    <p:extLst>
      <p:ext uri="{BB962C8B-B14F-4D97-AF65-F5344CB8AC3E}">
        <p14:creationId xmlns:p14="http://schemas.microsoft.com/office/powerpoint/2010/main" val="3517460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37</a:t>
            </a:fld>
            <a:endParaRPr lang="en-US"/>
          </a:p>
        </p:txBody>
      </p:sp>
    </p:spTree>
    <p:extLst>
      <p:ext uri="{BB962C8B-B14F-4D97-AF65-F5344CB8AC3E}">
        <p14:creationId xmlns:p14="http://schemas.microsoft.com/office/powerpoint/2010/main" val="3406385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38</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39</a:t>
            </a:fld>
            <a:endParaRPr lang="en-US"/>
          </a:p>
        </p:txBody>
      </p:sp>
    </p:spTree>
    <p:extLst>
      <p:ext uri="{BB962C8B-B14F-4D97-AF65-F5344CB8AC3E}">
        <p14:creationId xmlns:p14="http://schemas.microsoft.com/office/powerpoint/2010/main" val="3263525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43</a:t>
            </a:fld>
            <a:endParaRPr lang="en-US" dirty="0"/>
          </a:p>
        </p:txBody>
      </p:sp>
    </p:spTree>
    <p:extLst>
      <p:ext uri="{BB962C8B-B14F-4D97-AF65-F5344CB8AC3E}">
        <p14:creationId xmlns:p14="http://schemas.microsoft.com/office/powerpoint/2010/main" val="38330825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views on testing and change management have changed dramatically as organizations have moved from Waterfall to Iterative to Agile development lifecycles. </a:t>
            </a:r>
          </a:p>
          <a:p>
            <a:endParaRPr lang="en-US" dirty="0"/>
          </a:p>
          <a:p>
            <a:r>
              <a:rPr lang="en-US" dirty="0"/>
              <a:t>Successful Agile (and Iterative) Development REQUIRES better application design, development techniques, and testing practices. </a:t>
            </a:r>
          </a:p>
          <a:p>
            <a:endParaRPr lang="en-US" dirty="0"/>
          </a:p>
          <a:p>
            <a:r>
              <a:rPr lang="en-US" dirty="0"/>
              <a:t>Testing and lack of defects are not the end goal. A higher quality more usable more cost-effective product is the goal. </a:t>
            </a:r>
          </a:p>
          <a:p>
            <a:endParaRPr lang="en-US" dirty="0"/>
          </a:p>
          <a:p>
            <a:r>
              <a:rPr lang="en-US" dirty="0"/>
              <a:t>Requirements:</a:t>
            </a:r>
          </a:p>
          <a:p>
            <a:r>
              <a:rPr lang="en-US" dirty="0"/>
              <a:t>Waterfall: </a:t>
            </a:r>
          </a:p>
          <a:p>
            <a:pPr marL="228600" indent="-228600">
              <a:buFont typeface="+mj-lt"/>
              <a:buAutoNum type="arabicPeriod"/>
            </a:pPr>
            <a:r>
              <a:rPr lang="en-US" dirty="0"/>
              <a:t>Full project requirements upfront</a:t>
            </a:r>
          </a:p>
          <a:p>
            <a:pPr marL="228600" indent="-228600">
              <a:buFont typeface="+mj-lt"/>
              <a:buAutoNum type="arabicPeriod"/>
            </a:pPr>
            <a:r>
              <a:rPr lang="en-US" dirty="0"/>
              <a:t>Inconsistent industry capture techniques</a:t>
            </a:r>
          </a:p>
          <a:p>
            <a:pPr marL="228600" indent="-228600">
              <a:buFont typeface="+mj-lt"/>
              <a:buAutoNum type="arabicPeriod"/>
            </a:pPr>
            <a:r>
              <a:rPr lang="en-US" dirty="0"/>
              <a:t>Tend to be verbose requirements with formal signoff</a:t>
            </a:r>
          </a:p>
          <a:p>
            <a:pPr marL="228600" indent="-228600">
              <a:buFont typeface="+mj-lt"/>
              <a:buAutoNum type="arabicPeriod"/>
            </a:pPr>
            <a:r>
              <a:rPr lang="en-US" dirty="0"/>
              <a:t>Change requests needed</a:t>
            </a:r>
          </a:p>
          <a:p>
            <a:pPr marL="228600" indent="-228600">
              <a:buFont typeface="+mj-lt"/>
              <a:buAutoNum type="arabicPeriod"/>
            </a:pPr>
            <a:r>
              <a:rPr lang="en-US" dirty="0"/>
              <a:t>Estimation bottom up detailed estimates sometimes function points</a:t>
            </a:r>
          </a:p>
          <a:p>
            <a:pPr marL="228600" indent="-228600">
              <a:buFont typeface="+mj-lt"/>
              <a:buAutoNum type="arabicPeriod"/>
            </a:pPr>
            <a:endParaRPr lang="en-US" dirty="0"/>
          </a:p>
          <a:p>
            <a:pPr marL="0" indent="0">
              <a:buFont typeface="+mj-lt"/>
              <a:buNone/>
            </a:pPr>
            <a:r>
              <a:rPr lang="en-US" dirty="0"/>
              <a:t>Iterative:</a:t>
            </a:r>
          </a:p>
          <a:p>
            <a:pPr marL="0" indent="0">
              <a:buFont typeface="+mj-lt"/>
              <a:buNone/>
            </a:pPr>
            <a:r>
              <a:rPr lang="en-US" dirty="0"/>
              <a:t>Mostly upfront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4DE12-7B9B-46AA-AC19-C30A49928B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ＭＳ Ｐゴシック" charset="-128"/>
              <a:cs typeface="+mn-cs"/>
            </a:endParaRPr>
          </a:p>
        </p:txBody>
      </p:sp>
    </p:spTree>
    <p:extLst>
      <p:ext uri="{BB962C8B-B14F-4D97-AF65-F5344CB8AC3E}">
        <p14:creationId xmlns:p14="http://schemas.microsoft.com/office/powerpoint/2010/main" val="2285016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What is the term that Jeremy used for doing it in the place? </a:t>
            </a:r>
          </a:p>
        </p:txBody>
      </p:sp>
      <p:sp>
        <p:nvSpPr>
          <p:cNvPr id="4" name="Slide Number Placeholder 3"/>
          <p:cNvSpPr>
            <a:spLocks noGrp="1"/>
          </p:cNvSpPr>
          <p:nvPr>
            <p:ph type="sldNum" sz="quarter" idx="5"/>
          </p:nvPr>
        </p:nvSpPr>
        <p:spPr/>
        <p:txBody>
          <a:bodyPr/>
          <a:lstStyle/>
          <a:p>
            <a:fld id="{35A4D32B-0177-4B34-AE20-6C72705619FE}" type="slidenum">
              <a:rPr lang="en-US" smtClean="0"/>
              <a:t>45</a:t>
            </a:fld>
            <a:endParaRPr lang="en-US"/>
          </a:p>
        </p:txBody>
      </p:sp>
    </p:spTree>
    <p:extLst>
      <p:ext uri="{BB962C8B-B14F-4D97-AF65-F5344CB8AC3E}">
        <p14:creationId xmlns:p14="http://schemas.microsoft.com/office/powerpoint/2010/main" val="3434888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Product Focus versus Project Focus</a:t>
            </a:r>
          </a:p>
        </p:txBody>
      </p:sp>
      <p:sp>
        <p:nvSpPr>
          <p:cNvPr id="4" name="Slide Number Placeholder 3"/>
          <p:cNvSpPr>
            <a:spLocks noGrp="1"/>
          </p:cNvSpPr>
          <p:nvPr>
            <p:ph type="sldNum" sz="quarter" idx="5"/>
          </p:nvPr>
        </p:nvSpPr>
        <p:spPr/>
        <p:txBody>
          <a:bodyPr/>
          <a:lstStyle/>
          <a:p>
            <a:fld id="{35A4D32B-0177-4B34-AE20-6C72705619FE}" type="slidenum">
              <a:rPr lang="en-US" smtClean="0"/>
              <a:t>46</a:t>
            </a:fld>
            <a:endParaRPr lang="en-US"/>
          </a:p>
        </p:txBody>
      </p:sp>
    </p:spTree>
    <p:extLst>
      <p:ext uri="{BB962C8B-B14F-4D97-AF65-F5344CB8AC3E}">
        <p14:creationId xmlns:p14="http://schemas.microsoft.com/office/powerpoint/2010/main" val="4248206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47</a:t>
            </a:fld>
            <a:endParaRPr lang="en-US"/>
          </a:p>
        </p:txBody>
      </p:sp>
    </p:spTree>
    <p:extLst>
      <p:ext uri="{BB962C8B-B14F-4D97-AF65-F5344CB8AC3E}">
        <p14:creationId xmlns:p14="http://schemas.microsoft.com/office/powerpoint/2010/main" val="1951266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48</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76035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40,000 employees around the world with about half in the US</a:t>
            </a:r>
          </a:p>
          <a:p>
            <a:r>
              <a:rPr lang="en-US" dirty="0"/>
              <a:t>2,000 IT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754069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Telematic and </a:t>
            </a:r>
            <a:r>
              <a:rPr lang="en-US" dirty="0" err="1"/>
              <a:t>Agrinomics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3936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40,000 employees around the world with about half in the US</a:t>
            </a:r>
          </a:p>
          <a:p>
            <a:r>
              <a:rPr lang="en-US" dirty="0"/>
              <a:t>2,000 IT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377107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dirty="0"/>
          </a:p>
        </p:txBody>
      </p:sp>
    </p:spTree>
    <p:extLst>
      <p:ext uri="{BB962C8B-B14F-4D97-AF65-F5344CB8AC3E}">
        <p14:creationId xmlns:p14="http://schemas.microsoft.com/office/powerpoint/2010/main" val="4198247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dirty="0"/>
          </a:p>
        </p:txBody>
      </p:sp>
    </p:spTree>
    <p:extLst>
      <p:ext uri="{BB962C8B-B14F-4D97-AF65-F5344CB8AC3E}">
        <p14:creationId xmlns:p14="http://schemas.microsoft.com/office/powerpoint/2010/main" val="12642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11/17/21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11/17/21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HTT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en.wikipedia.org/wiki/JSON"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List_of_TCP_and_UDP_port_numbers" TargetMode="External"/><Relationship Id="rId3" Type="http://schemas.openxmlformats.org/officeDocument/2006/relationships/hyperlink" Target="https://en.wikipedia.org/wiki/Internet" TargetMode="External"/><Relationship Id="rId7" Type="http://schemas.openxmlformats.org/officeDocument/2006/relationships/hyperlink" Target="https://en.wikipedia.org/wiki/Network_socke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en.wikipedia.org/wiki/User_Datagram_Protocol"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Internet_Protocol" TargetMode="External"/><Relationship Id="rId9"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JavaScrip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ascading_Style_Sheet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5" Type="http://schemas.openxmlformats.org/officeDocument/2006/relationships/hyperlink" Target="https://en.wikipedia.org/wiki/Domain_Name_System"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Hypertext_Transfer_Protocol" TargetMode="External"/><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XML-RPC" TargetMode="External"/><Relationship Id="rId3" Type="http://schemas.openxmlformats.org/officeDocument/2006/relationships/hyperlink" Target="https://en.wikipedia.org/wiki/Remote_procedure_call" TargetMode="External"/><Relationship Id="rId7" Type="http://schemas.openxmlformats.org/officeDocument/2006/relationships/hyperlink" Target="https://en.wikipedia.org/wiki/X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en.wikipedia.org/wiki/Common_Object_Request_Broker_Architecture" TargetMode="External"/><Relationship Id="rId5" Type="http://schemas.openxmlformats.org/officeDocument/2006/relationships/hyperlink" Target="https://en.wikipedia.org/wiki/Distributed_Component_Object_Model"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Java_remote_method_invocation" TargetMode="External"/><Relationship Id="rId9"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hyperlink" Target="https://en.wikipedia.org/wiki/Representational_state_transfer" TargetMode="External"/><Relationship Id="rId3" Type="http://schemas.openxmlformats.org/officeDocument/2006/relationships/hyperlink" Target="https://en.wikipedia.org/wiki/Web_service" TargetMode="External"/><Relationship Id="rId7" Type="http://schemas.openxmlformats.org/officeDocument/2006/relationships/hyperlink" Target="https://en.wikipedia.org/wiki/JSON"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en.wikipedia.org/wiki/SOAP" TargetMode="External"/><Relationship Id="rId5" Type="http://schemas.openxmlformats.org/officeDocument/2006/relationships/hyperlink" Target="https://en.wikipedia.org/wiki/XML-RPC" TargetMode="External"/><Relationship Id="rId10" Type="http://schemas.openxmlformats.org/officeDocument/2006/relationships/hyperlink" Target="https://en.wikipedia.org/wiki/Internet_protocol_suite" TargetMode="External"/><Relationship Id="rId4" Type="http://schemas.openxmlformats.org/officeDocument/2006/relationships/hyperlink" Target="https://en.wikipedia.org/wiki/XM" TargetMode="External"/><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hyperlink" Target="https://code.tutsplus.com/tutorials/rest-vs-grpc-battle-of-the-apis--cms-30711" TargetMode="External"/><Relationship Id="rId3" Type="http://schemas.openxmlformats.org/officeDocument/2006/relationships/hyperlink" Target="https://en.wikipedia.org/wiki/Web_service" TargetMode="External"/><Relationship Id="rId7" Type="http://schemas.openxmlformats.org/officeDocument/2006/relationships/hyperlink" Target="https://grpc.io/faq/"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en.wikipedia.org/wiki/GRPC" TargetMode="External"/><Relationship Id="rId11" Type="http://schemas.openxmlformats.org/officeDocument/2006/relationships/hyperlink" Target="https://en.wikipedia.org/wiki/Internet_protocol_suite" TargetMode="External"/><Relationship Id="rId5" Type="http://schemas.openxmlformats.org/officeDocument/2006/relationships/hyperlink" Target="https://en.wikipedia.org/wiki/Representational_state_transfer" TargetMode="External"/><Relationship Id="rId10" Type="http://schemas.openxmlformats.org/officeDocument/2006/relationships/image" Target="../media/image19.png"/><Relationship Id="rId4" Type="http://schemas.openxmlformats.org/officeDocument/2006/relationships/hyperlink" Target="https://en.wikipedia.org/wiki/JSON" TargetMode="External"/><Relationship Id="rId9" Type="http://schemas.openxmlformats.org/officeDocument/2006/relationships/hyperlink" Target="https://medium.com/@EmperorRXF/evaluating-performance-of-rest-vs-grpc-1b8bdf0b22d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en.wikipedia.org/wiki/Rational_Unified_Process" TargetMode="External"/><Relationship Id="rId3" Type="http://schemas.openxmlformats.org/officeDocument/2006/relationships/notesSlide" Target="../notesSlides/notesSlide35.xml"/><Relationship Id="rId7" Type="http://schemas.openxmlformats.org/officeDocument/2006/relationships/hyperlink" Target="https://en.wikipedia.org/wiki/DOD-STD-2167A" TargetMode="External"/><Relationship Id="rId12" Type="http://schemas.openxmlformats.org/officeDocument/2006/relationships/hyperlink" Target="http://www.scaledagileframework.com/roadmap/"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en.wikipedia.org/wiki/Agile_software_development" TargetMode="External"/><Relationship Id="rId11" Type="http://schemas.openxmlformats.org/officeDocument/2006/relationships/hyperlink" Target="https://en.wikipedia.org/wiki/Kanban_(development)" TargetMode="External"/><Relationship Id="rId5" Type="http://schemas.openxmlformats.org/officeDocument/2006/relationships/hyperlink" Target="https://en.wikipedia.org/wiki/Iterative_and_incremental_development" TargetMode="External"/><Relationship Id="rId10" Type="http://schemas.openxmlformats.org/officeDocument/2006/relationships/hyperlink" Target="http://en.wikipedia.org/wiki/Scrum_(development)" TargetMode="External"/><Relationship Id="rId4" Type="http://schemas.openxmlformats.org/officeDocument/2006/relationships/hyperlink" Target="https://en.wikipedia.org/wiki/Waterfall_model" TargetMode="External"/><Relationship Id="rId9" Type="http://schemas.openxmlformats.org/officeDocument/2006/relationships/hyperlink" Target="http://en.wikipedia.org/wiki/Open_Unified_Process"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en.wikipedia.org/wiki/Project_management#cite_note-PMI_10-2" TargetMode="External"/><Relationship Id="rId3" Type="http://schemas.openxmlformats.org/officeDocument/2006/relationships/hyperlink" Target="https://en.wikipedia.org/wiki/Project_team" TargetMode="External"/><Relationship Id="rId7" Type="http://schemas.openxmlformats.org/officeDocument/2006/relationships/hyperlink" Target="https://en.wikipedia.org/wiki/Budget"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en.wikipedia.org/wiki/Quality_(business)" TargetMode="External"/><Relationship Id="rId5" Type="http://schemas.openxmlformats.org/officeDocument/2006/relationships/hyperlink" Target="https://en.wikipedia.org/wiki/Scope_(project_management)" TargetMode="External"/><Relationship Id="rId4" Type="http://schemas.openxmlformats.org/officeDocument/2006/relationships/hyperlink" Target="https://en.wikipedia.org/wiki/Project_management#cite_note-1"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en.wikipedia.org/wiki/Management" TargetMode="External"/><Relationship Id="rId3" Type="http://schemas.openxmlformats.org/officeDocument/2006/relationships/hyperlink" Target="https://en.wikipedia.org/wiki/Project" TargetMode="External"/><Relationship Id="rId7" Type="http://schemas.openxmlformats.org/officeDocument/2006/relationships/hyperlink" Target="https://en.wikipedia.org/wiki/Project_management#cite_note-5"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s://en.wikipedia.org/wiki/Business_operations" TargetMode="External"/><Relationship Id="rId5" Type="http://schemas.openxmlformats.org/officeDocument/2006/relationships/hyperlink" Target="https://en.wikipedia.org/wiki/Project_management#cite_note-4" TargetMode="External"/><Relationship Id="rId4" Type="http://schemas.openxmlformats.org/officeDocument/2006/relationships/hyperlink" Target="https://en.wikipedia.org/wiki/Project_management#cite_note-3" TargetMode="External"/><Relationship Id="rId9" Type="http://schemas.openxmlformats.org/officeDocument/2006/relationships/hyperlink" Target="https://en.wikipedia.org/wiki/Project_management#cite_note-Cattani201u1-6"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Background – John Deere</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2400"/>
              </a:spcBef>
              <a:buNone/>
            </a:pPr>
            <a:r>
              <a:rPr lang="en-US" sz="2000" dirty="0"/>
              <a:t>Revenue: 	$20 billion plus with approximately half coming in the United States</a:t>
            </a:r>
          </a:p>
          <a:p>
            <a:pPr marL="0" indent="0">
              <a:spcBef>
                <a:spcPts val="2400"/>
              </a:spcBef>
              <a:buNone/>
            </a:pPr>
            <a:r>
              <a:rPr lang="en-US" sz="2000" dirty="0"/>
              <a:t>Employees: 	40,000 plus with approximately half in the United States</a:t>
            </a:r>
          </a:p>
          <a:p>
            <a:pPr marL="0" indent="0">
              <a:spcBef>
                <a:spcPts val="2400"/>
              </a:spcBef>
              <a:buNone/>
            </a:pPr>
            <a:r>
              <a:rPr lang="en-US" sz="2000" dirty="0"/>
              <a:t>IT: 		~2,000 with about half in the United States after Technology Center – India Software </a:t>
            </a:r>
          </a:p>
          <a:p>
            <a:pPr marL="0" indent="0">
              <a:spcBef>
                <a:spcPts val="2400"/>
              </a:spcBef>
              <a:buNone/>
            </a:pPr>
            <a:endParaRPr lang="en-US" sz="2000" b="1" dirty="0"/>
          </a:p>
          <a:p>
            <a:pPr marL="0" indent="0">
              <a:spcBef>
                <a:spcPts val="1200"/>
              </a:spcBef>
              <a:buNone/>
            </a:pPr>
            <a:endParaRPr lang="en-US" sz="2000" b="1" dirty="0"/>
          </a:p>
        </p:txBody>
      </p:sp>
    </p:spTree>
    <p:extLst>
      <p:ext uri="{BB962C8B-B14F-4D97-AF65-F5344CB8AC3E}">
        <p14:creationId xmlns:p14="http://schemas.microsoft.com/office/powerpoint/2010/main" val="279664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Globalization – The World View</a:t>
            </a:r>
          </a:p>
        </p:txBody>
      </p:sp>
    </p:spTree>
    <p:extLst>
      <p:ext uri="{BB962C8B-B14F-4D97-AF65-F5344CB8AC3E}">
        <p14:creationId xmlns:p14="http://schemas.microsoft.com/office/powerpoint/2010/main" val="330960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Economics: Half the world’s poor are no longer poor</a:t>
            </a:r>
          </a:p>
          <a:p>
            <a:pPr marL="0" indent="0" algn="ctr">
              <a:buNone/>
            </a:pPr>
            <a:r>
              <a:rPr lang="en-US" sz="3600" dirty="0">
                <a:latin typeface="+mj-lt"/>
              </a:rPr>
              <a:t>(1.9 billion in 1990 vs 650 million 2018) </a:t>
            </a:r>
          </a:p>
        </p:txBody>
      </p:sp>
    </p:spTree>
    <p:extLst>
      <p:ext uri="{BB962C8B-B14F-4D97-AF65-F5344CB8AC3E}">
        <p14:creationId xmlns:p14="http://schemas.microsoft.com/office/powerpoint/2010/main" val="73931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treme poverty projection by the world bank to 2030">
            <a:extLst>
              <a:ext uri="{FF2B5EF4-FFF2-40B4-BE49-F238E27FC236}">
                <a16:creationId xmlns:a16="http://schemas.microsoft.com/office/drawing/2014/main" id="{DB279D02-6584-8D40-8D51-5C3620485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369" y="417444"/>
            <a:ext cx="8843713" cy="618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Economics: 40% of the world’s population in extreme poverty in 1981 today that number is less than 10%</a:t>
            </a:r>
          </a:p>
        </p:txBody>
      </p:sp>
    </p:spTree>
    <p:extLst>
      <p:ext uri="{BB962C8B-B14F-4D97-AF65-F5344CB8AC3E}">
        <p14:creationId xmlns:p14="http://schemas.microsoft.com/office/powerpoint/2010/main" val="324921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7144B9-2198-B947-9508-D9AB19832B44}"/>
              </a:ext>
            </a:extLst>
          </p:cNvPr>
          <p:cNvPicPr>
            <a:picLocks noChangeAspect="1"/>
          </p:cNvPicPr>
          <p:nvPr/>
        </p:nvPicPr>
        <p:blipFill>
          <a:blip r:embed="rId2"/>
          <a:stretch>
            <a:fillRect/>
          </a:stretch>
        </p:blipFill>
        <p:spPr>
          <a:xfrm>
            <a:off x="1104900" y="203200"/>
            <a:ext cx="9982200" cy="6451600"/>
          </a:xfrm>
          <a:prstGeom prst="rect">
            <a:avLst/>
          </a:prstGeom>
        </p:spPr>
      </p:pic>
    </p:spTree>
    <p:extLst>
      <p:ext uri="{BB962C8B-B14F-4D97-AF65-F5344CB8AC3E}">
        <p14:creationId xmlns:p14="http://schemas.microsoft.com/office/powerpoint/2010/main" val="281295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Shouldn’t We Take A </a:t>
            </a:r>
          </a:p>
          <a:p>
            <a:pPr marL="0" indent="0" algn="ctr">
              <a:buNone/>
            </a:pPr>
            <a:r>
              <a:rPr lang="en-US" sz="3600" dirty="0">
                <a:latin typeface="+mj-lt"/>
              </a:rPr>
              <a:t>Minute to Reflect</a:t>
            </a:r>
          </a:p>
          <a:p>
            <a:pPr marL="0" indent="0" algn="ctr">
              <a:buNone/>
            </a:pPr>
            <a:endParaRPr lang="en-US" sz="3600" dirty="0">
              <a:latin typeface="+mj-lt"/>
            </a:endParaRPr>
          </a:p>
          <a:p>
            <a:pPr marL="0" indent="0" algn="ctr">
              <a:buNone/>
            </a:pPr>
            <a:r>
              <a:rPr lang="en-US" sz="3600" dirty="0">
                <a:latin typeface="+mj-lt"/>
              </a:rPr>
              <a:t>… Maybe A Quick Global Victory Lab</a:t>
            </a:r>
          </a:p>
        </p:txBody>
      </p:sp>
    </p:spTree>
    <p:extLst>
      <p:ext uri="{BB962C8B-B14F-4D97-AF65-F5344CB8AC3E}">
        <p14:creationId xmlns:p14="http://schemas.microsoft.com/office/powerpoint/2010/main" val="2976861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Economics of Global Software Development</a:t>
            </a:r>
          </a:p>
        </p:txBody>
      </p:sp>
    </p:spTree>
    <p:extLst>
      <p:ext uri="{BB962C8B-B14F-4D97-AF65-F5344CB8AC3E}">
        <p14:creationId xmlns:p14="http://schemas.microsoft.com/office/powerpoint/2010/main" val="295094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A24800B-BCAE-5C43-A2F3-55400D91D740}"/>
              </a:ext>
            </a:extLst>
          </p:cNvPr>
          <p:cNvPicPr>
            <a:picLocks noChangeAspect="1"/>
          </p:cNvPicPr>
          <p:nvPr/>
        </p:nvPicPr>
        <p:blipFill>
          <a:blip r:embed="rId3"/>
          <a:stretch>
            <a:fillRect/>
          </a:stretch>
        </p:blipFill>
        <p:spPr>
          <a:xfrm>
            <a:off x="1179646" y="2387016"/>
            <a:ext cx="3293193" cy="2140180"/>
          </a:xfrm>
          <a:prstGeom prst="rect">
            <a:avLst/>
          </a:prstGeom>
        </p:spPr>
      </p:pic>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691490" cy="741780"/>
          </a:xfrm>
        </p:spPr>
        <p:txBody>
          <a:bodyPr>
            <a:normAutofit/>
          </a:bodyPr>
          <a:lstStyle/>
          <a:p>
            <a:r>
              <a:rPr lang="en-US" sz="3600" dirty="0"/>
              <a:t>Economics of Global Software Development</a:t>
            </a:r>
          </a:p>
        </p:txBody>
      </p:sp>
      <p:pic>
        <p:nvPicPr>
          <p:cNvPr id="7" name="Picture 6">
            <a:extLst>
              <a:ext uri="{FF2B5EF4-FFF2-40B4-BE49-F238E27FC236}">
                <a16:creationId xmlns:a16="http://schemas.microsoft.com/office/drawing/2014/main" id="{908DF499-C63C-264A-B60D-AB848E72A598}"/>
              </a:ext>
            </a:extLst>
          </p:cNvPr>
          <p:cNvPicPr>
            <a:picLocks noChangeAspect="1"/>
          </p:cNvPicPr>
          <p:nvPr/>
        </p:nvPicPr>
        <p:blipFill rotWithShape="1">
          <a:blip r:embed="rId4"/>
          <a:srcRect l="-1640" t="23738" r="1640" b="-9023"/>
          <a:stretch/>
        </p:blipFill>
        <p:spPr>
          <a:xfrm>
            <a:off x="10809686" y="219991"/>
            <a:ext cx="1257300" cy="454909"/>
          </a:xfrm>
          <a:prstGeom prst="rect">
            <a:avLst/>
          </a:prstGeom>
        </p:spPr>
      </p:pic>
      <p:pic>
        <p:nvPicPr>
          <p:cNvPr id="8" name="Picture 7">
            <a:extLst>
              <a:ext uri="{FF2B5EF4-FFF2-40B4-BE49-F238E27FC236}">
                <a16:creationId xmlns:a16="http://schemas.microsoft.com/office/drawing/2014/main" id="{CF3D9BFC-A7F0-3142-89D1-C2EBBE1F7C92}"/>
              </a:ext>
            </a:extLst>
          </p:cNvPr>
          <p:cNvPicPr>
            <a:picLocks noChangeAspect="1"/>
          </p:cNvPicPr>
          <p:nvPr/>
        </p:nvPicPr>
        <p:blipFill>
          <a:blip r:embed="rId5"/>
          <a:stretch>
            <a:fillRect/>
          </a:stretch>
        </p:blipFill>
        <p:spPr>
          <a:xfrm>
            <a:off x="7687360" y="2384472"/>
            <a:ext cx="3214521" cy="2089053"/>
          </a:xfrm>
          <a:prstGeom prst="rect">
            <a:avLst/>
          </a:prstGeom>
        </p:spPr>
      </p:pic>
      <p:pic>
        <p:nvPicPr>
          <p:cNvPr id="10" name="Picture 9">
            <a:extLst>
              <a:ext uri="{FF2B5EF4-FFF2-40B4-BE49-F238E27FC236}">
                <a16:creationId xmlns:a16="http://schemas.microsoft.com/office/drawing/2014/main" id="{7660D275-5A7D-414B-A22E-DF9EC6FA79C8}"/>
              </a:ext>
            </a:extLst>
          </p:cNvPr>
          <p:cNvPicPr>
            <a:picLocks noChangeAspect="1"/>
          </p:cNvPicPr>
          <p:nvPr/>
        </p:nvPicPr>
        <p:blipFill>
          <a:blip r:embed="rId6"/>
          <a:stretch>
            <a:fillRect/>
          </a:stretch>
        </p:blipFill>
        <p:spPr>
          <a:xfrm>
            <a:off x="4472839" y="2384473"/>
            <a:ext cx="3214521" cy="2089053"/>
          </a:xfrm>
          <a:prstGeom prst="rect">
            <a:avLst/>
          </a:prstGeom>
        </p:spPr>
      </p:pic>
      <p:pic>
        <p:nvPicPr>
          <p:cNvPr id="11" name="Picture 10">
            <a:extLst>
              <a:ext uri="{FF2B5EF4-FFF2-40B4-BE49-F238E27FC236}">
                <a16:creationId xmlns:a16="http://schemas.microsoft.com/office/drawing/2014/main" id="{886878A9-EEB7-BF42-9557-3AEA8F43DDB4}"/>
              </a:ext>
            </a:extLst>
          </p:cNvPr>
          <p:cNvPicPr>
            <a:picLocks noChangeAspect="1"/>
          </p:cNvPicPr>
          <p:nvPr/>
        </p:nvPicPr>
        <p:blipFill>
          <a:blip r:embed="rId7"/>
          <a:stretch>
            <a:fillRect/>
          </a:stretch>
        </p:blipFill>
        <p:spPr>
          <a:xfrm>
            <a:off x="1425793" y="1625342"/>
            <a:ext cx="10541000" cy="812800"/>
          </a:xfrm>
          <a:prstGeom prst="rect">
            <a:avLst/>
          </a:prstGeom>
        </p:spPr>
      </p:pic>
      <p:pic>
        <p:nvPicPr>
          <p:cNvPr id="3" name="Picture 2">
            <a:extLst>
              <a:ext uri="{FF2B5EF4-FFF2-40B4-BE49-F238E27FC236}">
                <a16:creationId xmlns:a16="http://schemas.microsoft.com/office/drawing/2014/main" id="{115A2B48-CA85-F74C-9281-1BC7F800B1E4}"/>
              </a:ext>
            </a:extLst>
          </p:cNvPr>
          <p:cNvPicPr>
            <a:picLocks noChangeAspect="1"/>
          </p:cNvPicPr>
          <p:nvPr/>
        </p:nvPicPr>
        <p:blipFill rotWithShape="1">
          <a:blip r:embed="rId8"/>
          <a:srcRect t="40324" r="45506"/>
          <a:stretch/>
        </p:blipFill>
        <p:spPr>
          <a:xfrm>
            <a:off x="2184899" y="4792007"/>
            <a:ext cx="2634608" cy="1890856"/>
          </a:xfrm>
          <a:prstGeom prst="rect">
            <a:avLst/>
          </a:prstGeom>
        </p:spPr>
      </p:pic>
      <p:pic>
        <p:nvPicPr>
          <p:cNvPr id="4" name="Picture 3">
            <a:extLst>
              <a:ext uri="{FF2B5EF4-FFF2-40B4-BE49-F238E27FC236}">
                <a16:creationId xmlns:a16="http://schemas.microsoft.com/office/drawing/2014/main" id="{847B004B-2E48-7846-B485-3F9C86B08ED4}"/>
              </a:ext>
            </a:extLst>
          </p:cNvPr>
          <p:cNvPicPr>
            <a:picLocks noChangeAspect="1"/>
          </p:cNvPicPr>
          <p:nvPr/>
        </p:nvPicPr>
        <p:blipFill rotWithShape="1">
          <a:blip r:embed="rId9"/>
          <a:srcRect t="22781"/>
          <a:stretch/>
        </p:blipFill>
        <p:spPr>
          <a:xfrm>
            <a:off x="5845004" y="5314520"/>
            <a:ext cx="3161493" cy="1203338"/>
          </a:xfrm>
          <a:prstGeom prst="rect">
            <a:avLst/>
          </a:prstGeom>
        </p:spPr>
      </p:pic>
    </p:spTree>
    <p:extLst>
      <p:ext uri="{BB962C8B-B14F-4D97-AF65-F5344CB8AC3E}">
        <p14:creationId xmlns:p14="http://schemas.microsoft.com/office/powerpoint/2010/main" val="2767255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Economics of Global Software Development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1200"/>
              </a:spcBef>
              <a:buNone/>
            </a:pPr>
            <a:r>
              <a:rPr lang="en-US" sz="2000" dirty="0"/>
              <a:t>Global customers want the products they buy build (at least partially) in their country.</a:t>
            </a:r>
          </a:p>
          <a:p>
            <a:pPr marL="0" indent="0">
              <a:spcBef>
                <a:spcPts val="1200"/>
              </a:spcBef>
              <a:buNone/>
            </a:pPr>
            <a:r>
              <a:rPr lang="en-US" sz="2000" dirty="0"/>
              <a:t>Outsourcing vs Offshoring: Company employees are often more willing to send work to remote teams than to a separate company that may also be remote.  </a:t>
            </a:r>
          </a:p>
          <a:p>
            <a:pPr marL="0" indent="0">
              <a:spcBef>
                <a:spcPts val="1200"/>
              </a:spcBef>
              <a:buNone/>
            </a:pPr>
            <a:endParaRPr lang="en-US" sz="2000" dirty="0"/>
          </a:p>
          <a:p>
            <a:pPr marL="0" indent="0">
              <a:spcBef>
                <a:spcPts val="1200"/>
              </a:spcBef>
              <a:buNone/>
            </a:pPr>
            <a:endParaRPr lang="en-US" sz="2000" dirty="0"/>
          </a:p>
        </p:txBody>
      </p:sp>
    </p:spTree>
    <p:extLst>
      <p:ext uri="{BB962C8B-B14F-4D97-AF65-F5344CB8AC3E}">
        <p14:creationId xmlns:p14="http://schemas.microsoft.com/office/powerpoint/2010/main" val="92737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3476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None/>
            </a:pPr>
            <a:endParaRPr lang="en-US" sz="2000" dirty="0"/>
          </a:p>
          <a:p>
            <a:pPr marL="0" indent="0">
              <a:buNone/>
            </a:pPr>
            <a:r>
              <a:rPr lang="en-US" sz="2000"/>
              <a:t>Sound </a:t>
            </a:r>
            <a:r>
              <a:rPr lang="en-US" sz="2000" dirty="0"/>
              <a:t>Check… plus Video, and Desktop Sharing check</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691490" cy="741780"/>
          </a:xfrm>
        </p:spPr>
        <p:txBody>
          <a:bodyPr>
            <a:normAutofit/>
          </a:bodyPr>
          <a:lstStyle/>
          <a:p>
            <a:r>
              <a:rPr lang="en-US" sz="3600" dirty="0"/>
              <a:t>Practical Diversity… To Be Continued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Developing software with global teams for global customers:</a:t>
            </a:r>
          </a:p>
          <a:p>
            <a:pPr marL="457200" indent="-457200">
              <a:buFont typeface="+mj-lt"/>
              <a:buAutoNum type="arabicPeriod"/>
            </a:pPr>
            <a:r>
              <a:rPr lang="en-US" sz="2000" dirty="0">
                <a:solidFill>
                  <a:schemeClr val="bg1">
                    <a:lumMod val="65000"/>
                  </a:schemeClr>
                </a:solidFill>
              </a:rPr>
              <a:t>Introduction &amp; Background</a:t>
            </a:r>
          </a:p>
          <a:p>
            <a:pPr marL="457200" indent="-457200">
              <a:buFont typeface="+mj-lt"/>
              <a:buAutoNum type="arabicPeriod"/>
            </a:pPr>
            <a:r>
              <a:rPr lang="en-US" sz="2000" dirty="0">
                <a:solidFill>
                  <a:schemeClr val="bg1">
                    <a:lumMod val="65000"/>
                  </a:schemeClr>
                </a:solidFill>
              </a:rPr>
              <a:t>Globalization: The World View</a:t>
            </a:r>
          </a:p>
          <a:p>
            <a:pPr marL="457200" indent="-457200">
              <a:buFont typeface="+mj-lt"/>
              <a:buAutoNum type="arabicPeriod"/>
            </a:pPr>
            <a:r>
              <a:rPr lang="en-US" sz="2000" dirty="0">
                <a:solidFill>
                  <a:schemeClr val="bg1">
                    <a:lumMod val="65000"/>
                  </a:schemeClr>
                </a:solidFill>
              </a:rPr>
              <a:t>Economics</a:t>
            </a:r>
          </a:p>
          <a:p>
            <a:pPr marL="457200" indent="-457200">
              <a:buFont typeface="+mj-lt"/>
              <a:buAutoNum type="arabicPeriod"/>
            </a:pPr>
            <a:r>
              <a:rPr lang="en-US" sz="2000" dirty="0"/>
              <a:t>Culture </a:t>
            </a:r>
          </a:p>
          <a:p>
            <a:pPr marL="457200" indent="-457200">
              <a:buFont typeface="+mj-lt"/>
              <a:buAutoNum type="arabicPeriod"/>
            </a:pPr>
            <a:r>
              <a:rPr lang="en-US" sz="2000" dirty="0"/>
              <a:t>Process</a:t>
            </a:r>
          </a:p>
          <a:p>
            <a:pPr marL="457200" indent="-457200">
              <a:buFont typeface="+mj-lt"/>
              <a:buAutoNum type="arabicPeriod"/>
            </a:pPr>
            <a:r>
              <a:rPr lang="en-US" sz="2000" dirty="0"/>
              <a:t>Teams</a:t>
            </a:r>
          </a:p>
          <a:p>
            <a:pPr marL="457200" indent="-457200">
              <a:buFont typeface="+mj-lt"/>
              <a:buAutoNum type="arabicPeriod"/>
            </a:pPr>
            <a:r>
              <a:rPr lang="en-US" sz="2000" dirty="0"/>
              <a:t>Technology</a:t>
            </a:r>
          </a:p>
        </p:txBody>
      </p:sp>
    </p:spTree>
    <p:extLst>
      <p:ext uri="{BB962C8B-B14F-4D97-AF65-F5344CB8AC3E}">
        <p14:creationId xmlns:p14="http://schemas.microsoft.com/office/powerpoint/2010/main" val="22804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Protocols &amp;</a:t>
            </a:r>
            <a:br>
              <a:rPr lang="en-US" sz="3600" dirty="0"/>
            </a:br>
            <a:r>
              <a:rPr lang="en-US" sz="3600" dirty="0"/>
              <a:t>Serverless Functions</a:t>
            </a:r>
          </a:p>
        </p:txBody>
      </p:sp>
    </p:spTree>
    <p:extLst>
      <p:ext uri="{BB962C8B-B14F-4D97-AF65-F5344CB8AC3E}">
        <p14:creationId xmlns:p14="http://schemas.microsoft.com/office/powerpoint/2010/main" val="343153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Preview Serverless Functions</a:t>
            </a:r>
          </a:p>
        </p:txBody>
      </p:sp>
      <p:pic>
        <p:nvPicPr>
          <p:cNvPr id="6" name="Picture 5">
            <a:extLst>
              <a:ext uri="{FF2B5EF4-FFF2-40B4-BE49-F238E27FC236}">
                <a16:creationId xmlns:a16="http://schemas.microsoft.com/office/drawing/2014/main" id="{4A5131BA-1EF5-2F44-B4F8-502E3A32898E}"/>
              </a:ext>
            </a:extLst>
          </p:cNvPr>
          <p:cNvPicPr>
            <a:picLocks noChangeAspect="1"/>
          </p:cNvPicPr>
          <p:nvPr/>
        </p:nvPicPr>
        <p:blipFill>
          <a:blip r:embed="rId3"/>
          <a:stretch>
            <a:fillRect/>
          </a:stretch>
        </p:blipFill>
        <p:spPr>
          <a:xfrm>
            <a:off x="2780560" y="1501836"/>
            <a:ext cx="6630880" cy="4098386"/>
          </a:xfrm>
          <a:prstGeom prst="rect">
            <a:avLst/>
          </a:prstGeom>
        </p:spPr>
      </p:pic>
    </p:spTree>
    <p:extLst>
      <p:ext uri="{BB962C8B-B14F-4D97-AF65-F5344CB8AC3E}">
        <p14:creationId xmlns:p14="http://schemas.microsoft.com/office/powerpoint/2010/main" val="1678870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pPr>
              <a:spcBef>
                <a:spcPts val="300"/>
              </a:spcBef>
            </a:pPr>
            <a:r>
              <a:rPr lang="en-US" sz="3600" dirty="0"/>
              <a:t>Network Architecture &amp; Protocols</a:t>
            </a:r>
          </a:p>
        </p:txBody>
      </p:sp>
    </p:spTree>
    <p:extLst>
      <p:ext uri="{BB962C8B-B14F-4D97-AF65-F5344CB8AC3E}">
        <p14:creationId xmlns:p14="http://schemas.microsoft.com/office/powerpoint/2010/main" val="129995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Foreshadowing 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923330"/>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 and </a:t>
            </a:r>
            <a:r>
              <a:rPr lang="en-US" dirty="0">
                <a:hlinkClick r:id="rId3" tooltip="HTTP"/>
              </a:rPr>
              <a:t>HTTPS</a:t>
            </a:r>
            <a:r>
              <a:rPr lang="en-US" dirty="0"/>
              <a:t> — originally designed for human-to-machine communication—is utilized for machine-to-machine </a:t>
            </a:r>
            <a:r>
              <a:rPr lang="en-US" dirty="0">
                <a:hlinkClick r:id="rId4" tooltip="JSON"/>
              </a:rPr>
              <a:t>RPC</a:t>
            </a:r>
            <a:r>
              <a:rPr lang="en-US" dirty="0"/>
              <a:t> communication, more specifically for transferring machine-readable file formats such as XML and </a:t>
            </a:r>
            <a:r>
              <a:rPr lang="en-US" dirty="0">
                <a:hlinkClick r:id="rId4" tooltip="JSON"/>
              </a:rPr>
              <a:t>JSON</a:t>
            </a:r>
            <a:r>
              <a:rPr lang="en-US" dirty="0"/>
              <a:t>.</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5"/>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032296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Internet</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Internet </a:t>
            </a:r>
            <a:r>
              <a:rPr lang="en-US" sz="2000" dirty="0">
                <a:hlinkClick r:id="rId3"/>
              </a:rPr>
              <a:t>[link]</a:t>
            </a:r>
            <a:endParaRPr lang="en-US" sz="2000" dirty="0"/>
          </a:p>
          <a:p>
            <a:pPr marL="0" indent="0">
              <a:buNone/>
            </a:pPr>
            <a:endParaRPr lang="en-US" sz="2000" dirty="0"/>
          </a:p>
          <a:p>
            <a:pPr marL="0" indent="0">
              <a:buNone/>
            </a:pPr>
            <a:r>
              <a:rPr lang="en-US" sz="2000" dirty="0"/>
              <a:t>IP (Internet Protocol) </a:t>
            </a:r>
            <a:r>
              <a:rPr lang="en-US" sz="2000" dirty="0">
                <a:hlinkClick r:id="rId4"/>
              </a:rPr>
              <a:t>[link]</a:t>
            </a:r>
            <a:endParaRPr lang="en-US" sz="2000" dirty="0"/>
          </a:p>
          <a:p>
            <a:pPr marL="0" indent="0">
              <a:buNone/>
            </a:pPr>
            <a:endParaRPr lang="en-US" sz="2000" dirty="0"/>
          </a:p>
          <a:p>
            <a:pPr marL="0" indent="0">
              <a:buNone/>
            </a:pPr>
            <a:r>
              <a:rPr lang="en-US" sz="2000" dirty="0"/>
              <a:t>TCP (Transmission Control Protocol) </a:t>
            </a:r>
            <a:r>
              <a:rPr lang="en-US" sz="2000" dirty="0">
                <a:hlinkClick r:id="rId5"/>
              </a:rPr>
              <a:t>[link]</a:t>
            </a:r>
            <a:endParaRPr lang="en-US" sz="2000" dirty="0"/>
          </a:p>
          <a:p>
            <a:pPr marL="0" indent="0">
              <a:buNone/>
            </a:pPr>
            <a:r>
              <a:rPr lang="en-US" sz="2000" dirty="0"/>
              <a:t>TCP/IP </a:t>
            </a:r>
          </a:p>
          <a:p>
            <a:pPr marL="0" indent="0">
              <a:buNone/>
            </a:pPr>
            <a:endParaRPr lang="en-US" sz="2000" dirty="0"/>
          </a:p>
          <a:p>
            <a:pPr marL="0" indent="0">
              <a:buNone/>
            </a:pPr>
            <a:r>
              <a:rPr lang="en-US" sz="2000" dirty="0"/>
              <a:t>UDP (User Datagram Protocol) </a:t>
            </a:r>
            <a:r>
              <a:rPr lang="en-US" sz="2000" dirty="0">
                <a:hlinkClick r:id="rId6"/>
              </a:rPr>
              <a:t>[link] </a:t>
            </a:r>
            <a:endParaRPr lang="en-US" sz="2000" dirty="0"/>
          </a:p>
          <a:p>
            <a:pPr marL="0" indent="0">
              <a:buNone/>
            </a:pPr>
            <a:r>
              <a:rPr lang="en-US" sz="2000" dirty="0"/>
              <a:t>UDP/IP</a:t>
            </a:r>
          </a:p>
          <a:p>
            <a:pPr marL="0" indent="0">
              <a:buNone/>
            </a:pPr>
            <a:endParaRPr lang="en-US" sz="2000" dirty="0"/>
          </a:p>
          <a:p>
            <a:pPr marL="0" indent="0">
              <a:buNone/>
            </a:pPr>
            <a:r>
              <a:rPr lang="en-US" sz="2000" dirty="0"/>
              <a:t>TCP/IP or UDP/IP Socket </a:t>
            </a:r>
            <a:r>
              <a:rPr lang="en-US" sz="2000" dirty="0">
                <a:hlinkClick r:id="rId7"/>
              </a:rPr>
              <a:t>[link]</a:t>
            </a:r>
            <a:endParaRPr lang="en-US" sz="2000" dirty="0"/>
          </a:p>
          <a:p>
            <a:pPr marL="0" indent="0">
              <a:buNone/>
            </a:pPr>
            <a:r>
              <a:rPr lang="en-US" sz="2000" dirty="0"/>
              <a:t>TCP and UDP Protocols &amp; Port Numbers </a:t>
            </a:r>
            <a:r>
              <a:rPr lang="en-US" sz="2000" dirty="0">
                <a:hlinkClick r:id="rId8"/>
              </a:rPr>
              <a:t>[link]</a:t>
            </a:r>
            <a:endParaRPr lang="en-US" sz="2000" dirty="0"/>
          </a:p>
        </p:txBody>
      </p:sp>
      <p:pic>
        <p:nvPicPr>
          <p:cNvPr id="3" name="Picture 2">
            <a:extLst>
              <a:ext uri="{FF2B5EF4-FFF2-40B4-BE49-F238E27FC236}">
                <a16:creationId xmlns:a16="http://schemas.microsoft.com/office/drawing/2014/main" id="{EB9E2CFF-2E53-4E08-B47B-2E03CBDC1E36}"/>
              </a:ext>
            </a:extLst>
          </p:cNvPr>
          <p:cNvPicPr>
            <a:picLocks noChangeAspect="1"/>
          </p:cNvPicPr>
          <p:nvPr/>
        </p:nvPicPr>
        <p:blipFill>
          <a:blip r:embed="rId9"/>
          <a:stretch>
            <a:fillRect/>
          </a:stretch>
        </p:blipFill>
        <p:spPr>
          <a:xfrm>
            <a:off x="5794362" y="1227552"/>
            <a:ext cx="6397638" cy="4747364"/>
          </a:xfrm>
          <a:prstGeom prst="rect">
            <a:avLst/>
          </a:prstGeom>
        </p:spPr>
      </p:pic>
    </p:spTree>
    <p:extLst>
      <p:ext uri="{BB962C8B-B14F-4D97-AF65-F5344CB8AC3E}">
        <p14:creationId xmlns:p14="http://schemas.microsoft.com/office/powerpoint/2010/main" val="43351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The Web</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 Web </a:t>
            </a:r>
            <a:r>
              <a:rPr lang="en-US" sz="2000" dirty="0">
                <a:hlinkClick r:id="rId3"/>
              </a:rPr>
              <a:t>[link]</a:t>
            </a:r>
            <a:endParaRPr lang="en-US" sz="2000" dirty="0"/>
          </a:p>
          <a:p>
            <a:pPr marL="0" indent="0">
              <a:buNone/>
            </a:pPr>
            <a:endParaRPr lang="en-US" sz="2000" dirty="0"/>
          </a:p>
          <a:p>
            <a:pPr marL="0" indent="0">
              <a:buNone/>
            </a:pPr>
            <a:r>
              <a:rPr lang="en-US" sz="2000" dirty="0"/>
              <a:t>HTTP (Hypertext Transfer Protocol) </a:t>
            </a:r>
            <a:r>
              <a:rPr lang="en-US" sz="2000" dirty="0">
                <a:hlinkClick r:id="rId4"/>
              </a:rPr>
              <a:t>[link]</a:t>
            </a:r>
            <a:endParaRPr lang="en-US" sz="2000" dirty="0"/>
          </a:p>
          <a:p>
            <a:pPr marL="0" indent="0">
              <a:buNone/>
            </a:pPr>
            <a:r>
              <a:rPr lang="en-US" sz="2000" dirty="0"/>
              <a:t>DNS (Domain Name System) </a:t>
            </a:r>
            <a:r>
              <a:rPr lang="en-US" sz="2000" dirty="0">
                <a:hlinkClick r:id="rId5"/>
              </a:rPr>
              <a:t>[link]</a:t>
            </a:r>
            <a:endParaRPr lang="en-US" sz="2000" dirty="0"/>
          </a:p>
          <a:p>
            <a:pPr marL="0" indent="0">
              <a:buNone/>
            </a:pPr>
            <a:endParaRPr lang="en-US" sz="2000" dirty="0"/>
          </a:p>
          <a:p>
            <a:pPr marL="0" indent="0">
              <a:buNone/>
            </a:pPr>
            <a:r>
              <a:rPr lang="en-US" sz="2000" dirty="0"/>
              <a:t>HTML (Hypertext Markup Language) </a:t>
            </a:r>
            <a:r>
              <a:rPr lang="en-US" sz="2000" dirty="0">
                <a:hlinkClick r:id="rId6"/>
              </a:rPr>
              <a:t>[link]</a:t>
            </a:r>
            <a:endParaRPr lang="en-US" sz="2000" dirty="0"/>
          </a:p>
          <a:p>
            <a:pPr marL="0" indent="0">
              <a:buNone/>
            </a:pPr>
            <a:r>
              <a:rPr lang="en-US" sz="2000" dirty="0"/>
              <a:t>CSS (Cascading Style Sheets) </a:t>
            </a:r>
            <a:r>
              <a:rPr lang="en-US" sz="2000" dirty="0">
                <a:hlinkClick r:id="rId7"/>
              </a:rPr>
              <a:t>[link]</a:t>
            </a:r>
            <a:endParaRPr lang="en-US" sz="2000" dirty="0"/>
          </a:p>
          <a:p>
            <a:pPr marL="0" indent="0">
              <a:buNone/>
            </a:pPr>
            <a:endParaRPr lang="en-US" sz="2000" dirty="0"/>
          </a:p>
          <a:p>
            <a:pPr marL="0" indent="0">
              <a:buNone/>
            </a:pPr>
            <a:r>
              <a:rPr lang="en-US" sz="2000" dirty="0"/>
              <a:t>JavaScript [</a:t>
            </a:r>
            <a:r>
              <a:rPr lang="en-US" sz="2000" dirty="0">
                <a:hlinkClick r:id="rId8"/>
              </a:rPr>
              <a:t>link</a:t>
            </a:r>
            <a:r>
              <a:rPr lang="en-US" sz="2000" dirty="0"/>
              <a:t>]</a:t>
            </a:r>
          </a:p>
          <a:p>
            <a:pPr marL="0" indent="0">
              <a:buNone/>
            </a:pPr>
            <a:r>
              <a:rPr lang="en-US" sz="2000" dirty="0"/>
              <a:t> </a:t>
            </a:r>
          </a:p>
        </p:txBody>
      </p:sp>
      <p:pic>
        <p:nvPicPr>
          <p:cNvPr id="3" name="Picture 2">
            <a:extLst>
              <a:ext uri="{FF2B5EF4-FFF2-40B4-BE49-F238E27FC236}">
                <a16:creationId xmlns:a16="http://schemas.microsoft.com/office/drawing/2014/main" id="{A7D0AC4C-9095-4FBA-8E03-0CC37CBE4853}"/>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689FE5D9-63F7-424C-8E00-845B24A1F384}"/>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3170905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Distributed Computing</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RPC (Remote procedure call) </a:t>
            </a:r>
            <a:r>
              <a:rPr lang="en-US" sz="2000" dirty="0">
                <a:hlinkClick r:id="rId3"/>
              </a:rPr>
              <a:t>[link]</a:t>
            </a:r>
            <a:endParaRPr lang="en-US" sz="2000" dirty="0"/>
          </a:p>
          <a:p>
            <a:pPr marL="0" indent="0">
              <a:buNone/>
            </a:pPr>
            <a:r>
              <a:rPr lang="en-US" sz="2000" dirty="0"/>
              <a:t>… SOA (service-oriented architecture) version 1</a:t>
            </a:r>
          </a:p>
          <a:p>
            <a:pPr marL="0" indent="0">
              <a:buNone/>
            </a:pPr>
            <a:endParaRPr lang="en-US" sz="2000" dirty="0"/>
          </a:p>
          <a:p>
            <a:pPr marL="0" indent="0">
              <a:buNone/>
            </a:pPr>
            <a:r>
              <a:rPr lang="en-US" sz="2000" dirty="0"/>
              <a:t>Java RMI (Java remote method invocation) </a:t>
            </a:r>
            <a:r>
              <a:rPr lang="en-US" sz="2000" dirty="0">
                <a:hlinkClick r:id="rId4"/>
              </a:rPr>
              <a:t>[link]</a:t>
            </a:r>
            <a:endParaRPr lang="en-US" sz="2000" dirty="0"/>
          </a:p>
          <a:p>
            <a:pPr marL="0" indent="0">
              <a:buNone/>
            </a:pPr>
            <a:r>
              <a:rPr lang="en-US" sz="2000" dirty="0"/>
              <a:t>DCOM (Distributed Component Object Model) </a:t>
            </a:r>
            <a:r>
              <a:rPr lang="en-US" sz="2000" dirty="0">
                <a:hlinkClick r:id="rId5"/>
              </a:rPr>
              <a:t>[link]</a:t>
            </a:r>
            <a:endParaRPr lang="en-US" sz="2000" dirty="0"/>
          </a:p>
          <a:p>
            <a:pPr marL="0" indent="0">
              <a:buNone/>
            </a:pPr>
            <a:r>
              <a:rPr lang="en-US" sz="2000" dirty="0"/>
              <a:t>CORBA (Common Object Request Broker Architecture) </a:t>
            </a:r>
            <a:r>
              <a:rPr lang="en-US" sz="2000" dirty="0">
                <a:hlinkClick r:id="rId6"/>
              </a:rPr>
              <a:t>[link]</a:t>
            </a:r>
            <a:endParaRPr lang="en-US" sz="2000" dirty="0"/>
          </a:p>
          <a:p>
            <a:pPr marL="0" indent="0">
              <a:buNone/>
            </a:pPr>
            <a:endParaRPr lang="en-US" sz="2000" dirty="0"/>
          </a:p>
          <a:p>
            <a:pPr marL="0" indent="0">
              <a:buNone/>
            </a:pPr>
            <a:r>
              <a:rPr lang="en-US" sz="2000" dirty="0"/>
              <a:t>… [The Web takes over the world]</a:t>
            </a:r>
          </a:p>
          <a:p>
            <a:pPr marL="0" indent="0">
              <a:buNone/>
            </a:pPr>
            <a:endParaRPr lang="en-US" sz="2000" dirty="0"/>
          </a:p>
          <a:p>
            <a:pPr marL="0" indent="0">
              <a:buNone/>
            </a:pPr>
            <a:endParaRPr lang="en-US" sz="2000" dirty="0"/>
          </a:p>
          <a:p>
            <a:pPr marL="0" indent="0">
              <a:buNone/>
            </a:pPr>
            <a:r>
              <a:rPr lang="en-US" sz="2000" dirty="0"/>
              <a:t>XML (Extensible Markup Language) </a:t>
            </a:r>
            <a:r>
              <a:rPr lang="en-US" sz="2000" dirty="0">
                <a:hlinkClick r:id="rId7"/>
              </a:rPr>
              <a:t>[link]</a:t>
            </a:r>
            <a:r>
              <a:rPr lang="en-US" sz="2000" dirty="0"/>
              <a:t>	</a:t>
            </a:r>
          </a:p>
          <a:p>
            <a:pPr marL="0" indent="0">
              <a:buNone/>
            </a:pPr>
            <a:r>
              <a:rPr lang="en-US" sz="2000" dirty="0"/>
              <a:t>XML-RPC (XML &amp; HTTP) </a:t>
            </a:r>
            <a:r>
              <a:rPr lang="en-US" sz="2000" dirty="0">
                <a:hlinkClick r:id="rId8"/>
              </a:rPr>
              <a:t>[link]</a:t>
            </a:r>
            <a:r>
              <a:rPr lang="en-US" sz="2000" dirty="0"/>
              <a:t> </a:t>
            </a:r>
          </a:p>
        </p:txBody>
      </p:sp>
      <p:pic>
        <p:nvPicPr>
          <p:cNvPr id="6" name="Picture 5">
            <a:extLst>
              <a:ext uri="{FF2B5EF4-FFF2-40B4-BE49-F238E27FC236}">
                <a16:creationId xmlns:a16="http://schemas.microsoft.com/office/drawing/2014/main" id="{FFA9BE90-C0D4-406B-8CC0-01FCDC9A1537}"/>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7" name="TextBox 6">
            <a:extLst>
              <a:ext uri="{FF2B5EF4-FFF2-40B4-BE49-F238E27FC236}">
                <a16:creationId xmlns:a16="http://schemas.microsoft.com/office/drawing/2014/main" id="{5EEC40FC-5ED0-44E3-B813-C6735E625590}"/>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3646789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Web Services</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…SOA (service-oriented architecture) version 2</a:t>
            </a:r>
          </a:p>
          <a:p>
            <a:pPr marL="0" indent="0">
              <a:buNone/>
            </a:pPr>
            <a:endParaRPr lang="en-US" sz="2000" dirty="0"/>
          </a:p>
          <a:p>
            <a:pPr marL="0" indent="0">
              <a:buNone/>
            </a:pPr>
            <a:r>
              <a:rPr lang="en-US" sz="2000" dirty="0"/>
              <a:t>XML (Extensible Markup Language) </a:t>
            </a:r>
            <a:r>
              <a:rPr lang="en-US" sz="2000" dirty="0">
                <a:hlinkClick r:id="rId4"/>
              </a:rPr>
              <a:t>[link]</a:t>
            </a:r>
            <a:r>
              <a:rPr lang="en-US" sz="2000" dirty="0"/>
              <a:t>	</a:t>
            </a:r>
          </a:p>
          <a:p>
            <a:pPr marL="0" indent="0">
              <a:buNone/>
            </a:pPr>
            <a:r>
              <a:rPr lang="en-US" sz="2000" dirty="0"/>
              <a:t>XML-RPC (XML &amp; HTTP) </a:t>
            </a:r>
            <a:r>
              <a:rPr lang="en-US" sz="2000" dirty="0">
                <a:hlinkClick r:id="rId5"/>
              </a:rPr>
              <a:t>[link]</a:t>
            </a:r>
            <a:r>
              <a:rPr lang="en-US" sz="2000" dirty="0"/>
              <a:t> </a:t>
            </a:r>
          </a:p>
          <a:p>
            <a:pPr marL="0" indent="0">
              <a:buNone/>
            </a:pPr>
            <a:r>
              <a:rPr lang="en-US" sz="2000" dirty="0"/>
              <a:t>SOAP (Simple Object Access Protocol) </a:t>
            </a:r>
            <a:r>
              <a:rPr lang="en-US" sz="2000" dirty="0">
                <a:hlinkClick r:id="rId6"/>
              </a:rPr>
              <a:t>[link]</a:t>
            </a:r>
            <a:endParaRPr lang="en-US" sz="2000" dirty="0"/>
          </a:p>
          <a:p>
            <a:pPr marL="0" indent="0">
              <a:buNone/>
            </a:pPr>
            <a:endParaRPr lang="en-US" sz="2000" dirty="0"/>
          </a:p>
          <a:p>
            <a:pPr marL="0" indent="0">
              <a:buNone/>
            </a:pPr>
            <a:r>
              <a:rPr lang="en-US" sz="2000" dirty="0"/>
              <a:t>JSON (JavaScript Object Notation) </a:t>
            </a:r>
            <a:r>
              <a:rPr lang="en-US" sz="2000" dirty="0">
                <a:hlinkClick r:id="rId7"/>
              </a:rPr>
              <a:t>[link]</a:t>
            </a:r>
            <a:endParaRPr lang="en-US" sz="2000" dirty="0"/>
          </a:p>
          <a:p>
            <a:pPr marL="0" indent="0">
              <a:buNone/>
            </a:pPr>
            <a:r>
              <a:rPr lang="en-US" sz="2000" dirty="0"/>
              <a:t>REST (Representational State Transfer) </a:t>
            </a:r>
            <a:r>
              <a:rPr lang="en-US" sz="2000" dirty="0">
                <a:hlinkClick r:id="rId8"/>
              </a:rPr>
              <a:t>[link]</a:t>
            </a: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6F107D95-60D1-476F-8F34-B0D12CE62FC5}"/>
              </a:ext>
            </a:extLst>
          </p:cNvPr>
          <p:cNvPicPr>
            <a:picLocks noChangeAspect="1"/>
          </p:cNvPicPr>
          <p:nvPr/>
        </p:nvPicPr>
        <p:blipFill>
          <a:blip r:embed="rId9"/>
          <a:stretch>
            <a:fillRect/>
          </a:stretch>
        </p:blipFill>
        <p:spPr>
          <a:xfrm>
            <a:off x="7604538" y="1061323"/>
            <a:ext cx="3650098" cy="4569125"/>
          </a:xfrm>
          <a:prstGeom prst="rect">
            <a:avLst/>
          </a:prstGeom>
        </p:spPr>
      </p:pic>
      <p:sp>
        <p:nvSpPr>
          <p:cNvPr id="8" name="TextBox 7">
            <a:extLst>
              <a:ext uri="{FF2B5EF4-FFF2-40B4-BE49-F238E27FC236}">
                <a16:creationId xmlns:a16="http://schemas.microsoft.com/office/drawing/2014/main" id="{24B0F564-56B6-4C5C-B0C1-1AF4213D17D6}"/>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0"/>
              </a:rPr>
              <a:t>[link]</a:t>
            </a:r>
            <a:endParaRPr lang="en-US" dirty="0"/>
          </a:p>
        </p:txBody>
      </p:sp>
    </p:spTree>
    <p:extLst>
      <p:ext uri="{BB962C8B-B14F-4D97-AF65-F5344CB8AC3E}">
        <p14:creationId xmlns:p14="http://schemas.microsoft.com/office/powerpoint/2010/main" val="2601020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Network Architecture – Back to the Future </a:t>
            </a:r>
          </a:p>
        </p:txBody>
      </p:sp>
      <p:sp>
        <p:nvSpPr>
          <p:cNvPr id="4" name="Content Placeholder 2">
            <a:extLst>
              <a:ext uri="{FF2B5EF4-FFF2-40B4-BE49-F238E27FC236}">
                <a16:creationId xmlns:a16="http://schemas.microsoft.com/office/drawing/2014/main" id="{2089EFC2-A45C-4711-8D64-BFBB2CF029BD}"/>
              </a:ext>
            </a:extLst>
          </p:cNvPr>
          <p:cNvSpPr txBox="1">
            <a:spLocks/>
          </p:cNvSpPr>
          <p:nvPr/>
        </p:nvSpPr>
        <p:spPr>
          <a:xfrm>
            <a:off x="838200" y="1227552"/>
            <a:ext cx="10515600" cy="4949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Web Services </a:t>
            </a:r>
            <a:r>
              <a:rPr lang="en-US" sz="2000" dirty="0">
                <a:hlinkClick r:id="rId3"/>
              </a:rPr>
              <a:t>[link]</a:t>
            </a:r>
            <a:endParaRPr lang="en-US" sz="2000" dirty="0"/>
          </a:p>
          <a:p>
            <a:pPr marL="0" indent="0">
              <a:buNone/>
            </a:pPr>
            <a:r>
              <a:rPr lang="en-US" sz="2000" dirty="0"/>
              <a:t>    …SOA (service-oriented architecture) version 2 [link]</a:t>
            </a:r>
          </a:p>
          <a:p>
            <a:pPr marL="0" indent="0">
              <a:buNone/>
            </a:pPr>
            <a:r>
              <a:rPr lang="en-US" sz="2000" dirty="0"/>
              <a:t>JSON (JavaScript Object Notation) </a:t>
            </a:r>
            <a:r>
              <a:rPr lang="en-US" sz="2000" dirty="0">
                <a:hlinkClick r:id="rId4"/>
              </a:rPr>
              <a:t>[link]</a:t>
            </a:r>
            <a:endParaRPr lang="en-US" sz="2000" dirty="0"/>
          </a:p>
          <a:p>
            <a:pPr marL="0" indent="0">
              <a:buNone/>
            </a:pPr>
            <a:r>
              <a:rPr lang="en-US" sz="2000" dirty="0"/>
              <a:t>REST (Representational State Transfer) </a:t>
            </a:r>
            <a:r>
              <a:rPr lang="en-US" sz="2000" dirty="0">
                <a:hlinkClick r:id="rId5"/>
              </a:rPr>
              <a:t>[link]</a:t>
            </a:r>
            <a:endParaRPr lang="en-US" sz="2000" dirty="0"/>
          </a:p>
          <a:p>
            <a:pPr marL="0" indent="0">
              <a:buNone/>
            </a:pPr>
            <a:endParaRPr lang="en-US" sz="2000" dirty="0"/>
          </a:p>
          <a:p>
            <a:pPr marL="0" indent="0">
              <a:buNone/>
            </a:pPr>
            <a:endParaRPr lang="en-US" sz="2000" dirty="0"/>
          </a:p>
          <a:p>
            <a:pPr marL="0" indent="0">
              <a:buNone/>
            </a:pPr>
            <a:r>
              <a:rPr lang="en-US" sz="2000" dirty="0" err="1"/>
              <a:t>gRPC</a:t>
            </a:r>
            <a:r>
              <a:rPr lang="en-US" sz="2000" dirty="0"/>
              <a:t> </a:t>
            </a:r>
            <a:r>
              <a:rPr lang="en-US" sz="2000" dirty="0">
                <a:hlinkClick r:id="rId6"/>
              </a:rPr>
              <a:t>[link]</a:t>
            </a:r>
            <a:r>
              <a:rPr lang="en-US" sz="2000" dirty="0"/>
              <a:t> Or </a:t>
            </a:r>
            <a:r>
              <a:rPr lang="en-US" sz="2000" dirty="0">
                <a:hlinkClick r:id="rId7"/>
              </a:rPr>
              <a:t>https://grpc.io/faq/</a:t>
            </a:r>
            <a:endParaRPr lang="en-US" sz="2000" dirty="0"/>
          </a:p>
          <a:p>
            <a:pPr marL="0" indent="0">
              <a:buNone/>
            </a:pPr>
            <a:endParaRPr lang="en-US" sz="2000" dirty="0"/>
          </a:p>
          <a:p>
            <a:pPr marL="0" indent="0">
              <a:buNone/>
            </a:pPr>
            <a:endParaRPr lang="en-US" sz="2000" dirty="0"/>
          </a:p>
          <a:p>
            <a:pPr marL="0" indent="0">
              <a:buNone/>
            </a:pPr>
            <a:r>
              <a:rPr lang="en-US" sz="2000" dirty="0"/>
              <a:t>REST vs </a:t>
            </a:r>
            <a:r>
              <a:rPr lang="en-US" sz="2000" dirty="0" err="1"/>
              <a:t>gRPC</a:t>
            </a:r>
            <a:r>
              <a:rPr lang="en-US" sz="2000" dirty="0"/>
              <a:t> </a:t>
            </a:r>
          </a:p>
          <a:p>
            <a:pPr>
              <a:buFont typeface="Wingdings" panose="05000000000000000000" pitchFamily="2" charset="2"/>
              <a:buChar char="§"/>
            </a:pPr>
            <a:r>
              <a:rPr lang="en-US" sz="2000" dirty="0"/>
              <a:t>REST vs. </a:t>
            </a:r>
            <a:r>
              <a:rPr lang="en-US" sz="2000" dirty="0" err="1"/>
              <a:t>gRPC</a:t>
            </a:r>
            <a:r>
              <a:rPr lang="en-US" sz="2000" dirty="0"/>
              <a:t>: Battle of the APIs </a:t>
            </a:r>
            <a:r>
              <a:rPr lang="en-US" sz="2000" dirty="0">
                <a:hlinkClick r:id="rId8"/>
              </a:rPr>
              <a:t>[link]</a:t>
            </a:r>
            <a:endParaRPr lang="en-US" sz="2000" dirty="0"/>
          </a:p>
          <a:p>
            <a:pPr>
              <a:buFont typeface="Wingdings" panose="05000000000000000000" pitchFamily="2" charset="2"/>
              <a:buChar char="§"/>
            </a:pPr>
            <a:r>
              <a:rPr lang="en-US" sz="2000" dirty="0"/>
              <a:t>Evaluating Performance of REST vs. </a:t>
            </a:r>
            <a:r>
              <a:rPr lang="en-US" sz="2000" dirty="0" err="1"/>
              <a:t>gRPC</a:t>
            </a:r>
            <a:r>
              <a:rPr lang="en-US" sz="2000" dirty="0"/>
              <a:t> </a:t>
            </a:r>
            <a:r>
              <a:rPr lang="en-US" sz="2000" dirty="0">
                <a:hlinkClick r:id="rId9"/>
              </a:rPr>
              <a:t>[link]</a:t>
            </a:r>
            <a:r>
              <a:rPr lang="en-US" sz="2000" dirty="0"/>
              <a:t>  </a:t>
            </a:r>
          </a:p>
        </p:txBody>
      </p:sp>
      <p:pic>
        <p:nvPicPr>
          <p:cNvPr id="5" name="Picture 4">
            <a:extLst>
              <a:ext uri="{FF2B5EF4-FFF2-40B4-BE49-F238E27FC236}">
                <a16:creationId xmlns:a16="http://schemas.microsoft.com/office/drawing/2014/main" id="{E51FC054-0B24-4CFD-B5CC-ADC37DA85061}"/>
              </a:ext>
            </a:extLst>
          </p:cNvPr>
          <p:cNvPicPr>
            <a:picLocks noChangeAspect="1"/>
          </p:cNvPicPr>
          <p:nvPr/>
        </p:nvPicPr>
        <p:blipFill>
          <a:blip r:embed="rId10"/>
          <a:stretch>
            <a:fillRect/>
          </a:stretch>
        </p:blipFill>
        <p:spPr>
          <a:xfrm>
            <a:off x="7604538" y="1061323"/>
            <a:ext cx="3650098" cy="4569125"/>
          </a:xfrm>
          <a:prstGeom prst="rect">
            <a:avLst/>
          </a:prstGeom>
        </p:spPr>
      </p:pic>
      <p:sp>
        <p:nvSpPr>
          <p:cNvPr id="6" name="TextBox 5">
            <a:extLst>
              <a:ext uri="{FF2B5EF4-FFF2-40B4-BE49-F238E27FC236}">
                <a16:creationId xmlns:a16="http://schemas.microsoft.com/office/drawing/2014/main" id="{2F930956-2EDD-4146-85BF-6182A3CEB693}"/>
              </a:ext>
            </a:extLst>
          </p:cNvPr>
          <p:cNvSpPr txBox="1"/>
          <p:nvPr/>
        </p:nvSpPr>
        <p:spPr>
          <a:xfrm>
            <a:off x="8004132" y="5748128"/>
            <a:ext cx="2843408" cy="369332"/>
          </a:xfrm>
          <a:prstGeom prst="rect">
            <a:avLst/>
          </a:prstGeom>
          <a:noFill/>
        </p:spPr>
        <p:txBody>
          <a:bodyPr wrap="square" rtlCol="0">
            <a:spAutoFit/>
          </a:bodyPr>
          <a:lstStyle/>
          <a:p>
            <a:r>
              <a:rPr lang="en-US" dirty="0"/>
              <a:t>Internet Protocol Suite </a:t>
            </a:r>
            <a:r>
              <a:rPr lang="en-US" dirty="0">
                <a:hlinkClick r:id="rId11"/>
              </a:rPr>
              <a:t>[link]</a:t>
            </a:r>
            <a:endParaRPr lang="en-US" dirty="0"/>
          </a:p>
        </p:txBody>
      </p:sp>
    </p:spTree>
    <p:extLst>
      <p:ext uri="{BB962C8B-B14F-4D97-AF65-F5344CB8AC3E}">
        <p14:creationId xmlns:p14="http://schemas.microsoft.com/office/powerpoint/2010/main" val="2134994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Friendly Conversation Topic: Practical Diversity</a:t>
            </a:r>
          </a:p>
          <a:p>
            <a:pPr marL="457200" indent="-457200">
              <a:buFont typeface="+mj-lt"/>
              <a:buAutoNum type="arabicPeriod"/>
            </a:pPr>
            <a:r>
              <a:rPr lang="en-US" sz="2000" dirty="0"/>
              <a:t>Cloud Functions</a:t>
            </a:r>
          </a:p>
          <a:p>
            <a:pPr marL="457200" indent="-457200">
              <a:buFont typeface="+mj-lt"/>
              <a:buAutoNum type="arabicPeriod"/>
            </a:pPr>
            <a:r>
              <a:rPr lang="en-US" sz="2000" dirty="0"/>
              <a:t>Quiz 6</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3123481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Web Services, REST, SOAP, and CORs</a:t>
            </a:r>
          </a:p>
        </p:txBody>
      </p:sp>
    </p:spTree>
    <p:extLst>
      <p:ext uri="{BB962C8B-B14F-4D97-AF65-F5344CB8AC3E}">
        <p14:creationId xmlns:p14="http://schemas.microsoft.com/office/powerpoint/2010/main" val="104299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07848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REST vs. SOAP</a:t>
            </a:r>
          </a:p>
        </p:txBody>
      </p:sp>
    </p:spTree>
    <p:extLst>
      <p:ext uri="{BB962C8B-B14F-4D97-AF65-F5344CB8AC3E}">
        <p14:creationId xmlns:p14="http://schemas.microsoft.com/office/powerpoint/2010/main" val="3873715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150296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44736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Serverless Functions</a:t>
            </a:r>
          </a:p>
        </p:txBody>
      </p:sp>
      <p:pic>
        <p:nvPicPr>
          <p:cNvPr id="6" name="Picture 5">
            <a:extLst>
              <a:ext uri="{FF2B5EF4-FFF2-40B4-BE49-F238E27FC236}">
                <a16:creationId xmlns:a16="http://schemas.microsoft.com/office/drawing/2014/main" id="{4A5131BA-1EF5-2F44-B4F8-502E3A32898E}"/>
              </a:ext>
            </a:extLst>
          </p:cNvPr>
          <p:cNvPicPr>
            <a:picLocks noChangeAspect="1"/>
          </p:cNvPicPr>
          <p:nvPr/>
        </p:nvPicPr>
        <p:blipFill>
          <a:blip r:embed="rId2"/>
          <a:stretch>
            <a:fillRect/>
          </a:stretch>
        </p:blipFill>
        <p:spPr>
          <a:xfrm>
            <a:off x="2780560" y="1501836"/>
            <a:ext cx="6630880" cy="4098386"/>
          </a:xfrm>
          <a:prstGeom prst="rect">
            <a:avLst/>
          </a:prstGeom>
        </p:spPr>
      </p:pic>
    </p:spTree>
    <p:extLst>
      <p:ext uri="{BB962C8B-B14F-4D97-AF65-F5344CB8AC3E}">
        <p14:creationId xmlns:p14="http://schemas.microsoft.com/office/powerpoint/2010/main" val="2177181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7" name="Content Placeholder 2">
            <a:extLst>
              <a:ext uri="{FF2B5EF4-FFF2-40B4-BE49-F238E27FC236}">
                <a16:creationId xmlns:a16="http://schemas.microsoft.com/office/drawing/2014/main" id="{8787D328-D17A-D342-865B-046D360DEC93}"/>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 </a:t>
            </a:r>
          </a:p>
          <a:p>
            <a:pPr marL="0" indent="0">
              <a:buNone/>
            </a:pPr>
            <a:r>
              <a:rPr lang="en-US" sz="2000" dirty="0"/>
              <a:t>Be prepared for Backlog Grooming for sprint 7 on Friday</a:t>
            </a:r>
          </a:p>
          <a:p>
            <a:pPr marL="0" indent="0">
              <a:buNone/>
            </a:pPr>
            <a:r>
              <a:rPr lang="en-US" sz="2000" dirty="0"/>
              <a:t>Be prepared for in-person Sprint 7 Planning on Monday</a:t>
            </a:r>
          </a:p>
          <a:p>
            <a:pPr marL="0" indent="0">
              <a:buNone/>
            </a:pPr>
            <a:r>
              <a:rPr lang="en-US" sz="2000" dirty="0"/>
              <a:t>... </a:t>
            </a:r>
            <a:r>
              <a:rPr lang="en-US" sz="2000" u="sng" dirty="0"/>
              <a:t>Contact me if you will not be there Monday for Sprint 7 Planning (or if you will be remote).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82636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Quiz 6</a:t>
            </a:r>
          </a:p>
          <a:p>
            <a:pPr marL="0" indent="0" algn="ctr">
              <a:buNone/>
            </a:pPr>
            <a:endParaRPr lang="en-US" sz="4400" dirty="0"/>
          </a:p>
          <a:p>
            <a:pPr marL="0" indent="0" algn="ctr">
              <a:buNone/>
            </a:pPr>
            <a:r>
              <a:rPr lang="en-US" sz="3600" dirty="0"/>
              <a:t>A sincere attempt of the quiz is due </a:t>
            </a:r>
          </a:p>
          <a:p>
            <a:pPr marL="0" indent="0" algn="ctr">
              <a:buNone/>
            </a:pPr>
            <a:r>
              <a:rPr lang="en-US" sz="3600" dirty="0"/>
              <a:t>before you leave class today.</a:t>
            </a:r>
          </a:p>
        </p:txBody>
      </p:sp>
    </p:spTree>
    <p:extLst>
      <p:ext uri="{BB962C8B-B14F-4D97-AF65-F5344CB8AC3E}">
        <p14:creationId xmlns:p14="http://schemas.microsoft.com/office/powerpoint/2010/main" val="3655651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Discuss Fox chapter 10 on Project Management, Scrum, Pairs, and Version Control Systems</a:t>
            </a:r>
          </a:p>
          <a:p>
            <a:pPr marL="457200" indent="-457200">
              <a:buFont typeface="+mj-lt"/>
              <a:buAutoNum type="arabicPeriod"/>
            </a:pPr>
            <a:r>
              <a:rPr lang="en-US" sz="2000" dirty="0"/>
              <a:t>Projects – Waterfall, Iterative, and Agile</a:t>
            </a:r>
          </a:p>
          <a:p>
            <a:pPr marL="457200" indent="-457200">
              <a:buFont typeface="+mj-lt"/>
              <a:buAutoNum type="arabicPeriod"/>
            </a:pPr>
            <a:r>
              <a:rPr lang="en-US" sz="2000" dirty="0"/>
              <a:t>Prework for Next Class</a:t>
            </a:r>
          </a:p>
          <a:p>
            <a:pPr marL="457200" indent="-457200">
              <a:buFont typeface="+mj-lt"/>
              <a:buAutoNum type="arabicPeriod"/>
            </a:pPr>
            <a:r>
              <a:rPr lang="en-US" sz="2000" dirty="0"/>
              <a:t>Network Protocols &amp; Serverless Functions</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900455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7" name="Content Placeholder 2">
            <a:extLst>
              <a:ext uri="{FF2B5EF4-FFF2-40B4-BE49-F238E27FC236}">
                <a16:creationId xmlns:a16="http://schemas.microsoft.com/office/drawing/2014/main" id="{8787D328-D17A-D342-865B-046D360DEC93}"/>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11</a:t>
            </a:r>
          </a:p>
          <a:p>
            <a:pPr marL="0" indent="0">
              <a:buNone/>
            </a:pPr>
            <a:r>
              <a:rPr lang="en-US" sz="2000" dirty="0"/>
              <a:t>Be prepared to discuss Fox chapter 10 on Project Management, Scrum, Pairs, and Version Control Systems</a:t>
            </a:r>
          </a:p>
          <a:p>
            <a:pPr marL="0" indent="0">
              <a:buNone/>
            </a:pPr>
            <a:endParaRPr lang="en-US" sz="2000" dirty="0"/>
          </a:p>
        </p:txBody>
      </p:sp>
    </p:spTree>
    <p:extLst>
      <p:ext uri="{BB962C8B-B14F-4D97-AF65-F5344CB8AC3E}">
        <p14:creationId xmlns:p14="http://schemas.microsoft.com/office/powerpoint/2010/main" val="44969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12</a:t>
            </a:r>
          </a:p>
          <a:p>
            <a:pPr marL="0" indent="0">
              <a:buNone/>
            </a:pPr>
            <a:r>
              <a:rPr lang="en-US" sz="2000" dirty="0"/>
              <a:t>Be prepared for Quiz 6</a:t>
            </a:r>
          </a:p>
        </p:txBody>
      </p:sp>
    </p:spTree>
    <p:extLst>
      <p:ext uri="{BB962C8B-B14F-4D97-AF65-F5344CB8AC3E}">
        <p14:creationId xmlns:p14="http://schemas.microsoft.com/office/powerpoint/2010/main" val="1245061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CAAC1B-79C6-5646-A7EA-B81333F2ADB4}"/>
              </a:ext>
            </a:extLst>
          </p:cNvPr>
          <p:cNvPicPr>
            <a:picLocks noChangeAspect="1"/>
          </p:cNvPicPr>
          <p:nvPr/>
        </p:nvPicPr>
        <p:blipFill>
          <a:blip r:embed="rId2"/>
          <a:stretch>
            <a:fillRect/>
          </a:stretch>
        </p:blipFill>
        <p:spPr>
          <a:xfrm>
            <a:off x="1384300" y="1644650"/>
            <a:ext cx="9423400" cy="3568700"/>
          </a:xfrm>
          <a:prstGeom prst="rect">
            <a:avLst/>
          </a:prstGeom>
        </p:spPr>
      </p:pic>
      <p:sp>
        <p:nvSpPr>
          <p:cNvPr id="3" name="Title 1">
            <a:extLst>
              <a:ext uri="{FF2B5EF4-FFF2-40B4-BE49-F238E27FC236}">
                <a16:creationId xmlns:a16="http://schemas.microsoft.com/office/drawing/2014/main" id="{EB796F91-2A52-2046-A035-C4F3882740D0}"/>
              </a:ext>
            </a:extLst>
          </p:cNvPr>
          <p:cNvSpPr>
            <a:spLocks noGrp="1"/>
          </p:cNvSpPr>
          <p:nvPr>
            <p:ph type="title"/>
          </p:nvPr>
        </p:nvSpPr>
        <p:spPr>
          <a:xfrm>
            <a:off x="838200" y="566736"/>
            <a:ext cx="10515600" cy="741780"/>
          </a:xfrm>
        </p:spPr>
        <p:txBody>
          <a:bodyPr>
            <a:normAutofit/>
          </a:bodyPr>
          <a:lstStyle/>
          <a:p>
            <a:r>
              <a:rPr lang="en-US" sz="3600" dirty="0"/>
              <a:t>Announcements</a:t>
            </a:r>
          </a:p>
        </p:txBody>
      </p:sp>
    </p:spTree>
    <p:extLst>
      <p:ext uri="{BB962C8B-B14F-4D97-AF65-F5344CB8AC3E}">
        <p14:creationId xmlns:p14="http://schemas.microsoft.com/office/powerpoint/2010/main" val="1333906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Project Management: Scrum, Pairs, and VCS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It Takes a Team: Two-Pizza and Scrum</a:t>
            </a:r>
          </a:p>
          <a:p>
            <a:pPr marL="342900" indent="-342900">
              <a:buFont typeface="+mj-lt"/>
              <a:buAutoNum type="arabicPeriod"/>
            </a:pPr>
            <a:r>
              <a:rPr lang="en-US" sz="2000" dirty="0"/>
              <a:t>Pair Programming</a:t>
            </a:r>
          </a:p>
          <a:p>
            <a:pPr marL="342900" indent="-342900">
              <a:buFont typeface="+mj-lt"/>
              <a:buAutoNum type="arabicPeriod"/>
            </a:pPr>
            <a:r>
              <a:rPr lang="en-US" sz="2000" dirty="0"/>
              <a:t>Agile Design and Code Reviews?</a:t>
            </a:r>
          </a:p>
          <a:p>
            <a:pPr marL="342900" indent="-342900">
              <a:buFont typeface="+mj-lt"/>
              <a:buAutoNum type="arabicPeriod"/>
            </a:pPr>
            <a:r>
              <a:rPr lang="en-US" sz="2000" dirty="0"/>
              <a:t>Version Control for the Two-Pizza Team: Merge Conflicts</a:t>
            </a:r>
          </a:p>
          <a:p>
            <a:pPr marL="342900" indent="-342900">
              <a:buFont typeface="+mj-lt"/>
              <a:buAutoNum type="arabicPeriod"/>
            </a:pPr>
            <a:r>
              <a:rPr lang="en-US" sz="2000" dirty="0"/>
              <a:t>Using Branches Effectively </a:t>
            </a:r>
          </a:p>
          <a:p>
            <a:pPr marL="342900" indent="-342900">
              <a:buFont typeface="+mj-lt"/>
              <a:buAutoNum type="arabicPeriod"/>
            </a:pPr>
            <a:r>
              <a:rPr lang="en-US" sz="2000" dirty="0"/>
              <a:t>Reporting and Fixing Bugs: The Five R’s</a:t>
            </a:r>
          </a:p>
          <a:p>
            <a:pPr marL="342900" indent="-342900">
              <a:buFont typeface="+mj-lt"/>
              <a:buAutoNum type="arabicPeriod"/>
            </a:pPr>
            <a:r>
              <a:rPr lang="en-US" sz="2000" dirty="0"/>
              <a:t>The Plan-And-Document Perspective</a:t>
            </a:r>
          </a:p>
          <a:p>
            <a:pPr marL="342900" indent="-342900">
              <a:buFont typeface="+mj-lt"/>
              <a:buAutoNum type="arabicPeriod"/>
            </a:pPr>
            <a:r>
              <a:rPr lang="en-US" sz="2000" dirty="0"/>
              <a:t>Fallacies and Pitfalls</a:t>
            </a:r>
          </a:p>
          <a:p>
            <a:pPr marL="342900" indent="-342900">
              <a:buFont typeface="+mj-lt"/>
              <a:buAutoNum type="arabicPeriod"/>
            </a:pPr>
            <a:r>
              <a:rPr lang="en-US" sz="2000" dirty="0"/>
              <a:t>Concluding Remarks: Teams, Collaboration, and Four Decades of Version Control</a:t>
            </a:r>
          </a:p>
          <a:p>
            <a:pPr marL="342900" indent="-342900">
              <a:buFont typeface="+mj-lt"/>
              <a:buAutoNum type="arabicPeriod"/>
            </a:pPr>
            <a:r>
              <a:rPr lang="en-US" sz="2000" dirty="0"/>
              <a:t>To Learn More</a:t>
            </a:r>
          </a:p>
          <a:p>
            <a:pPr marL="342900" indent="-342900">
              <a:buFont typeface="+mj-lt"/>
              <a:buAutoNum type="arabicPeriod"/>
            </a:pPr>
            <a:r>
              <a:rPr lang="en-US" sz="2000" dirty="0"/>
              <a:t>Suggested Projects</a:t>
            </a:r>
          </a:p>
          <a:p>
            <a:pPr marL="0" indent="0">
              <a:buNone/>
            </a:pPr>
            <a:r>
              <a:rPr lang="en-US" sz="2000" dirty="0"/>
              <a:t>		</a:t>
            </a:r>
          </a:p>
        </p:txBody>
      </p:sp>
    </p:spTree>
    <p:extLst>
      <p:ext uri="{BB962C8B-B14F-4D97-AF65-F5344CB8AC3E}">
        <p14:creationId xmlns:p14="http://schemas.microsoft.com/office/powerpoint/2010/main" val="3827607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fontScale="90000"/>
          </a:bodyPr>
          <a:lstStyle/>
          <a:p>
            <a:r>
              <a:rPr lang="en-US" sz="3600" dirty="0"/>
              <a:t>Discuss Project Management, Scrum, Pairs, and Version Control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discussing chapter topics while the presenter summarizes the  topics below:</a:t>
            </a:r>
          </a:p>
          <a:p>
            <a:pPr marL="800100" lvl="1" indent="-342900">
              <a:buFont typeface="+mj-lt"/>
              <a:buAutoNum type="alphaLcParenR"/>
            </a:pPr>
            <a:r>
              <a:rPr lang="en-US" sz="1600" dirty="0"/>
              <a:t>Team Sizes, SDLCs, and key Scrum Roles</a:t>
            </a:r>
          </a:p>
          <a:p>
            <a:pPr marL="800100" lvl="1" indent="-342900">
              <a:buFont typeface="+mj-lt"/>
              <a:buAutoNum type="alphaLcParenR"/>
            </a:pPr>
            <a:r>
              <a:rPr lang="en-US" sz="1600" dirty="0"/>
              <a:t>Key rituals including daily stand-up meetings… what are the three questions?</a:t>
            </a:r>
          </a:p>
          <a:p>
            <a:pPr marL="800100" lvl="1" indent="-342900">
              <a:buFont typeface="+mj-lt"/>
              <a:buAutoNum type="alphaLcParenR"/>
            </a:pPr>
            <a:r>
              <a:rPr lang="en-US" sz="1600" dirty="0"/>
              <a:t>The Six Phases of a Project</a:t>
            </a:r>
          </a:p>
          <a:p>
            <a:pPr marL="800100" lvl="1" indent="-342900">
              <a:buFont typeface="+mj-lt"/>
              <a:buAutoNum type="alphaLcParenR"/>
            </a:pPr>
            <a:r>
              <a:rPr lang="en-US" sz="1600" dirty="0"/>
              <a:t>The priority of specialization vs generalization in Agile vs Waterfall/Iterative</a:t>
            </a:r>
          </a:p>
          <a:p>
            <a:pPr marL="800100" lvl="1" indent="-342900">
              <a:buFont typeface="+mj-lt"/>
              <a:buAutoNum type="alphaLcParenR"/>
            </a:pPr>
            <a:r>
              <a:rPr lang="en-US" sz="1600" dirty="0"/>
              <a:t>Project Managers including the relative importance of PMs in Agile vs Waterfall/Iterative</a:t>
            </a:r>
          </a:p>
          <a:p>
            <a:pPr marL="800100" lvl="1" indent="-342900">
              <a:buFont typeface="+mj-lt"/>
              <a:buAutoNum type="alphaLcParenR"/>
            </a:pPr>
            <a:r>
              <a:rPr lang="en-US" sz="1600" dirty="0"/>
              <a:t>Configuration Management</a:t>
            </a:r>
          </a:p>
          <a:p>
            <a:pPr marL="800100" lvl="1" indent="-342900">
              <a:buFont typeface="+mj-lt"/>
              <a:buAutoNum type="alphaLcParenR"/>
            </a:pPr>
            <a:r>
              <a:rPr lang="en-US" sz="1600" dirty="0"/>
              <a:t>The importance of Branching is VCS systems (which VCS focused on branching)</a:t>
            </a:r>
          </a:p>
          <a:p>
            <a:pPr marL="800100" lvl="1" indent="-342900">
              <a:buFont typeface="+mj-lt"/>
              <a:buAutoNum type="alphaLcParenR"/>
            </a:pPr>
            <a:r>
              <a:rPr lang="en-US" sz="1600" dirty="0"/>
              <a:t>Where  should pared programming fit into the development process</a:t>
            </a:r>
          </a:p>
          <a:p>
            <a:pPr marL="800100" lvl="1" indent="-342900">
              <a:buFont typeface="+mj-lt"/>
              <a:buAutoNum type="alphaLcParenR"/>
            </a:pPr>
            <a:r>
              <a:rPr lang="en-US" sz="1600" dirty="0"/>
              <a:t>The two most important book on managing people and conflict (according to the author)</a:t>
            </a:r>
          </a:p>
          <a:p>
            <a:pPr marL="800100" lvl="1" indent="-342900">
              <a:buFont typeface="+mj-lt"/>
              <a:buAutoNum type="alphaLcParenR"/>
            </a:pPr>
            <a:endParaRPr lang="en-US" sz="1600" dirty="0"/>
          </a:p>
          <a:p>
            <a:pPr marL="342900" indent="-342900">
              <a:buFont typeface="+mj-lt"/>
              <a:buAutoNum type="arabicPeriod"/>
            </a:pPr>
            <a:r>
              <a:rPr lang="en-US" sz="2000" dirty="0"/>
              <a:t>Be sure to discuss the </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p:txBody>
      </p:sp>
    </p:spTree>
    <p:extLst>
      <p:ext uri="{BB962C8B-B14F-4D97-AF65-F5344CB8AC3E}">
        <p14:creationId xmlns:p14="http://schemas.microsoft.com/office/powerpoint/2010/main" val="1156227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Autofit/>
          </a:bodyPr>
          <a:lstStyle/>
          <a:p>
            <a:r>
              <a:rPr lang="en-US" sz="3600" dirty="0"/>
              <a:t>Projects &amp; Project Management </a:t>
            </a:r>
            <a:br>
              <a:rPr lang="en-US" sz="3600" dirty="0"/>
            </a:br>
            <a:r>
              <a:rPr lang="en-US" sz="3600" dirty="0"/>
              <a:t>– Waterfall, Iterative, and Agile</a:t>
            </a:r>
            <a:br>
              <a:rPr lang="en-US" sz="3600" dirty="0"/>
            </a:br>
            <a:br>
              <a:rPr lang="en-US" sz="3600" dirty="0"/>
            </a:br>
            <a:r>
              <a:rPr lang="en-US" sz="3600" dirty="0"/>
              <a:t>(Project vs Product Focus)</a:t>
            </a:r>
          </a:p>
        </p:txBody>
      </p:sp>
    </p:spTree>
    <p:extLst>
      <p:ext uri="{BB962C8B-B14F-4D97-AF65-F5344CB8AC3E}">
        <p14:creationId xmlns:p14="http://schemas.microsoft.com/office/powerpoint/2010/main" val="3266489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221" y="443731"/>
            <a:ext cx="7886700" cy="519299"/>
          </a:xfrm>
        </p:spPr>
        <p:txBody>
          <a:bodyPr anchor="ctr">
            <a:normAutofit/>
          </a:bodyPr>
          <a:lstStyle/>
          <a:p>
            <a:r>
              <a:rPr lang="en-US" sz="2400" dirty="0">
                <a:hlinkClick r:id="rId4"/>
              </a:rPr>
              <a:t>Waterfall</a:t>
            </a:r>
            <a:r>
              <a:rPr lang="en-US" sz="2400" dirty="0"/>
              <a:t> vs </a:t>
            </a:r>
            <a:r>
              <a:rPr lang="en-US" sz="2400" dirty="0">
                <a:hlinkClick r:id="rId5"/>
              </a:rPr>
              <a:t>Iterative</a:t>
            </a:r>
            <a:r>
              <a:rPr lang="en-US" sz="2400" dirty="0"/>
              <a:t> vs </a:t>
            </a:r>
            <a:r>
              <a:rPr lang="en-US" sz="2400" dirty="0">
                <a:hlinkClick r:id="rId6"/>
              </a:rPr>
              <a:t>Agile</a:t>
            </a:r>
            <a:r>
              <a:rPr lang="en-US" sz="2400" dirty="0"/>
              <a:t> Requirements</a:t>
            </a:r>
          </a:p>
        </p:txBody>
      </p:sp>
      <p:graphicFrame>
        <p:nvGraphicFramePr>
          <p:cNvPr id="4" name="Content Placeholder 3"/>
          <p:cNvGraphicFramePr>
            <a:graphicFrameLocks noGrp="1"/>
          </p:cNvGraphicFramePr>
          <p:nvPr>
            <p:ph idx="1"/>
          </p:nvPr>
        </p:nvGraphicFramePr>
        <p:xfrm>
          <a:off x="567042" y="963030"/>
          <a:ext cx="11135738" cy="5451239"/>
        </p:xfrm>
        <a:graphic>
          <a:graphicData uri="http://schemas.openxmlformats.org/drawingml/2006/table">
            <a:tbl>
              <a:tblPr firstRow="1" bandRow="1">
                <a:tableStyleId>{5C22544A-7EE6-4342-B048-85BDC9FD1C3A}</a:tableStyleId>
              </a:tblPr>
              <a:tblGrid>
                <a:gridCol w="1438345">
                  <a:extLst>
                    <a:ext uri="{9D8B030D-6E8A-4147-A177-3AD203B41FA5}">
                      <a16:colId xmlns:a16="http://schemas.microsoft.com/office/drawing/2014/main" val="20000"/>
                    </a:ext>
                  </a:extLst>
                </a:gridCol>
                <a:gridCol w="3224423">
                  <a:extLst>
                    <a:ext uri="{9D8B030D-6E8A-4147-A177-3AD203B41FA5}">
                      <a16:colId xmlns:a16="http://schemas.microsoft.com/office/drawing/2014/main" val="20001"/>
                    </a:ext>
                  </a:extLst>
                </a:gridCol>
                <a:gridCol w="3244387">
                  <a:extLst>
                    <a:ext uri="{9D8B030D-6E8A-4147-A177-3AD203B41FA5}">
                      <a16:colId xmlns:a16="http://schemas.microsoft.com/office/drawing/2014/main" val="20002"/>
                    </a:ext>
                  </a:extLst>
                </a:gridCol>
                <a:gridCol w="3228583">
                  <a:extLst>
                    <a:ext uri="{9D8B030D-6E8A-4147-A177-3AD203B41FA5}">
                      <a16:colId xmlns:a16="http://schemas.microsoft.com/office/drawing/2014/main" val="20003"/>
                    </a:ext>
                  </a:extLst>
                </a:gridCol>
              </a:tblGrid>
              <a:tr h="348403">
                <a:tc>
                  <a:txBody>
                    <a:bodyPr/>
                    <a:lstStyle/>
                    <a:p>
                      <a:pPr algn="ctr"/>
                      <a:endParaRPr lang="en-US" sz="1000" dirty="0"/>
                    </a:p>
                  </a:txBody>
                  <a:tcPr marL="68580" marR="68580" marT="34290" marB="34290"/>
                </a:tc>
                <a:tc>
                  <a:txBody>
                    <a:bodyPr/>
                    <a:lstStyle/>
                    <a:p>
                      <a:pPr algn="ctr"/>
                      <a:r>
                        <a:rPr lang="en-US" sz="1600" dirty="0"/>
                        <a:t>Waterfall</a:t>
                      </a:r>
                    </a:p>
                  </a:txBody>
                  <a:tcPr marL="68580" marR="68580" marT="34290" marB="34290"/>
                </a:tc>
                <a:tc>
                  <a:txBody>
                    <a:bodyPr/>
                    <a:lstStyle/>
                    <a:p>
                      <a:pPr algn="ctr"/>
                      <a:r>
                        <a:rPr lang="en-US" sz="1600" dirty="0"/>
                        <a:t>Iterative</a:t>
                      </a:r>
                    </a:p>
                  </a:txBody>
                  <a:tcPr marL="68580" marR="68580" marT="34290" marB="34290"/>
                </a:tc>
                <a:tc>
                  <a:txBody>
                    <a:bodyPr/>
                    <a:lstStyle/>
                    <a:p>
                      <a:pPr algn="ctr"/>
                      <a:r>
                        <a:rPr lang="en-US" sz="1600" dirty="0"/>
                        <a:t>Agile</a:t>
                      </a:r>
                    </a:p>
                  </a:txBody>
                  <a:tcPr marL="68580" marR="68580" marT="34290" marB="34290"/>
                </a:tc>
                <a:extLst>
                  <a:ext uri="{0D108BD9-81ED-4DB2-BD59-A6C34878D82A}">
                    <a16:rowId xmlns:a16="http://schemas.microsoft.com/office/drawing/2014/main" val="10000"/>
                  </a:ext>
                </a:extLst>
              </a:tr>
              <a:tr h="773169">
                <a:tc>
                  <a:txBody>
                    <a:bodyPr/>
                    <a:lstStyle/>
                    <a:p>
                      <a:r>
                        <a:rPr lang="en-US" sz="1200" dirty="0">
                          <a:latin typeface="+mn-lt"/>
                        </a:rPr>
                        <a:t>References</a:t>
                      </a:r>
                    </a:p>
                  </a:txBody>
                  <a:tcPr marL="68580" marR="68580" marT="34290" marB="34290"/>
                </a:tc>
                <a:tc>
                  <a:txBody>
                    <a:bodyPr/>
                    <a:lstStyle/>
                    <a:p>
                      <a:r>
                        <a:rPr lang="en-US" sz="1200" kern="1200" dirty="0">
                          <a:solidFill>
                            <a:schemeClr val="dk1"/>
                          </a:solidFill>
                          <a:effectLst/>
                          <a:latin typeface="+mn-lt"/>
                          <a:ea typeface="+mn-ea"/>
                          <a:cs typeface="+mn-cs"/>
                        </a:rPr>
                        <a:t>United States Department of Defense: </a:t>
                      </a:r>
                      <a:r>
                        <a:rPr lang="en-US" sz="1200" u="sng" kern="1200" dirty="0">
                          <a:solidFill>
                            <a:schemeClr val="dk1"/>
                          </a:solidFill>
                          <a:effectLst/>
                          <a:latin typeface="+mn-lt"/>
                          <a:ea typeface="+mn-ea"/>
                          <a:cs typeface="+mn-cs"/>
                          <a:hlinkClick r:id="rId7"/>
                        </a:rPr>
                        <a:t>DOD-STD-2167A</a:t>
                      </a:r>
                      <a:r>
                        <a:rPr lang="en-US" sz="1200" kern="1200" dirty="0">
                          <a:solidFill>
                            <a:schemeClr val="dk1"/>
                          </a:solidFill>
                          <a:effectLst/>
                          <a:latin typeface="+mn-lt"/>
                          <a:ea typeface="+mn-ea"/>
                          <a:cs typeface="+mn-cs"/>
                        </a:rPr>
                        <a:t> (1985)</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8" tooltip="Rational Unified Process"/>
                        </a:rPr>
                        <a:t>Rational Unified Process</a:t>
                      </a:r>
                      <a:r>
                        <a:rPr lang="en-US" sz="1200" kern="1200" dirty="0">
                          <a:solidFill>
                            <a:schemeClr val="dk1"/>
                          </a:solidFill>
                          <a:effectLst/>
                          <a:latin typeface="+mn-lt"/>
                          <a:ea typeface="+mn-ea"/>
                          <a:cs typeface="+mn-cs"/>
                        </a:rPr>
                        <a:t> (RUP) </a:t>
                      </a:r>
                    </a:p>
                    <a:p>
                      <a:r>
                        <a:rPr lang="en-US" sz="1200" u="sng" kern="1200" dirty="0">
                          <a:solidFill>
                            <a:schemeClr val="dk1"/>
                          </a:solidFill>
                          <a:effectLst/>
                          <a:latin typeface="+mn-lt"/>
                          <a:ea typeface="+mn-ea"/>
                          <a:cs typeface="+mn-cs"/>
                          <a:hlinkClick r:id="rId9" tooltip="Open Unified Process"/>
                        </a:rPr>
                        <a:t>Open Unified Process</a:t>
                      </a:r>
                      <a:r>
                        <a:rPr lang="en-US" sz="1200" kern="1200" dirty="0">
                          <a:solidFill>
                            <a:schemeClr val="dk1"/>
                          </a:solidFill>
                          <a:effectLst/>
                          <a:latin typeface="+mn-lt"/>
                          <a:ea typeface="+mn-ea"/>
                          <a:cs typeface="+mn-cs"/>
                        </a:rPr>
                        <a:t> </a:t>
                      </a:r>
                      <a:endParaRPr lang="en-US" sz="1200" dirty="0">
                        <a:latin typeface="+mn-lt"/>
                      </a:endParaRPr>
                    </a:p>
                  </a:txBody>
                  <a:tcPr marL="68580" marR="68580" marT="34290" marB="34290"/>
                </a:tc>
                <a:tc>
                  <a:txBody>
                    <a:bodyPr/>
                    <a:lstStyle/>
                    <a:p>
                      <a:r>
                        <a:rPr lang="en-US" sz="1200" u="sng" kern="1200" dirty="0">
                          <a:solidFill>
                            <a:schemeClr val="dk1"/>
                          </a:solidFill>
                          <a:effectLst/>
                          <a:latin typeface="+mn-lt"/>
                          <a:ea typeface="+mn-ea"/>
                          <a:cs typeface="+mn-cs"/>
                          <a:hlinkClick r:id="rId10" tooltip="Scrum (development)"/>
                        </a:rPr>
                        <a:t>Scrum</a:t>
                      </a:r>
                      <a:endParaRPr lang="en-US" sz="1200" u="sng"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hlinkClick r:id="rId11"/>
                        </a:rPr>
                        <a:t>Kanban</a:t>
                      </a:r>
                      <a:endParaRPr lang="en-US" sz="1200" kern="1200" dirty="0">
                        <a:solidFill>
                          <a:schemeClr val="dk1"/>
                        </a:solidFill>
                        <a:effectLst/>
                        <a:latin typeface="+mn-lt"/>
                        <a:ea typeface="+mn-ea"/>
                        <a:cs typeface="+mn-cs"/>
                      </a:endParaRPr>
                    </a:p>
                    <a:p>
                      <a:r>
                        <a:rPr lang="en-US" sz="1200" u="sng" kern="1200" dirty="0">
                          <a:solidFill>
                            <a:schemeClr val="dk1"/>
                          </a:solidFill>
                          <a:effectLst/>
                          <a:latin typeface="+mn-lt"/>
                          <a:ea typeface="+mn-ea"/>
                          <a:cs typeface="+mn-cs"/>
                          <a:hlinkClick r:id="rId12"/>
                        </a:rPr>
                        <a:t>Scaled Agile Framework (SAFe)</a:t>
                      </a:r>
                      <a:endParaRPr lang="en-US" sz="1200" dirty="0">
                        <a:latin typeface="+mn-lt"/>
                      </a:endParaRPr>
                    </a:p>
                  </a:txBody>
                  <a:tcPr marL="68580" marR="68580" marT="34290" marB="34290"/>
                </a:tc>
                <a:extLst>
                  <a:ext uri="{0D108BD9-81ED-4DB2-BD59-A6C34878D82A}">
                    <a16:rowId xmlns:a16="http://schemas.microsoft.com/office/drawing/2014/main" val="10001"/>
                  </a:ext>
                </a:extLst>
              </a:tr>
              <a:tr h="969723">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Priorities</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Planning and predictability</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Architecture, modeling, and efficiency</a:t>
                      </a:r>
                      <a:r>
                        <a:rPr lang="en-US" sz="1200" baseline="0" dirty="0">
                          <a:effectLst/>
                          <a:latin typeface="+mn-lt"/>
                          <a:ea typeface="Calibri" panose="020F0502020204030204" pitchFamily="34" charset="0"/>
                          <a:cs typeface="Times New Roman" panose="02020603050405020304" pitchFamily="18" charset="0"/>
                        </a:rPr>
                        <a:t> through </a:t>
                      </a:r>
                      <a:r>
                        <a:rPr lang="en-US" sz="1200" dirty="0">
                          <a:effectLst/>
                          <a:latin typeface="+mn-lt"/>
                          <a:ea typeface="Calibri" panose="020F0502020204030204" pitchFamily="34" charset="0"/>
                          <a:cs typeface="Times New Roman" panose="02020603050405020304" pitchFamily="18" charset="0"/>
                        </a:rPr>
                        <a:t>early detection &amp; fixing of issues (verification)</a:t>
                      </a:r>
                    </a:p>
                  </a:txBody>
                  <a:tcPr marL="51435" marR="51435"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Responsiveness</a:t>
                      </a:r>
                      <a:r>
                        <a:rPr lang="en-US" sz="1200" baseline="0" dirty="0">
                          <a:effectLst/>
                          <a:latin typeface="+mn-lt"/>
                          <a:ea typeface="Calibri" panose="020F0502020204030204" pitchFamily="34" charset="0"/>
                          <a:cs typeface="Times New Roman" panose="02020603050405020304" pitchFamily="18" charset="0"/>
                        </a:rPr>
                        <a:t> to feedback, e</a:t>
                      </a:r>
                      <a:r>
                        <a:rPr lang="en-US" sz="1200" dirty="0">
                          <a:effectLst/>
                          <a:latin typeface="+mn-lt"/>
                          <a:ea typeface="Calibri" panose="020F0502020204030204" pitchFamily="34" charset="0"/>
                          <a:cs typeface="Times New Roman" panose="02020603050405020304" pitchFamily="18" charset="0"/>
                        </a:rPr>
                        <a:t>fficiency through engineering practices, early detection &amp; fixing of</a:t>
                      </a:r>
                      <a:r>
                        <a:rPr lang="en-US" sz="1200" baseline="0" dirty="0">
                          <a:effectLst/>
                          <a:latin typeface="+mn-lt"/>
                          <a:ea typeface="Calibri" panose="020F0502020204030204" pitchFamily="34" charset="0"/>
                          <a:cs typeface="Times New Roman" panose="02020603050405020304" pitchFamily="18" charset="0"/>
                        </a:rPr>
                        <a:t> issues, and validation</a:t>
                      </a:r>
                      <a:endParaRPr lang="en-US" sz="1200" dirty="0">
                        <a:effectLst/>
                        <a:latin typeface="+mn-lt"/>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359944">
                <a:tc>
                  <a:txBody>
                    <a:bodyPr/>
                    <a:lstStyle/>
                    <a:p>
                      <a:r>
                        <a:rPr lang="en-US" sz="1200" dirty="0"/>
                        <a:t>Principles</a:t>
                      </a:r>
                    </a:p>
                  </a:txBody>
                  <a:tcPr marL="51435" marR="51435" marT="0" marB="0"/>
                </a:tc>
                <a:tc>
                  <a:txBody>
                    <a:bodyPr/>
                    <a:lstStyle/>
                    <a:p>
                      <a:r>
                        <a:rPr lang="en-US" sz="1200" kern="1200" dirty="0">
                          <a:solidFill>
                            <a:schemeClr val="dk1"/>
                          </a:solidFill>
                          <a:effectLst/>
                          <a:latin typeface="+mn-lt"/>
                          <a:ea typeface="+mn-ea"/>
                          <a:cs typeface="+mn-cs"/>
                        </a:rPr>
                        <a:t>Execute phases sequentially: </a:t>
                      </a:r>
                    </a:p>
                    <a:p>
                      <a:pPr marL="342900" indent="-342900">
                        <a:buFont typeface="+mj-lt"/>
                        <a:buAutoNum type="arabicPeriod"/>
                      </a:pPr>
                      <a:r>
                        <a:rPr lang="en-US" sz="1200" kern="1200" dirty="0">
                          <a:solidFill>
                            <a:schemeClr val="dk1"/>
                          </a:solidFill>
                          <a:effectLst/>
                          <a:latin typeface="+mn-lt"/>
                          <a:ea typeface="+mn-ea"/>
                          <a:cs typeface="+mn-cs"/>
                        </a:rPr>
                        <a:t>Requirements </a:t>
                      </a:r>
                    </a:p>
                    <a:p>
                      <a:pPr marL="342900" indent="-342900">
                        <a:buFont typeface="+mj-lt"/>
                        <a:buAutoNum type="arabicPeriod"/>
                      </a:pPr>
                      <a:r>
                        <a:rPr lang="en-US" sz="1200" kern="1200" dirty="0">
                          <a:solidFill>
                            <a:schemeClr val="dk1"/>
                          </a:solidFill>
                          <a:effectLst/>
                          <a:latin typeface="+mn-lt"/>
                          <a:ea typeface="+mn-ea"/>
                          <a:cs typeface="+mn-cs"/>
                        </a:rPr>
                        <a:t>Analysis </a:t>
                      </a:r>
                    </a:p>
                    <a:p>
                      <a:pPr marL="342900" indent="-342900">
                        <a:buFont typeface="+mj-lt"/>
                        <a:buAutoNum type="arabicPeriod"/>
                      </a:pPr>
                      <a:r>
                        <a:rPr lang="en-US" sz="1200" kern="1200" dirty="0">
                          <a:solidFill>
                            <a:schemeClr val="dk1"/>
                          </a:solidFill>
                          <a:effectLst/>
                          <a:latin typeface="+mn-lt"/>
                          <a:ea typeface="+mn-ea"/>
                          <a:cs typeface="+mn-cs"/>
                        </a:rPr>
                        <a:t>Design </a:t>
                      </a:r>
                    </a:p>
                    <a:p>
                      <a:pPr marL="342900" indent="-342900">
                        <a:buFont typeface="+mj-lt"/>
                        <a:buAutoNum type="arabicPeriod"/>
                      </a:pPr>
                      <a:r>
                        <a:rPr lang="en-US" sz="1200" kern="1200" dirty="0">
                          <a:solidFill>
                            <a:schemeClr val="dk1"/>
                          </a:solidFill>
                          <a:effectLst/>
                          <a:latin typeface="+mn-lt"/>
                          <a:ea typeface="+mn-ea"/>
                          <a:cs typeface="+mn-cs"/>
                        </a:rPr>
                        <a:t>Coding </a:t>
                      </a:r>
                    </a:p>
                    <a:p>
                      <a:pPr marL="342900" indent="-342900">
                        <a:buFont typeface="+mj-lt"/>
                        <a:buAutoNum type="arabicPeriod"/>
                      </a:pPr>
                      <a:r>
                        <a:rPr lang="en-US" sz="1200" kern="1200" dirty="0">
                          <a:solidFill>
                            <a:schemeClr val="dk1"/>
                          </a:solidFill>
                          <a:effectLst/>
                          <a:latin typeface="+mn-lt"/>
                          <a:ea typeface="+mn-ea"/>
                          <a:cs typeface="+mn-cs"/>
                        </a:rPr>
                        <a:t>Testing </a:t>
                      </a:r>
                    </a:p>
                    <a:p>
                      <a:pPr marL="342900" indent="-342900">
                        <a:buFont typeface="+mj-lt"/>
                        <a:buAutoNum type="arabicPeriod"/>
                      </a:pPr>
                      <a:r>
                        <a:rPr lang="en-US" sz="1200" kern="1200" dirty="0">
                          <a:solidFill>
                            <a:schemeClr val="dk1"/>
                          </a:solidFill>
                          <a:effectLst/>
                          <a:latin typeface="+mn-lt"/>
                          <a:ea typeface="+mn-ea"/>
                          <a:cs typeface="+mn-cs"/>
                        </a:rPr>
                        <a:t>and Operations </a:t>
                      </a:r>
                    </a:p>
                    <a:p>
                      <a:pPr>
                        <a:spcBef>
                          <a:spcPts val="600"/>
                        </a:spcBef>
                      </a:pPr>
                      <a:r>
                        <a:rPr lang="en-US" sz="1200" kern="1200" dirty="0">
                          <a:solidFill>
                            <a:schemeClr val="dk1"/>
                          </a:solidFill>
                          <a:effectLst/>
                          <a:latin typeface="+mn-lt"/>
                          <a:ea typeface="+mn-ea"/>
                          <a:cs typeface="+mn-cs"/>
                        </a:rPr>
                        <a:t>Define and commit to Scope, Cost, and Timeline “early” </a:t>
                      </a:r>
                    </a:p>
                    <a:p>
                      <a:pPr>
                        <a:spcBef>
                          <a:spcPts val="600"/>
                        </a:spcBef>
                      </a:pPr>
                      <a:r>
                        <a:rPr lang="en-US" sz="1200" kern="1200" dirty="0">
                          <a:solidFill>
                            <a:schemeClr val="dk1"/>
                          </a:solidFill>
                          <a:effectLst/>
                          <a:latin typeface="+mn-lt"/>
                          <a:ea typeface="+mn-ea"/>
                          <a:cs typeface="+mn-cs"/>
                        </a:rPr>
                        <a:t>Implement strict Change Control</a:t>
                      </a:r>
                    </a:p>
                  </a:txBody>
                  <a:tcPr marL="51435" marR="51435" marT="0" marB="0"/>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dirty="0"/>
                        <a:t>Manage requirements</a:t>
                      </a:r>
                    </a:p>
                    <a:p>
                      <a:pPr>
                        <a:spcBef>
                          <a:spcPts val="600"/>
                        </a:spcBef>
                      </a:pPr>
                      <a:r>
                        <a:rPr lang="en-US" sz="1200" dirty="0"/>
                        <a:t>Develop and test iteratively</a:t>
                      </a:r>
                    </a:p>
                    <a:p>
                      <a:pPr>
                        <a:spcBef>
                          <a:spcPts val="600"/>
                        </a:spcBef>
                      </a:pPr>
                      <a:r>
                        <a:rPr lang="en-US" sz="1200" dirty="0"/>
                        <a:t>Use components</a:t>
                      </a:r>
                    </a:p>
                    <a:p>
                      <a:pPr>
                        <a:spcBef>
                          <a:spcPts val="600"/>
                        </a:spcBef>
                      </a:pPr>
                      <a:r>
                        <a:rPr lang="en-US" sz="1200" dirty="0"/>
                        <a:t>Model visually</a:t>
                      </a:r>
                    </a:p>
                    <a:p>
                      <a:pPr>
                        <a:spcBef>
                          <a:spcPts val="600"/>
                        </a:spcBef>
                      </a:pPr>
                      <a:r>
                        <a:rPr lang="en-US" sz="1200" dirty="0"/>
                        <a:t>Verify quality</a:t>
                      </a:r>
                    </a:p>
                    <a:p>
                      <a:pPr>
                        <a:spcBef>
                          <a:spcPts val="600"/>
                        </a:spcBef>
                      </a:pPr>
                      <a:r>
                        <a:rPr lang="en-US" sz="1200" dirty="0"/>
                        <a:t>Control changes</a:t>
                      </a:r>
                    </a:p>
                    <a:p>
                      <a:endParaRPr lang="en-US" sz="1200" dirty="0"/>
                    </a:p>
                  </a:txBody>
                  <a:tcPr marL="51435" marR="51435" marT="0" marB="0"/>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Capture lightweight near</a:t>
                      </a:r>
                      <a:r>
                        <a:rPr lang="en-US" sz="1200" baseline="0" dirty="0"/>
                        <a:t> term</a:t>
                      </a:r>
                      <a:r>
                        <a:rPr lang="en-US" sz="1200" dirty="0"/>
                        <a:t> requirements </a:t>
                      </a:r>
                    </a:p>
                    <a:p>
                      <a:pPr marL="0" marR="0" lvl="0" indent="0" algn="l" defTabSz="914400" rtl="0" eaLnBrk="1" fontAlgn="auto" latinLnBrk="0" hangingPunct="1">
                        <a:lnSpc>
                          <a:spcPct val="100000"/>
                        </a:lnSpc>
                        <a:spcBef>
                          <a:spcPts val="400"/>
                        </a:spcBef>
                        <a:spcAft>
                          <a:spcPts val="0"/>
                        </a:spcAft>
                        <a:buClrTx/>
                        <a:buSzTx/>
                        <a:buFontTx/>
                        <a:buNone/>
                        <a:tabLst/>
                        <a:defRPr/>
                      </a:pPr>
                      <a:r>
                        <a:rPr lang="en-US" sz="1200" dirty="0"/>
                        <a:t>Allow requirements to evolve but maintain fixed timelines</a:t>
                      </a:r>
                    </a:p>
                    <a:p>
                      <a:pPr>
                        <a:spcBef>
                          <a:spcPts val="400"/>
                        </a:spcBef>
                      </a:pPr>
                      <a:r>
                        <a:rPr lang="en-US" sz="1200" dirty="0"/>
                        <a:t>Develop, test, deploy, and release iteratively</a:t>
                      </a:r>
                    </a:p>
                    <a:p>
                      <a:pPr marL="0" marR="0" indent="0" algn="l" defTabSz="914400" rtl="0" eaLnBrk="1" fontAlgn="auto" latinLnBrk="0" hangingPunct="1">
                        <a:lnSpc>
                          <a:spcPct val="100000"/>
                        </a:lnSpc>
                        <a:spcBef>
                          <a:spcPts val="400"/>
                        </a:spcBef>
                        <a:spcAft>
                          <a:spcPts val="0"/>
                        </a:spcAft>
                        <a:buClrTx/>
                        <a:buSzTx/>
                        <a:buFontTx/>
                        <a:buNone/>
                        <a:tabLst/>
                        <a:defRPr/>
                      </a:pPr>
                      <a:r>
                        <a:rPr lang="en-US" sz="1200" dirty="0"/>
                        <a:t>Empower teams</a:t>
                      </a:r>
                    </a:p>
                    <a:p>
                      <a:pPr>
                        <a:spcBef>
                          <a:spcPts val="400"/>
                        </a:spcBef>
                      </a:pPr>
                      <a:r>
                        <a:rPr lang="en-US" sz="1200" dirty="0"/>
                        <a:t>Apply engineering</a:t>
                      </a:r>
                      <a:r>
                        <a:rPr lang="en-US" sz="1200" baseline="0" dirty="0"/>
                        <a:t> practices and </a:t>
                      </a:r>
                      <a:r>
                        <a:rPr lang="en-US" sz="1200" dirty="0"/>
                        <a:t>systems thinking</a:t>
                      </a:r>
                    </a:p>
                    <a:p>
                      <a:pPr>
                        <a:spcBef>
                          <a:spcPts val="400"/>
                        </a:spcBef>
                      </a:pPr>
                      <a:r>
                        <a:rPr lang="en-US" sz="1200" dirty="0"/>
                        <a:t>Integrate early user feedback into remaining plan </a:t>
                      </a:r>
                    </a:p>
                    <a:p>
                      <a:pPr>
                        <a:spcBef>
                          <a:spcPts val="400"/>
                        </a:spcBef>
                      </a:pPr>
                      <a:r>
                        <a:rPr lang="en-US" sz="1200" dirty="0"/>
                        <a:t>Maintain a collaborative approach between all stakeholders</a:t>
                      </a:r>
                    </a:p>
                  </a:txBody>
                  <a:tcPr marL="51435" marR="51435" marT="0" marB="0"/>
                </a:tc>
                <a:extLst>
                  <a:ext uri="{0D108BD9-81ED-4DB2-BD59-A6C34878D82A}">
                    <a16:rowId xmlns:a16="http://schemas.microsoft.com/office/drawing/2014/main" val="10003"/>
                  </a:ext>
                </a:extLst>
              </a:tr>
            </a:tbl>
          </a:graphicData>
        </a:graphic>
      </p:graphicFrame>
      <p:sp>
        <p:nvSpPr>
          <p:cNvPr id="3" name="Rectangle 2"/>
          <p:cNvSpPr/>
          <p:nvPr/>
        </p:nvSpPr>
        <p:spPr>
          <a:xfrm>
            <a:off x="1999470" y="3970808"/>
            <a:ext cx="3037223"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5" name="Rectangle 4"/>
          <p:cNvSpPr/>
          <p:nvPr/>
        </p:nvSpPr>
        <p:spPr>
          <a:xfrm>
            <a:off x="5237661" y="3312911"/>
            <a:ext cx="3035310" cy="187399"/>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 name="Rectangle 5"/>
          <p:cNvSpPr/>
          <p:nvPr/>
        </p:nvSpPr>
        <p:spPr>
          <a:xfrm>
            <a:off x="8481702" y="3688650"/>
            <a:ext cx="3221078" cy="20879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7" name="Rectangle 6"/>
          <p:cNvSpPr/>
          <p:nvPr/>
        </p:nvSpPr>
        <p:spPr>
          <a:xfrm>
            <a:off x="1999471" y="4865558"/>
            <a:ext cx="3037222" cy="18739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8" name="Rectangle 7"/>
          <p:cNvSpPr/>
          <p:nvPr/>
        </p:nvSpPr>
        <p:spPr>
          <a:xfrm>
            <a:off x="5237662" y="4347127"/>
            <a:ext cx="3035309" cy="20613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9" name="Rectangle 8"/>
          <p:cNvSpPr/>
          <p:nvPr/>
        </p:nvSpPr>
        <p:spPr>
          <a:xfrm>
            <a:off x="8481702" y="4397141"/>
            <a:ext cx="3221078" cy="65581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F53752A-494D-C848-9F99-A3817503E796}"/>
              </a:ext>
            </a:extLst>
          </p:cNvPr>
          <p:cNvSpPr/>
          <p:nvPr/>
        </p:nvSpPr>
        <p:spPr>
          <a:xfrm>
            <a:off x="1999471" y="3241601"/>
            <a:ext cx="3037224"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3" name="Rectangle 12">
            <a:extLst>
              <a:ext uri="{FF2B5EF4-FFF2-40B4-BE49-F238E27FC236}">
                <a16:creationId xmlns:a16="http://schemas.microsoft.com/office/drawing/2014/main" id="{0E586C83-47F9-7D46-89D0-3C9B6F983230}"/>
              </a:ext>
            </a:extLst>
          </p:cNvPr>
          <p:cNvSpPr/>
          <p:nvPr/>
        </p:nvSpPr>
        <p:spPr>
          <a:xfrm>
            <a:off x="5235748" y="3071370"/>
            <a:ext cx="3037223" cy="18739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7EA3FCF9-9DAA-FA49-99D3-AA06FF569EB6}"/>
              </a:ext>
            </a:extLst>
          </p:cNvPr>
          <p:cNvSpPr/>
          <p:nvPr/>
        </p:nvSpPr>
        <p:spPr>
          <a:xfrm>
            <a:off x="8481702" y="3071964"/>
            <a:ext cx="3221078" cy="57692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Tree>
    <p:custDataLst>
      <p:tags r:id="rId1"/>
    </p:custDataLst>
    <p:extLst>
      <p:ext uri="{BB962C8B-B14F-4D97-AF65-F5344CB8AC3E}">
        <p14:creationId xmlns:p14="http://schemas.microsoft.com/office/powerpoint/2010/main" val="2487543574"/>
      </p:ext>
    </p:extLst>
  </p:cSld>
  <p:clrMapOvr>
    <a:masterClrMapping/>
  </p:clrMapOvr>
  <mc:AlternateContent xmlns:mc="http://schemas.openxmlformats.org/markup-compatibility/2006" xmlns:p14="http://schemas.microsoft.com/office/powerpoint/2010/main">
    <mc:Choice Requires="p14">
      <p:transition spd="slow" p14:dur="2000" advTm="292801"/>
    </mc:Choice>
    <mc:Fallback xmlns="">
      <p:transition spd="slow" advTm="2928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Plan &amp; Document Project Management Monitoring &amp; Control</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769806"/>
            <a:ext cx="10515600" cy="4630994"/>
          </a:xfrm>
        </p:spPr>
        <p:txBody>
          <a:bodyPr>
            <a:normAutofit/>
          </a:bodyPr>
          <a:lstStyle/>
          <a:p>
            <a:pPr marL="0" indent="0">
              <a:buNone/>
            </a:pPr>
            <a:r>
              <a:rPr lang="en-US" sz="2000" b="1" dirty="0"/>
              <a:t>Project management</a:t>
            </a:r>
            <a:r>
              <a:rPr lang="en-US" sz="2000" dirty="0"/>
              <a:t> is the practice of initiating, planning, executing, controlling, and closing the work of a </a:t>
            </a:r>
            <a:r>
              <a:rPr lang="en-US" sz="2000" dirty="0">
                <a:hlinkClick r:id="rId3" tooltip="Project team"/>
              </a:rPr>
              <a:t>team</a:t>
            </a:r>
            <a:r>
              <a:rPr lang="en-US" sz="2000" dirty="0"/>
              <a:t> to achieve specific goals and meet specific success criteria at the specified time. The primary challenge of project management is to achieve all of the project goals within the given constraints.</a:t>
            </a:r>
            <a:r>
              <a:rPr lang="en-US" sz="2000" baseline="30000" dirty="0">
                <a:hlinkClick r:id="rId4"/>
              </a:rPr>
              <a:t>[1]</a:t>
            </a:r>
            <a:r>
              <a:rPr lang="en-US" sz="2000" dirty="0"/>
              <a:t> This information is usually described in project documentation, created at the beginning of the development process. The primary constraints are </a:t>
            </a:r>
            <a:r>
              <a:rPr lang="en-US" sz="2000" dirty="0">
                <a:hlinkClick r:id="rId5" tooltip="Scope (project management)"/>
              </a:rPr>
              <a:t>scope</a:t>
            </a:r>
            <a:r>
              <a:rPr lang="en-US" sz="2000" dirty="0"/>
              <a:t>, time, </a:t>
            </a:r>
            <a:r>
              <a:rPr lang="en-US" sz="2000" dirty="0">
                <a:hlinkClick r:id="rId6" tooltip="Quality (business)"/>
              </a:rPr>
              <a:t>quality</a:t>
            </a:r>
            <a:r>
              <a:rPr lang="en-US" sz="2000" dirty="0"/>
              <a:t> and </a:t>
            </a:r>
            <a:r>
              <a:rPr lang="en-US" sz="2000" dirty="0">
                <a:hlinkClick r:id="rId7" tooltip="Budget"/>
              </a:rPr>
              <a:t>budget</a:t>
            </a:r>
            <a:r>
              <a:rPr lang="en-US" sz="2000" dirty="0"/>
              <a:t>.</a:t>
            </a:r>
            <a:r>
              <a:rPr lang="en-US" sz="2000" baseline="30000" dirty="0">
                <a:hlinkClick r:id="rId8"/>
              </a:rPr>
              <a:t>[2]</a:t>
            </a:r>
            <a:r>
              <a:rPr lang="en-US" sz="2000" dirty="0"/>
              <a:t> </a:t>
            </a:r>
          </a:p>
          <a:p>
            <a:pPr marL="0" indent="0">
              <a:buNone/>
            </a:pPr>
            <a:r>
              <a:rPr lang="en-US" sz="2000" dirty="0"/>
              <a:t>The objective of project management is to produce a complete project which complies with the client's objectives. In many cases the objective of project management is also to shape or reform the client's brief to feasibly address the client's objectives. Once the client's objectives are clearly established, they should influence all decisions made by other people involved in the project.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1300828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Plan &amp; Document Project Management Monitoring &amp; Control (continued)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769806"/>
            <a:ext cx="10515600" cy="4630994"/>
          </a:xfrm>
        </p:spPr>
        <p:txBody>
          <a:bodyPr>
            <a:normAutofit/>
          </a:bodyPr>
          <a:lstStyle/>
          <a:p>
            <a:pPr marL="0" indent="0">
              <a:buNone/>
            </a:pPr>
            <a:r>
              <a:rPr lang="en-US" sz="2000" dirty="0"/>
              <a:t>A </a:t>
            </a:r>
            <a:r>
              <a:rPr lang="en-US" sz="2000" dirty="0">
                <a:hlinkClick r:id="rId3" tooltip="Project"/>
              </a:rPr>
              <a:t>project</a:t>
            </a:r>
            <a:r>
              <a:rPr lang="en-US" sz="2000" dirty="0"/>
              <a:t> is a temporary endeavor designed to produce a unique product, service or result with a defined beginning and end (usually time-constrained, and often constrained by funding or staffing) undertaken to meet unique goals and objectives, typically to bring about beneficial change or added value.</a:t>
            </a:r>
            <a:r>
              <a:rPr lang="en-US" sz="2000" baseline="30000" dirty="0">
                <a:hlinkClick r:id="rId4"/>
              </a:rPr>
              <a:t>[3]</a:t>
            </a:r>
            <a:r>
              <a:rPr lang="en-US" sz="2000" baseline="30000" dirty="0">
                <a:hlinkClick r:id="rId5"/>
              </a:rPr>
              <a:t>[4]</a:t>
            </a:r>
            <a:r>
              <a:rPr lang="en-US" sz="2000" dirty="0"/>
              <a:t> The temporary nature of projects stands in contrast with </a:t>
            </a:r>
            <a:r>
              <a:rPr lang="en-US" sz="2000" dirty="0">
                <a:hlinkClick r:id="rId6" tooltip="Business operations"/>
              </a:rPr>
              <a:t>business as usual (or operations)</a:t>
            </a:r>
            <a:r>
              <a:rPr lang="en-US" sz="2000" dirty="0"/>
              <a:t>,</a:t>
            </a:r>
            <a:r>
              <a:rPr lang="en-US" sz="2000" baseline="30000" dirty="0">
                <a:hlinkClick r:id="rId7"/>
              </a:rPr>
              <a:t>[5]</a:t>
            </a:r>
            <a:r>
              <a:rPr lang="en-US" sz="2000" dirty="0"/>
              <a:t> which are repetitive, permanent, or semi-permanent functional activities to produce products or services. In practice, the </a:t>
            </a:r>
            <a:r>
              <a:rPr lang="en-US" sz="2000" dirty="0">
                <a:hlinkClick r:id="rId8" tooltip="Management"/>
              </a:rPr>
              <a:t>management</a:t>
            </a:r>
            <a:r>
              <a:rPr lang="en-US" sz="2000" dirty="0"/>
              <a:t> of such distinct production approaches requires the development of distinct technical skills and management strategies.</a:t>
            </a:r>
            <a:r>
              <a:rPr lang="en-US" sz="2000" baseline="30000" dirty="0">
                <a:hlinkClick r:id="rId9"/>
              </a:rPr>
              <a:t>[6]</a:t>
            </a:r>
            <a:r>
              <a:rPr lang="en-US" sz="2000" dirty="0"/>
              <a:t> </a:t>
            </a:r>
          </a:p>
          <a:p>
            <a:pPr marL="0" indent="0">
              <a:buNone/>
            </a:pPr>
            <a:endParaRPr lang="en-US" sz="2000" baseline="30000" dirty="0"/>
          </a:p>
          <a:p>
            <a:pPr marL="0" indent="0">
              <a:buNone/>
            </a:pPr>
            <a:r>
              <a:rPr lang="en-US" sz="2000" dirty="0"/>
              <a:t>From Wikipedia, the free encyclopedia</a:t>
            </a:r>
          </a:p>
          <a:p>
            <a:pPr marL="0" indent="0">
              <a:buNone/>
            </a:pPr>
            <a:endParaRPr lang="en-US" sz="2000" dirty="0"/>
          </a:p>
          <a:p>
            <a:pPr marL="0" indent="0">
              <a:buNone/>
            </a:pPr>
            <a:endParaRPr lang="en-US" sz="1800" dirty="0"/>
          </a:p>
          <a:p>
            <a:endParaRPr lang="en-US" dirty="0"/>
          </a:p>
        </p:txBody>
      </p:sp>
    </p:spTree>
    <p:extLst>
      <p:ext uri="{BB962C8B-B14F-4D97-AF65-F5344CB8AC3E}">
        <p14:creationId xmlns:p14="http://schemas.microsoft.com/office/powerpoint/2010/main" val="4076609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7" name="Content Placeholder 2">
            <a:extLst>
              <a:ext uri="{FF2B5EF4-FFF2-40B4-BE49-F238E27FC236}">
                <a16:creationId xmlns:a16="http://schemas.microsoft.com/office/drawing/2014/main" id="{8787D328-D17A-D342-865B-046D360DEC93}"/>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12</a:t>
            </a:r>
          </a:p>
          <a:p>
            <a:pPr marL="0" indent="0">
              <a:buNone/>
            </a:pPr>
            <a:r>
              <a:rPr lang="en-US" sz="2000" dirty="0"/>
              <a:t>Be prepared for Quiz 6</a:t>
            </a:r>
          </a:p>
          <a:p>
            <a:pPr marL="0" indent="0">
              <a:buNone/>
            </a:pPr>
            <a:endParaRPr lang="en-US" sz="2000" dirty="0"/>
          </a:p>
        </p:txBody>
      </p:sp>
    </p:spTree>
    <p:extLst>
      <p:ext uri="{BB962C8B-B14F-4D97-AF65-F5344CB8AC3E}">
        <p14:creationId xmlns:p14="http://schemas.microsoft.com/office/powerpoint/2010/main" val="1320864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CAAC1B-79C6-5646-A7EA-B81333F2ADB4}"/>
              </a:ext>
            </a:extLst>
          </p:cNvPr>
          <p:cNvPicPr>
            <a:picLocks noChangeAspect="1"/>
          </p:cNvPicPr>
          <p:nvPr/>
        </p:nvPicPr>
        <p:blipFill>
          <a:blip r:embed="rId2"/>
          <a:stretch>
            <a:fillRect/>
          </a:stretch>
        </p:blipFill>
        <p:spPr>
          <a:xfrm>
            <a:off x="1384300" y="1644650"/>
            <a:ext cx="9423400" cy="3568700"/>
          </a:xfrm>
          <a:prstGeom prst="rect">
            <a:avLst/>
          </a:prstGeom>
        </p:spPr>
      </p:pic>
      <p:sp>
        <p:nvSpPr>
          <p:cNvPr id="3" name="Title 1">
            <a:extLst>
              <a:ext uri="{FF2B5EF4-FFF2-40B4-BE49-F238E27FC236}">
                <a16:creationId xmlns:a16="http://schemas.microsoft.com/office/drawing/2014/main" id="{EB796F91-2A52-2046-A035-C4F3882740D0}"/>
              </a:ext>
            </a:extLst>
          </p:cNvPr>
          <p:cNvSpPr>
            <a:spLocks noGrp="1"/>
          </p:cNvSpPr>
          <p:nvPr>
            <p:ph type="title"/>
          </p:nvPr>
        </p:nvSpPr>
        <p:spPr>
          <a:xfrm>
            <a:off x="838200" y="566736"/>
            <a:ext cx="10515600" cy="741780"/>
          </a:xfrm>
        </p:spPr>
        <p:txBody>
          <a:bodyPr>
            <a:normAutofit/>
          </a:bodyPr>
          <a:lstStyle/>
          <a:p>
            <a:r>
              <a:rPr lang="en-US" sz="3600" dirty="0"/>
              <a:t>Announcements</a:t>
            </a:r>
          </a:p>
        </p:txBody>
      </p:sp>
    </p:spTree>
    <p:extLst>
      <p:ext uri="{BB962C8B-B14F-4D97-AF65-F5344CB8AC3E}">
        <p14:creationId xmlns:p14="http://schemas.microsoft.com/office/powerpoint/2010/main" val="246650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Friendly Conversation Topic</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buNone/>
            </a:pPr>
            <a:r>
              <a:rPr lang="en-US" sz="2000" dirty="0"/>
              <a:t>What is a Friendly Conversation Topic?</a:t>
            </a:r>
          </a:p>
          <a:p>
            <a:pPr marL="0" indent="0">
              <a:buNone/>
            </a:pPr>
            <a:r>
              <a:rPr lang="en-US" sz="2000" dirty="0"/>
              <a:t>It’s a topic that is not directly related to course topics but a topic that is relevant, current, and hopefully interesting.</a:t>
            </a:r>
          </a:p>
        </p:txBody>
      </p:sp>
    </p:spTree>
    <p:extLst>
      <p:ext uri="{BB962C8B-B14F-4D97-AF65-F5344CB8AC3E}">
        <p14:creationId xmlns:p14="http://schemas.microsoft.com/office/powerpoint/2010/main" val="211556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691490" cy="741780"/>
          </a:xfrm>
        </p:spPr>
        <p:txBody>
          <a:bodyPr>
            <a:normAutofit/>
          </a:bodyPr>
          <a:lstStyle/>
          <a:p>
            <a:r>
              <a:rPr lang="en-US" sz="3600" dirty="0"/>
              <a:t>Practical Diversity</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Developing software with global teams for global customers:</a:t>
            </a:r>
          </a:p>
          <a:p>
            <a:pPr marL="457200" indent="-457200">
              <a:buFont typeface="+mj-lt"/>
              <a:buAutoNum type="arabicPeriod"/>
            </a:pPr>
            <a:r>
              <a:rPr lang="en-US" sz="2000" dirty="0"/>
              <a:t>Background</a:t>
            </a:r>
          </a:p>
          <a:p>
            <a:pPr marL="457200" indent="-457200">
              <a:buFont typeface="+mj-lt"/>
              <a:buAutoNum type="arabicPeriod"/>
            </a:pPr>
            <a:r>
              <a:rPr lang="en-US" sz="2000" dirty="0"/>
              <a:t>Globalization – The World View</a:t>
            </a:r>
          </a:p>
          <a:p>
            <a:pPr marL="457200" indent="-457200">
              <a:buFont typeface="+mj-lt"/>
              <a:buAutoNum type="arabicPeriod"/>
            </a:pPr>
            <a:r>
              <a:rPr lang="en-US" sz="2000" dirty="0"/>
              <a:t>Economics of Global Software Development</a:t>
            </a:r>
          </a:p>
          <a:p>
            <a:pPr marL="457200" indent="-457200">
              <a:buFont typeface="+mj-lt"/>
              <a:buAutoNum type="arabicPeriod"/>
            </a:pPr>
            <a:r>
              <a:rPr lang="en-US" sz="2000" dirty="0"/>
              <a:t>Culture &amp; Diversity</a:t>
            </a:r>
          </a:p>
          <a:p>
            <a:pPr marL="457200" indent="-457200">
              <a:buFont typeface="+mj-lt"/>
              <a:buAutoNum type="arabicPeriod"/>
            </a:pPr>
            <a:r>
              <a:rPr lang="en-US" sz="2000" dirty="0"/>
              <a:t>Process</a:t>
            </a:r>
          </a:p>
          <a:p>
            <a:pPr marL="457200" indent="-457200">
              <a:buFont typeface="+mj-lt"/>
              <a:buAutoNum type="arabicPeriod"/>
            </a:pPr>
            <a:r>
              <a:rPr lang="en-US" sz="2000" dirty="0"/>
              <a:t>Teams</a:t>
            </a:r>
          </a:p>
          <a:p>
            <a:pPr marL="457200" indent="-457200">
              <a:buFont typeface="+mj-lt"/>
              <a:buAutoNum type="arabicPeriod"/>
            </a:pPr>
            <a:r>
              <a:rPr lang="en-US" sz="2000" dirty="0"/>
              <a:t>Technology</a:t>
            </a:r>
          </a:p>
        </p:txBody>
      </p:sp>
    </p:spTree>
    <p:extLst>
      <p:ext uri="{BB962C8B-B14F-4D97-AF65-F5344CB8AC3E}">
        <p14:creationId xmlns:p14="http://schemas.microsoft.com/office/powerpoint/2010/main" val="133666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Background</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2400"/>
              </a:spcBef>
              <a:buNone/>
            </a:pPr>
            <a:r>
              <a:rPr lang="en-US" sz="2000" dirty="0"/>
              <a:t>Fun Fact:</a:t>
            </a:r>
          </a:p>
          <a:p>
            <a:pPr marL="0" indent="0">
              <a:spcBef>
                <a:spcPts val="600"/>
              </a:spcBef>
              <a:buNone/>
            </a:pPr>
            <a:r>
              <a:rPr lang="en-US" sz="2000" dirty="0"/>
              <a:t>	</a:t>
            </a:r>
            <a:r>
              <a:rPr lang="en-US" sz="2000" b="1" dirty="0"/>
              <a:t>At one point I had the very dubious “honor” or being the most traveled John Deere 	employee to India with 40+ trips over approximately 5 years while setting up the </a:t>
            </a:r>
          </a:p>
          <a:p>
            <a:pPr marL="0" indent="0">
              <a:spcBef>
                <a:spcPts val="0"/>
              </a:spcBef>
              <a:buNone/>
            </a:pPr>
            <a:r>
              <a:rPr lang="en-US" sz="2000" b="1" dirty="0"/>
              <a:t>	400+ person John Deere Technology Center – India Software Development organization.</a:t>
            </a:r>
          </a:p>
          <a:p>
            <a:pPr marL="0" indent="0">
              <a:spcBef>
                <a:spcPts val="1200"/>
              </a:spcBef>
              <a:buNone/>
            </a:pPr>
            <a:endParaRPr lang="en-US" sz="2000" b="1" dirty="0"/>
          </a:p>
        </p:txBody>
      </p:sp>
    </p:spTree>
    <p:extLst>
      <p:ext uri="{BB962C8B-B14F-4D97-AF65-F5344CB8AC3E}">
        <p14:creationId xmlns:p14="http://schemas.microsoft.com/office/powerpoint/2010/main" val="95014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Background</a:t>
            </a:r>
            <a:endParaRPr lang="en-US" sz="3600" b="1" i="1" u="sng" dirty="0"/>
          </a:p>
        </p:txBody>
      </p:sp>
      <p:pic>
        <p:nvPicPr>
          <p:cNvPr id="6" name="Picture 5">
            <a:extLst>
              <a:ext uri="{FF2B5EF4-FFF2-40B4-BE49-F238E27FC236}">
                <a16:creationId xmlns:a16="http://schemas.microsoft.com/office/drawing/2014/main" id="{B20BB6DA-B46C-CC48-A6F7-6E1A84C128D6}"/>
              </a:ext>
            </a:extLst>
          </p:cNvPr>
          <p:cNvPicPr>
            <a:picLocks noChangeAspect="1"/>
          </p:cNvPicPr>
          <p:nvPr/>
        </p:nvPicPr>
        <p:blipFill>
          <a:blip r:embed="rId3"/>
          <a:stretch>
            <a:fillRect/>
          </a:stretch>
        </p:blipFill>
        <p:spPr>
          <a:xfrm>
            <a:off x="7485310" y="4004212"/>
            <a:ext cx="3006228" cy="2379162"/>
          </a:xfrm>
          <a:prstGeom prst="rect">
            <a:avLst/>
          </a:prstGeom>
        </p:spPr>
      </p:pic>
      <p:pic>
        <p:nvPicPr>
          <p:cNvPr id="7" name="Picture 6">
            <a:extLst>
              <a:ext uri="{FF2B5EF4-FFF2-40B4-BE49-F238E27FC236}">
                <a16:creationId xmlns:a16="http://schemas.microsoft.com/office/drawing/2014/main" id="{16876AED-64D0-0F4D-9B0E-A6523B9E47D5}"/>
              </a:ext>
            </a:extLst>
          </p:cNvPr>
          <p:cNvPicPr>
            <a:picLocks noChangeAspect="1"/>
          </p:cNvPicPr>
          <p:nvPr/>
        </p:nvPicPr>
        <p:blipFill>
          <a:blip r:embed="rId4"/>
          <a:stretch>
            <a:fillRect/>
          </a:stretch>
        </p:blipFill>
        <p:spPr>
          <a:xfrm>
            <a:off x="976276" y="1231898"/>
            <a:ext cx="4198713" cy="2233358"/>
          </a:xfrm>
          <a:prstGeom prst="rect">
            <a:avLst/>
          </a:prstGeom>
        </p:spPr>
      </p:pic>
      <p:pic>
        <p:nvPicPr>
          <p:cNvPr id="8" name="Picture 7">
            <a:extLst>
              <a:ext uri="{FF2B5EF4-FFF2-40B4-BE49-F238E27FC236}">
                <a16:creationId xmlns:a16="http://schemas.microsoft.com/office/drawing/2014/main" id="{644196DC-2781-9E47-8306-81EDC1CAAC72}"/>
              </a:ext>
            </a:extLst>
          </p:cNvPr>
          <p:cNvPicPr>
            <a:picLocks noChangeAspect="1"/>
          </p:cNvPicPr>
          <p:nvPr/>
        </p:nvPicPr>
        <p:blipFill>
          <a:blip r:embed="rId5"/>
          <a:stretch>
            <a:fillRect/>
          </a:stretch>
        </p:blipFill>
        <p:spPr>
          <a:xfrm>
            <a:off x="2363068" y="2238383"/>
            <a:ext cx="7200854" cy="2233358"/>
          </a:xfrm>
          <a:prstGeom prst="rect">
            <a:avLst/>
          </a:prstGeom>
        </p:spPr>
      </p:pic>
    </p:spTree>
    <p:extLst>
      <p:ext uri="{BB962C8B-B14F-4D97-AF65-F5344CB8AC3E}">
        <p14:creationId xmlns:p14="http://schemas.microsoft.com/office/powerpoint/2010/main" val="4283187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7|33.9|26.9|28.1|79.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12205</TotalTime>
  <Words>2562</Words>
  <Application>Microsoft Macintosh PowerPoint</Application>
  <PresentationFormat>Widescreen</PresentationFormat>
  <Paragraphs>337</Paragraphs>
  <Slides>48</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Preflight Check List</vt:lpstr>
      <vt:lpstr>Recordings</vt:lpstr>
      <vt:lpstr>PowerPoint Presentation</vt:lpstr>
      <vt:lpstr>Prework</vt:lpstr>
      <vt:lpstr>Announcements</vt:lpstr>
      <vt:lpstr>Friendly Conversation Topic</vt:lpstr>
      <vt:lpstr>Practical Diversity</vt:lpstr>
      <vt:lpstr>Background</vt:lpstr>
      <vt:lpstr>Background</vt:lpstr>
      <vt:lpstr>Background – John Deere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Economics of Global Software Development</vt:lpstr>
      <vt:lpstr>Economics of Global Software Development</vt:lpstr>
      <vt:lpstr>Practical Diversity… To Be Continued</vt:lpstr>
      <vt:lpstr>Network Protocols &amp; Serverless Functions</vt:lpstr>
      <vt:lpstr>Preview Serverless Functions</vt:lpstr>
      <vt:lpstr>Network Architecture &amp; Protocols</vt:lpstr>
      <vt:lpstr>Foreshadowing Web Services</vt:lpstr>
      <vt:lpstr>Network Architecture – The Internet</vt:lpstr>
      <vt:lpstr>Network Architecture – The Web</vt:lpstr>
      <vt:lpstr>Network Architecture – Distributed Computing</vt:lpstr>
      <vt:lpstr>Network Architecture – Web Services</vt:lpstr>
      <vt:lpstr>Network Architecture – Back to the Future </vt:lpstr>
      <vt:lpstr>Web Services, REST, SOAP, and CORs</vt:lpstr>
      <vt:lpstr>Web Services</vt:lpstr>
      <vt:lpstr>REST vs. SOAP</vt:lpstr>
      <vt:lpstr>REST</vt:lpstr>
      <vt:lpstr>CORS</vt:lpstr>
      <vt:lpstr>Serverless Functions</vt:lpstr>
      <vt:lpstr>Prework For Next Class</vt:lpstr>
      <vt:lpstr>PowerPoint Presentation</vt:lpstr>
      <vt:lpstr>PowerPoint Presentation</vt:lpstr>
      <vt:lpstr>Prework</vt:lpstr>
      <vt:lpstr>Announcements</vt:lpstr>
      <vt:lpstr>Project Management: Scrum, Pairs, and VCS</vt:lpstr>
      <vt:lpstr>Discuss Project Management, Scrum, Pairs, and Version Control </vt:lpstr>
      <vt:lpstr>Projects &amp; Project Management  – Waterfall, Iterative, and Agile  (Project vs Product Focus)</vt:lpstr>
      <vt:lpstr>Waterfall vs Iterative vs Agile Requirements</vt:lpstr>
      <vt:lpstr>Plan &amp; Document Project Management Monitoring &amp; Control</vt:lpstr>
      <vt:lpstr>Plan &amp; Document Project Management Monitoring &amp; Control (continued)</vt:lpstr>
      <vt:lpstr>Prework For Next Class</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438</cp:revision>
  <dcterms:created xsi:type="dcterms:W3CDTF">2020-08-26T19:34:34Z</dcterms:created>
  <dcterms:modified xsi:type="dcterms:W3CDTF">2021-11-17T19:38:08Z</dcterms:modified>
</cp:coreProperties>
</file>