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1521" r:id="rId2"/>
    <p:sldId id="1529" r:id="rId3"/>
    <p:sldId id="1523" r:id="rId4"/>
    <p:sldId id="1522" r:id="rId5"/>
    <p:sldId id="1198" r:id="rId6"/>
    <p:sldId id="1524" r:id="rId7"/>
    <p:sldId id="1525" r:id="rId8"/>
    <p:sldId id="1526" r:id="rId9"/>
    <p:sldId id="1528" r:id="rId10"/>
    <p:sldId id="1201" r:id="rId11"/>
    <p:sldId id="315" r:id="rId12"/>
    <p:sldId id="388" r:id="rId13"/>
    <p:sldId id="403" r:id="rId14"/>
    <p:sldId id="1530" r:id="rId15"/>
    <p:sldId id="105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0"/>
    <p:restoredTop sz="82450"/>
  </p:normalViewPr>
  <p:slideViewPr>
    <p:cSldViewPr snapToGrid="0" snapToObjects="1">
      <p:cViewPr varScale="1">
        <p:scale>
          <a:sx n="130" d="100"/>
          <a:sy n="130" d="100"/>
        </p:scale>
        <p:origin x="1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Agile Team are intended to be co-located… it is hard for team members to work remotely. Easier for full teams to be co-located and have teams separate geographically.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C813D-FA52-0040-ADE9-06C0A45309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27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68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5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2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6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11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20A56CC-98B7-944F-A988-0D44F87D02A7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9393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C813D-FA52-0040-ADE9-06C0A45309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7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342" y="5148470"/>
            <a:ext cx="3897516" cy="14924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2437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Fox Preface &amp; Chapter 1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Scrum Master accepts volunteers for (or assigns)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and presenter summarizes the topics below: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Preface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Software Development Processes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Virtuous Triangle</a:t>
            </a:r>
          </a:p>
          <a:p>
            <a:pPr lvl="2">
              <a:buFont typeface="Wingdings" pitchFamily="2" charset="2"/>
              <a:buChar char="§"/>
            </a:pPr>
            <a:r>
              <a:rPr lang="en-US" sz="1200" dirty="0"/>
              <a:t>Which Element of the Virtuous Triangle is most important and why?</a:t>
            </a:r>
          </a:p>
          <a:p>
            <a:pPr lvl="2">
              <a:buFont typeface="Wingdings" pitchFamily="2" charset="2"/>
              <a:buChar char="§"/>
            </a:pPr>
            <a:r>
              <a:rPr lang="en-US" sz="1200" dirty="0"/>
              <a:t>Which Edge of the triangle is most important and why?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SOA vs. SaaS plus Validation vs. Verification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Hosting costs over time? And how important is it to be able to effectively enhance Legacy Code? Why?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returns to class Zoom session where presenter presents summary</a:t>
            </a:r>
          </a:p>
        </p:txBody>
      </p:sp>
    </p:spTree>
    <p:extLst>
      <p:ext uri="{BB962C8B-B14F-4D97-AF65-F5344CB8AC3E}">
        <p14:creationId xmlns:p14="http://schemas.microsoft.com/office/powerpoint/2010/main" val="71644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217316" cy="210387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en-US" sz="3600" dirty="0">
                <a:solidFill>
                  <a:srgbClr val="FFFFFF"/>
                </a:solidFill>
              </a:rPr>
              <a:t>Summary: Engineering Software is More Than Programming</a:t>
            </a:r>
          </a:p>
        </p:txBody>
      </p:sp>
      <p:sp>
        <p:nvSpPr>
          <p:cNvPr id="99332" name="TextBox 5"/>
          <p:cNvSpPr txBox="1">
            <a:spLocks noChangeArrowheads="1"/>
          </p:cNvSpPr>
          <p:nvPr/>
        </p:nvSpPr>
        <p:spPr bwMode="auto">
          <a:xfrm>
            <a:off x="492371" y="2653800"/>
            <a:ext cx="3084844" cy="33355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45720" rIns="0" bIns="45720" rtlCol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en-US" sz="1500" dirty="0">
                <a:solidFill>
                  <a:srgbClr val="FFFFFF"/>
                </a:solidFill>
                <a:latin typeface="+mn-lt"/>
                <a:ea typeface="+mn-ea"/>
              </a:rPr>
              <a:t>(Figure 1.7, </a:t>
            </a:r>
            <a:r>
              <a:rPr lang="en-US" altLang="en-US" sz="1500" i="1" dirty="0">
                <a:solidFill>
                  <a:srgbClr val="FFFFFF"/>
                </a:solidFill>
                <a:latin typeface="+mn-lt"/>
                <a:ea typeface="+mn-ea"/>
              </a:rPr>
              <a:t>Engineering Long Lasting Software</a:t>
            </a:r>
            <a:r>
              <a:rPr lang="en-US" altLang="en-US" sz="1500" dirty="0">
                <a:solidFill>
                  <a:srgbClr val="FFFFFF"/>
                </a:solidFill>
                <a:latin typeface="+mn-lt"/>
                <a:ea typeface="+mn-ea"/>
              </a:rPr>
              <a:t> by Armando Fox and David Patterson, </a:t>
            </a:r>
            <a:br>
              <a:rPr lang="en-US" altLang="en-US" sz="1500" dirty="0">
                <a:solidFill>
                  <a:srgbClr val="FFFFFF"/>
                </a:solidFill>
                <a:latin typeface="+mn-lt"/>
                <a:ea typeface="+mn-ea"/>
              </a:rPr>
            </a:br>
            <a:r>
              <a:rPr lang="en-US" altLang="en-US" sz="1500" dirty="0">
                <a:solidFill>
                  <a:srgbClr val="FFFFFF"/>
                </a:solidFill>
                <a:latin typeface="+mn-lt"/>
                <a:ea typeface="+mn-ea"/>
              </a:rPr>
              <a:t>Beta edition, 2012.)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0EBA-F123-634B-AD4A-B6D666CCD8D2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AE967C-BC3A-9A4D-96DD-393D9E247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127000"/>
            <a:ext cx="10795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6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463"/>
    </mc:Choice>
    <mc:Fallback xmlns="">
      <p:transition spd="slow" advTm="19046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968" y="286603"/>
            <a:ext cx="10674364" cy="1450757"/>
          </a:xfrm>
        </p:spPr>
        <p:txBody>
          <a:bodyPr>
            <a:normAutofit/>
          </a:bodyPr>
          <a:lstStyle/>
          <a:p>
            <a:r>
              <a:rPr lang="en-US" altLang="en-US" dirty="0"/>
              <a:t>History of Website Infrastructure Cost/Time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0EBA-F123-634B-AD4A-B6D666CCD8D2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DD656C6-5A8C-45CE-B111-A9C20D4B10B1}"/>
              </a:ext>
            </a:extLst>
          </p:cNvPr>
          <p:cNvGraphicFramePr>
            <a:graphicFrameLocks noGrp="1"/>
          </p:cNvGraphicFramePr>
          <p:nvPr/>
        </p:nvGraphicFramePr>
        <p:xfrm>
          <a:off x="1097278" y="1975131"/>
          <a:ext cx="10337745" cy="3961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549">
                  <a:extLst>
                    <a:ext uri="{9D8B030D-6E8A-4147-A177-3AD203B41FA5}">
                      <a16:colId xmlns:a16="http://schemas.microsoft.com/office/drawing/2014/main" val="2603125040"/>
                    </a:ext>
                  </a:extLst>
                </a:gridCol>
                <a:gridCol w="2067549">
                  <a:extLst>
                    <a:ext uri="{9D8B030D-6E8A-4147-A177-3AD203B41FA5}">
                      <a16:colId xmlns:a16="http://schemas.microsoft.com/office/drawing/2014/main" val="349882116"/>
                    </a:ext>
                  </a:extLst>
                </a:gridCol>
                <a:gridCol w="2067549">
                  <a:extLst>
                    <a:ext uri="{9D8B030D-6E8A-4147-A177-3AD203B41FA5}">
                      <a16:colId xmlns:a16="http://schemas.microsoft.com/office/drawing/2014/main" val="4254374381"/>
                    </a:ext>
                  </a:extLst>
                </a:gridCol>
                <a:gridCol w="2067549">
                  <a:extLst>
                    <a:ext uri="{9D8B030D-6E8A-4147-A177-3AD203B41FA5}">
                      <a16:colId xmlns:a16="http://schemas.microsoft.com/office/drawing/2014/main" val="2780655393"/>
                    </a:ext>
                  </a:extLst>
                </a:gridCol>
                <a:gridCol w="2067549">
                  <a:extLst>
                    <a:ext uri="{9D8B030D-6E8A-4147-A177-3AD203B41FA5}">
                      <a16:colId xmlns:a16="http://schemas.microsoft.com/office/drawing/2014/main" val="4262691803"/>
                    </a:ext>
                  </a:extLst>
                </a:gridCol>
              </a:tblGrid>
              <a:tr h="476667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Acquisition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Annual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to 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739877"/>
                  </a:ext>
                </a:extLst>
              </a:tr>
              <a:tr h="580747">
                <a:tc>
                  <a:txBody>
                    <a:bodyPr/>
                    <a:lstStyle/>
                    <a:p>
                      <a:r>
                        <a:rPr lang="en-US" dirty="0"/>
                        <a:t>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$500,000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$100,000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Parsons Technology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888620"/>
                  </a:ext>
                </a:extLst>
              </a:tr>
              <a:tr h="580747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Deere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35159"/>
                  </a:ext>
                </a:extLst>
              </a:tr>
              <a:tr h="580747">
                <a:tc>
                  <a:txBody>
                    <a:bodyPr/>
                    <a:lstStyle/>
                    <a:p>
                      <a:r>
                        <a:rPr lang="en-US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490405"/>
                  </a:ext>
                </a:extLst>
              </a:tr>
              <a:tr h="580747">
                <a:tc>
                  <a:txBody>
                    <a:bodyPr/>
                    <a:lstStyle/>
                    <a:p>
                      <a:r>
                        <a:rPr lang="en-US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&lt; 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GoDaddy (personal)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820851"/>
                  </a:ext>
                </a:extLst>
              </a:tr>
              <a:tr h="580747"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 &lt; 1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GoDaddy (personal)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29152"/>
                  </a:ext>
                </a:extLst>
              </a:tr>
              <a:tr h="580747"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~$0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&lt; 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(personal)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071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64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625"/>
    </mc:Choice>
    <mc:Fallback xmlns="">
      <p:transition spd="slow" advTm="29262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Development Process Terminology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0EBA-F123-634B-AD4A-B6D666CCD8D2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CEE4D-3197-6746-BFB2-B2AA0218B27C}"/>
              </a:ext>
            </a:extLst>
          </p:cNvPr>
          <p:cNvSpPr txBox="1"/>
          <p:nvPr/>
        </p:nvSpPr>
        <p:spPr>
          <a:xfrm>
            <a:off x="1097277" y="1845735"/>
            <a:ext cx="1011520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The industry has focused on slightly updated terminology and categorization to describe Software Development Processes including: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/>
              <a:t>Development Process is often referred to as Software Development Lifecycle (SDLC)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/>
              <a:t>Plan-and-Document and Agile is generally spit into: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Waterfall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Iterative (which includes the Rational Unified Process and Spiral)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Agile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/>
              <a:t>Agile has become so broad that it is generally clarified into subcategories including: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Scrum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XP (formerly Extreme Programming)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Kanban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Test-Driven Development, etc. </a:t>
            </a:r>
          </a:p>
        </p:txBody>
      </p:sp>
    </p:spTree>
    <p:extLst>
      <p:ext uri="{BB962C8B-B14F-4D97-AF65-F5344CB8AC3E}">
        <p14:creationId xmlns:p14="http://schemas.microsoft.com/office/powerpoint/2010/main" val="163037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272"/>
    </mc:Choice>
    <mc:Fallback xmlns="">
      <p:transition spd="slow" advTm="15227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Highly Effective Frameworks</a:t>
            </a:r>
          </a:p>
          <a:p>
            <a:pPr marL="0" indent="0" algn="ctr">
              <a:buNone/>
            </a:pPr>
            <a:endParaRPr lang="en-US" sz="4400" dirty="0">
              <a:latin typeface="+mj-lt"/>
            </a:endParaRP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Ruby on Rails, Angular, React,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Spring, Flask, etc., etc., </a:t>
            </a:r>
            <a:r>
              <a:rPr lang="en-US" sz="4400" dirty="0" err="1">
                <a:latin typeface="+mj-lt"/>
              </a:rPr>
              <a:t>etc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8220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Checklist (continued)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1431533"/>
            <a:ext cx="107816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Load Polling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Set Camera, Microphone, and Speakers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Share Desktop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… review that recordings are opportunistic and automatically available in Blackboard/Zoom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343311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788"/>
            <a:ext cx="10515600" cy="36164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Progress Polling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1 Planning (continued)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Adjustments? … Goal: 5 teams with at most 5 members each and only 1 remote team.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Breakout: Scrum Team Review, Discord Setup, and Planning Review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146AE3-F375-D44B-9A10-042636A9D17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278181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Prior to our next class please: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9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Get your headset with microphone for teaming and programming together activities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ready to test your scrum team discussion capabilities with your team Discord server*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your first Scrum Team chapter review which will be on Fox chapter 1 which may  require you to use you Discord server to communicate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 You may choose a different communication tool if the team agrees.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159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Polling – Sprint Progress</a:t>
            </a:r>
          </a:p>
        </p:txBody>
      </p:sp>
    </p:spTree>
    <p:extLst>
      <p:ext uri="{BB962C8B-B14F-4D97-AF65-F5344CB8AC3E}">
        <p14:creationId xmlns:p14="http://schemas.microsoft.com/office/powerpoint/2010/main" val="1085057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1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List,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Assignments, and Syllabus </a:t>
            </a:r>
          </a:p>
        </p:txBody>
      </p:sp>
    </p:spTree>
    <p:extLst>
      <p:ext uri="{BB962C8B-B14F-4D97-AF65-F5344CB8AC3E}">
        <p14:creationId xmlns:p14="http://schemas.microsoft.com/office/powerpoint/2010/main" val="187143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Prior to our next class please: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12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your first Scrum Team chapter review which will be on Fox chapter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Quiz 1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016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Team Adjustments?</a:t>
            </a:r>
          </a:p>
          <a:p>
            <a:pPr marL="0" indent="0" algn="ctr">
              <a:spcBef>
                <a:spcPts val="2200"/>
              </a:spcBef>
              <a:buNone/>
            </a:pPr>
            <a:r>
              <a:rPr lang="en-US" sz="4400" dirty="0">
                <a:latin typeface="+mj-lt"/>
              </a:rPr>
              <a:t>Goal: 5 teams with at most 5 members each and only 1 remote team.</a:t>
            </a:r>
          </a:p>
        </p:txBody>
      </p:sp>
    </p:spTree>
    <p:extLst>
      <p:ext uri="{BB962C8B-B14F-4D97-AF65-F5344CB8AC3E}">
        <p14:creationId xmlns:p14="http://schemas.microsoft.com/office/powerpoint/2010/main" val="108369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7580</TotalTime>
  <Words>741</Words>
  <Application>Microsoft Macintosh PowerPoint</Application>
  <PresentationFormat>Widescreen</PresentationFormat>
  <Paragraphs>133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Preflight Checklist</vt:lpstr>
      <vt:lpstr>Preflight Checklist (continued)</vt:lpstr>
      <vt:lpstr>PowerPoint Presentation</vt:lpstr>
      <vt:lpstr>Prework</vt:lpstr>
      <vt:lpstr>PowerPoint Presentation</vt:lpstr>
      <vt:lpstr>Scrum Process – Sprint Planning</vt:lpstr>
      <vt:lpstr>PowerPoint Presentation</vt:lpstr>
      <vt:lpstr>Prework For Next Class</vt:lpstr>
      <vt:lpstr>PowerPoint Presentation</vt:lpstr>
      <vt:lpstr>Scrum Team Fox Preface &amp; Chapter 1 Discussion</vt:lpstr>
      <vt:lpstr>Summary: Engineering Software is More Than Programming</vt:lpstr>
      <vt:lpstr>History of Website Infrastructure Cost/Time</vt:lpstr>
      <vt:lpstr>Development Process Terminology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339</cp:revision>
  <dcterms:created xsi:type="dcterms:W3CDTF">2020-08-26T19:34:34Z</dcterms:created>
  <dcterms:modified xsi:type="dcterms:W3CDTF">2022-01-13T18:19:07Z</dcterms:modified>
</cp:coreProperties>
</file>