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8"/>
  </p:notesMasterIdLst>
  <p:sldIdLst>
    <p:sldId id="1544" r:id="rId2"/>
    <p:sldId id="1551" r:id="rId3"/>
    <p:sldId id="1552" r:id="rId4"/>
    <p:sldId id="1553" r:id="rId5"/>
    <p:sldId id="1554" r:id="rId6"/>
    <p:sldId id="1555" r:id="rId7"/>
    <p:sldId id="1556" r:id="rId8"/>
    <p:sldId id="1557" r:id="rId9"/>
    <p:sldId id="1558" r:id="rId10"/>
    <p:sldId id="1559" r:id="rId11"/>
    <p:sldId id="1560" r:id="rId12"/>
    <p:sldId id="1561" r:id="rId13"/>
    <p:sldId id="1562" r:id="rId14"/>
    <p:sldId id="1563" r:id="rId15"/>
    <p:sldId id="1564" r:id="rId16"/>
    <p:sldId id="1565" r:id="rId17"/>
    <p:sldId id="1566" r:id="rId18"/>
    <p:sldId id="1567" r:id="rId19"/>
    <p:sldId id="1568" r:id="rId20"/>
    <p:sldId id="1569" r:id="rId21"/>
    <p:sldId id="1570" r:id="rId22"/>
    <p:sldId id="1548" r:id="rId23"/>
    <p:sldId id="1446" r:id="rId24"/>
    <p:sldId id="1054" r:id="rId25"/>
    <p:sldId id="1499" r:id="rId26"/>
    <p:sldId id="1111"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448"/>
    <p:restoredTop sz="82450"/>
  </p:normalViewPr>
  <p:slideViewPr>
    <p:cSldViewPr snapToGrid="0" snapToObjects="1">
      <p:cViewPr varScale="1">
        <p:scale>
          <a:sx n="130" d="100"/>
          <a:sy n="130" d="100"/>
        </p:scale>
        <p:origin x="1328" y="192"/>
      </p:cViewPr>
      <p:guideLst/>
    </p:cSldViewPr>
  </p:slideViewPr>
  <p:notesTextViewPr>
    <p:cViewPr>
      <p:scale>
        <a:sx n="1" d="1"/>
        <a:sy n="1" d="1"/>
      </p:scale>
      <p:origin x="0" y="0"/>
    </p:cViewPr>
  </p:notesTextViewPr>
  <p:notesViewPr>
    <p:cSldViewPr snapToGrid="0" snapToObjects="1">
      <p:cViewPr varScale="1">
        <p:scale>
          <a:sx n="142" d="100"/>
          <a:sy n="142" d="100"/>
        </p:scale>
        <p:origin x="3968" y="1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A43D07F-AFA4-8B40-8F07-6B7232D25FE3}" type="datetimeFigureOut">
              <a:rPr lang="en-US" smtClean="0"/>
              <a:t>2/1/22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03429B-3171-A94A-A6C2-AB80847CDA47}" type="slidenum">
              <a:rPr lang="en-US" smtClean="0"/>
              <a:t>‹#›</a:t>
            </a:fld>
            <a:endParaRPr lang="en-US"/>
          </a:p>
        </p:txBody>
      </p:sp>
    </p:spTree>
    <p:extLst>
      <p:ext uri="{BB962C8B-B14F-4D97-AF65-F5344CB8AC3E}">
        <p14:creationId xmlns:p14="http://schemas.microsoft.com/office/powerpoint/2010/main" val="26544239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1</a:t>
            </a:fld>
            <a:endParaRPr lang="en-US"/>
          </a:p>
        </p:txBody>
      </p:sp>
    </p:spTree>
    <p:extLst>
      <p:ext uri="{BB962C8B-B14F-4D97-AF65-F5344CB8AC3E}">
        <p14:creationId xmlns:p14="http://schemas.microsoft.com/office/powerpoint/2010/main" val="5077512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11</a:t>
            </a:fld>
            <a:endParaRPr lang="en-US" dirty="0"/>
          </a:p>
        </p:txBody>
      </p:sp>
    </p:spTree>
    <p:extLst>
      <p:ext uri="{BB962C8B-B14F-4D97-AF65-F5344CB8AC3E}">
        <p14:creationId xmlns:p14="http://schemas.microsoft.com/office/powerpoint/2010/main" val="40060930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12</a:t>
            </a:fld>
            <a:endParaRPr lang="en-US" dirty="0"/>
          </a:p>
        </p:txBody>
      </p:sp>
    </p:spTree>
    <p:extLst>
      <p:ext uri="{BB962C8B-B14F-4D97-AF65-F5344CB8AC3E}">
        <p14:creationId xmlns:p14="http://schemas.microsoft.com/office/powerpoint/2010/main" val="16965786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13</a:t>
            </a:fld>
            <a:endParaRPr lang="en-US" dirty="0"/>
          </a:p>
        </p:txBody>
      </p:sp>
    </p:spTree>
    <p:extLst>
      <p:ext uri="{BB962C8B-B14F-4D97-AF65-F5344CB8AC3E}">
        <p14:creationId xmlns:p14="http://schemas.microsoft.com/office/powerpoint/2010/main" val="20386021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14</a:t>
            </a:fld>
            <a:endParaRPr lang="en-US" dirty="0"/>
          </a:p>
        </p:txBody>
      </p:sp>
    </p:spTree>
    <p:extLst>
      <p:ext uri="{BB962C8B-B14F-4D97-AF65-F5344CB8AC3E}">
        <p14:creationId xmlns:p14="http://schemas.microsoft.com/office/powerpoint/2010/main" val="41096015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15</a:t>
            </a:fld>
            <a:endParaRPr lang="en-US" dirty="0"/>
          </a:p>
        </p:txBody>
      </p:sp>
    </p:spTree>
    <p:extLst>
      <p:ext uri="{BB962C8B-B14F-4D97-AF65-F5344CB8AC3E}">
        <p14:creationId xmlns:p14="http://schemas.microsoft.com/office/powerpoint/2010/main" val="40787259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16</a:t>
            </a:fld>
            <a:endParaRPr lang="en-US" dirty="0"/>
          </a:p>
        </p:txBody>
      </p:sp>
    </p:spTree>
    <p:extLst>
      <p:ext uri="{BB962C8B-B14F-4D97-AF65-F5344CB8AC3E}">
        <p14:creationId xmlns:p14="http://schemas.microsoft.com/office/powerpoint/2010/main" val="13940705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17</a:t>
            </a:fld>
            <a:endParaRPr lang="en-US" dirty="0"/>
          </a:p>
        </p:txBody>
      </p:sp>
    </p:spTree>
    <p:extLst>
      <p:ext uri="{BB962C8B-B14F-4D97-AF65-F5344CB8AC3E}">
        <p14:creationId xmlns:p14="http://schemas.microsoft.com/office/powerpoint/2010/main" val="6051810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18</a:t>
            </a:fld>
            <a:endParaRPr lang="en-US" dirty="0"/>
          </a:p>
        </p:txBody>
      </p:sp>
    </p:spTree>
    <p:extLst>
      <p:ext uri="{BB962C8B-B14F-4D97-AF65-F5344CB8AC3E}">
        <p14:creationId xmlns:p14="http://schemas.microsoft.com/office/powerpoint/2010/main" val="146223195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19</a:t>
            </a:fld>
            <a:endParaRPr lang="en-US" dirty="0"/>
          </a:p>
        </p:txBody>
      </p:sp>
    </p:spTree>
    <p:extLst>
      <p:ext uri="{BB962C8B-B14F-4D97-AF65-F5344CB8AC3E}">
        <p14:creationId xmlns:p14="http://schemas.microsoft.com/office/powerpoint/2010/main" val="123543265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20</a:t>
            </a:fld>
            <a:endParaRPr lang="en-US" dirty="0"/>
          </a:p>
        </p:txBody>
      </p:sp>
    </p:spTree>
    <p:extLst>
      <p:ext uri="{BB962C8B-B14F-4D97-AF65-F5344CB8AC3E}">
        <p14:creationId xmlns:p14="http://schemas.microsoft.com/office/powerpoint/2010/main" val="27603390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2</a:t>
            </a:fld>
            <a:endParaRPr lang="en-US"/>
          </a:p>
        </p:txBody>
      </p:sp>
    </p:spTree>
    <p:extLst>
      <p:ext uri="{BB962C8B-B14F-4D97-AF65-F5344CB8AC3E}">
        <p14:creationId xmlns:p14="http://schemas.microsoft.com/office/powerpoint/2010/main" val="189719286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503429B-3171-A94A-A6C2-AB80847CDA47}" type="slidenum">
              <a:rPr lang="en-US" smtClean="0"/>
              <a:t>21</a:t>
            </a:fld>
            <a:endParaRPr lang="en-US"/>
          </a:p>
        </p:txBody>
      </p:sp>
    </p:spTree>
    <p:extLst>
      <p:ext uri="{BB962C8B-B14F-4D97-AF65-F5344CB8AC3E}">
        <p14:creationId xmlns:p14="http://schemas.microsoft.com/office/powerpoint/2010/main" val="79066597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23</a:t>
            </a:fld>
            <a:endParaRPr lang="en-US"/>
          </a:p>
        </p:txBody>
      </p:sp>
    </p:spTree>
    <p:extLst>
      <p:ext uri="{BB962C8B-B14F-4D97-AF65-F5344CB8AC3E}">
        <p14:creationId xmlns:p14="http://schemas.microsoft.com/office/powerpoint/2010/main" val="187679833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24</a:t>
            </a:fld>
            <a:endParaRPr lang="en-US" dirty="0"/>
          </a:p>
        </p:txBody>
      </p:sp>
    </p:spTree>
    <p:extLst>
      <p:ext uri="{BB962C8B-B14F-4D97-AF65-F5344CB8AC3E}">
        <p14:creationId xmlns:p14="http://schemas.microsoft.com/office/powerpoint/2010/main" val="364278447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Courier New" panose="02070309020205020404" pitchFamily="49" charset="0"/>
                <a:ea typeface="+mn-ea"/>
                <a:cs typeface="Courier New" panose="02070309020205020404" pitchFamily="49" charset="0"/>
              </a:rPr>
              <a:t>git config –global </a:t>
            </a:r>
            <a:r>
              <a:rPr lang="en-US" sz="1200" kern="1200" dirty="0" err="1">
                <a:solidFill>
                  <a:schemeClr val="tx1"/>
                </a:solidFill>
                <a:effectLst/>
                <a:latin typeface="Courier New" panose="02070309020205020404" pitchFamily="49" charset="0"/>
                <a:ea typeface="+mn-ea"/>
                <a:cs typeface="Courier New" panose="02070309020205020404" pitchFamily="49" charset="0"/>
              </a:rPr>
              <a:t>pull.rebase</a:t>
            </a:r>
            <a:r>
              <a:rPr lang="en-US" sz="1200" kern="1200" dirty="0">
                <a:solidFill>
                  <a:schemeClr val="tx1"/>
                </a:solidFill>
                <a:effectLst/>
                <a:latin typeface="Courier New" panose="02070309020205020404" pitchFamily="49" charset="0"/>
                <a:ea typeface="+mn-ea"/>
                <a:cs typeface="Courier New" panose="02070309020205020404" pitchFamily="49" charset="0"/>
              </a:rPr>
              <a:t> false</a:t>
            </a:r>
          </a:p>
          <a:p>
            <a:endParaRPr lang="en-US" dirty="0"/>
          </a:p>
        </p:txBody>
      </p:sp>
      <p:sp>
        <p:nvSpPr>
          <p:cNvPr id="4" name="Slide Number Placeholder 3"/>
          <p:cNvSpPr>
            <a:spLocks noGrp="1"/>
          </p:cNvSpPr>
          <p:nvPr>
            <p:ph type="sldNum" sz="quarter" idx="5"/>
          </p:nvPr>
        </p:nvSpPr>
        <p:spPr/>
        <p:txBody>
          <a:bodyPr/>
          <a:lstStyle/>
          <a:p>
            <a:fld id="{0503429B-3171-A94A-A6C2-AB80847CDA47}" type="slidenum">
              <a:rPr lang="en-US" smtClean="0"/>
              <a:t>25</a:t>
            </a:fld>
            <a:endParaRPr lang="en-US"/>
          </a:p>
        </p:txBody>
      </p:sp>
    </p:spTree>
    <p:extLst>
      <p:ext uri="{BB962C8B-B14F-4D97-AF65-F5344CB8AC3E}">
        <p14:creationId xmlns:p14="http://schemas.microsoft.com/office/powerpoint/2010/main" val="26874896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Anybody else wonder how the simple text file remains the standard for building some of the most complex creations in the world?</a:t>
            </a:r>
          </a:p>
        </p:txBody>
      </p:sp>
      <p:sp>
        <p:nvSpPr>
          <p:cNvPr id="4" name="Slide Number Placeholder 3"/>
          <p:cNvSpPr>
            <a:spLocks noGrp="1"/>
          </p:cNvSpPr>
          <p:nvPr>
            <p:ph type="sldNum" sz="quarter" idx="10"/>
          </p:nvPr>
        </p:nvSpPr>
        <p:spPr/>
        <p:txBody>
          <a:bodyPr/>
          <a:lstStyle/>
          <a:p>
            <a:fld id="{5394DE12-7B9B-46AA-AC19-C30A49928B9B}" type="slidenum">
              <a:rPr lang="en-US" smtClean="0"/>
              <a:t>3</a:t>
            </a:fld>
            <a:endParaRPr lang="en-US" dirty="0"/>
          </a:p>
        </p:txBody>
      </p:sp>
    </p:spTree>
    <p:extLst>
      <p:ext uri="{BB962C8B-B14F-4D97-AF65-F5344CB8AC3E}">
        <p14:creationId xmlns:p14="http://schemas.microsoft.com/office/powerpoint/2010/main" val="32234100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4</a:t>
            </a:fld>
            <a:endParaRPr lang="en-US" dirty="0"/>
          </a:p>
        </p:txBody>
      </p:sp>
    </p:spTree>
    <p:extLst>
      <p:ext uri="{BB962C8B-B14F-4D97-AF65-F5344CB8AC3E}">
        <p14:creationId xmlns:p14="http://schemas.microsoft.com/office/powerpoint/2010/main" val="26528500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5</a:t>
            </a:fld>
            <a:endParaRPr lang="en-US" dirty="0"/>
          </a:p>
        </p:txBody>
      </p:sp>
    </p:spTree>
    <p:extLst>
      <p:ext uri="{BB962C8B-B14F-4D97-AF65-F5344CB8AC3E}">
        <p14:creationId xmlns:p14="http://schemas.microsoft.com/office/powerpoint/2010/main" val="30292489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6</a:t>
            </a:fld>
            <a:endParaRPr lang="en-US" dirty="0"/>
          </a:p>
        </p:txBody>
      </p:sp>
    </p:spTree>
    <p:extLst>
      <p:ext uri="{BB962C8B-B14F-4D97-AF65-F5344CB8AC3E}">
        <p14:creationId xmlns:p14="http://schemas.microsoft.com/office/powerpoint/2010/main" val="1492693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8</a:t>
            </a:fld>
            <a:endParaRPr lang="en-US" dirty="0"/>
          </a:p>
        </p:txBody>
      </p:sp>
    </p:spTree>
    <p:extLst>
      <p:ext uri="{BB962C8B-B14F-4D97-AF65-F5344CB8AC3E}">
        <p14:creationId xmlns:p14="http://schemas.microsoft.com/office/powerpoint/2010/main" val="2813848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9</a:t>
            </a:fld>
            <a:endParaRPr lang="en-US" dirty="0"/>
          </a:p>
        </p:txBody>
      </p:sp>
    </p:spTree>
    <p:extLst>
      <p:ext uri="{BB962C8B-B14F-4D97-AF65-F5344CB8AC3E}">
        <p14:creationId xmlns:p14="http://schemas.microsoft.com/office/powerpoint/2010/main" val="33085510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10</a:t>
            </a:fld>
            <a:endParaRPr lang="en-US" dirty="0"/>
          </a:p>
        </p:txBody>
      </p:sp>
    </p:spTree>
    <p:extLst>
      <p:ext uri="{BB962C8B-B14F-4D97-AF65-F5344CB8AC3E}">
        <p14:creationId xmlns:p14="http://schemas.microsoft.com/office/powerpoint/2010/main" val="37256110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A3542-A8C7-704C-8E33-F5EFF8F9A9A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B91082-1B98-D746-8DE6-18D0B191426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9D6DF9A-46D4-234B-AA93-E3C48B72894A}"/>
              </a:ext>
            </a:extLst>
          </p:cNvPr>
          <p:cNvSpPr>
            <a:spLocks noGrp="1"/>
          </p:cNvSpPr>
          <p:nvPr>
            <p:ph type="dt" sz="half" idx="10"/>
          </p:nvPr>
        </p:nvSpPr>
        <p:spPr/>
        <p:txBody>
          <a:bodyPr/>
          <a:lstStyle/>
          <a:p>
            <a:fld id="{0FAB6B49-B434-E04B-8B19-9D0B03FF27E8}" type="datetimeFigureOut">
              <a:rPr lang="en-US" smtClean="0"/>
              <a:t>2/1/22</a:t>
            </a:fld>
            <a:endParaRPr lang="en-US"/>
          </a:p>
        </p:txBody>
      </p:sp>
      <p:sp>
        <p:nvSpPr>
          <p:cNvPr id="5" name="Footer Placeholder 4">
            <a:extLst>
              <a:ext uri="{FF2B5EF4-FFF2-40B4-BE49-F238E27FC236}">
                <a16:creationId xmlns:a16="http://schemas.microsoft.com/office/drawing/2014/main" id="{05D10147-7D24-BF46-870F-842B428C20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3D5C5D-7590-DE48-8469-EEFB88E7ACD2}"/>
              </a:ext>
            </a:extLst>
          </p:cNvPr>
          <p:cNvSpPr>
            <a:spLocks noGrp="1"/>
          </p:cNvSpPr>
          <p:nvPr>
            <p:ph type="sldNum" sz="quarter" idx="12"/>
          </p:nvPr>
        </p:nvSpPr>
        <p:spPr/>
        <p:txBody>
          <a:bodyPr/>
          <a:lstStyle/>
          <a:p>
            <a:fld id="{ECB73104-7A03-9745-9E8F-D9BF2DA92E49}" type="slidenum">
              <a:rPr lang="en-US" smtClean="0"/>
              <a:t>‹#›</a:t>
            </a:fld>
            <a:endParaRPr lang="en-US"/>
          </a:p>
        </p:txBody>
      </p:sp>
    </p:spTree>
    <p:extLst>
      <p:ext uri="{BB962C8B-B14F-4D97-AF65-F5344CB8AC3E}">
        <p14:creationId xmlns:p14="http://schemas.microsoft.com/office/powerpoint/2010/main" val="22455541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AE0F9-3EFF-384C-9C61-F6E85C124DB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BAF661B-7946-164F-8883-415D8C309F9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1095F2-E641-7748-8CE9-D4C703FB6520}"/>
              </a:ext>
            </a:extLst>
          </p:cNvPr>
          <p:cNvSpPr>
            <a:spLocks noGrp="1"/>
          </p:cNvSpPr>
          <p:nvPr>
            <p:ph type="dt" sz="half" idx="10"/>
          </p:nvPr>
        </p:nvSpPr>
        <p:spPr/>
        <p:txBody>
          <a:bodyPr/>
          <a:lstStyle/>
          <a:p>
            <a:fld id="{0FAB6B49-B434-E04B-8B19-9D0B03FF27E8}" type="datetimeFigureOut">
              <a:rPr lang="en-US" smtClean="0"/>
              <a:t>2/1/22</a:t>
            </a:fld>
            <a:endParaRPr lang="en-US"/>
          </a:p>
        </p:txBody>
      </p:sp>
      <p:sp>
        <p:nvSpPr>
          <p:cNvPr id="5" name="Footer Placeholder 4">
            <a:extLst>
              <a:ext uri="{FF2B5EF4-FFF2-40B4-BE49-F238E27FC236}">
                <a16:creationId xmlns:a16="http://schemas.microsoft.com/office/drawing/2014/main" id="{1675E233-A7A6-BC42-95E0-B39FEE0D30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C44D86-9512-E44F-A91C-237E33706B01}"/>
              </a:ext>
            </a:extLst>
          </p:cNvPr>
          <p:cNvSpPr>
            <a:spLocks noGrp="1"/>
          </p:cNvSpPr>
          <p:nvPr>
            <p:ph type="sldNum" sz="quarter" idx="12"/>
          </p:nvPr>
        </p:nvSpPr>
        <p:spPr/>
        <p:txBody>
          <a:bodyPr/>
          <a:lstStyle/>
          <a:p>
            <a:fld id="{ECB73104-7A03-9745-9E8F-D9BF2DA92E49}" type="slidenum">
              <a:rPr lang="en-US" smtClean="0"/>
              <a:t>‹#›</a:t>
            </a:fld>
            <a:endParaRPr lang="en-US"/>
          </a:p>
        </p:txBody>
      </p:sp>
    </p:spTree>
    <p:extLst>
      <p:ext uri="{BB962C8B-B14F-4D97-AF65-F5344CB8AC3E}">
        <p14:creationId xmlns:p14="http://schemas.microsoft.com/office/powerpoint/2010/main" val="1782904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1A4F15B-93B8-B546-B0B6-EAD98011018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C2BFC15-E6BF-0749-8577-D2620183F08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D909B6-F62F-954E-807D-00010E4171AD}"/>
              </a:ext>
            </a:extLst>
          </p:cNvPr>
          <p:cNvSpPr>
            <a:spLocks noGrp="1"/>
          </p:cNvSpPr>
          <p:nvPr>
            <p:ph type="dt" sz="half" idx="10"/>
          </p:nvPr>
        </p:nvSpPr>
        <p:spPr/>
        <p:txBody>
          <a:bodyPr/>
          <a:lstStyle/>
          <a:p>
            <a:fld id="{0FAB6B49-B434-E04B-8B19-9D0B03FF27E8}" type="datetimeFigureOut">
              <a:rPr lang="en-US" smtClean="0"/>
              <a:t>2/1/22</a:t>
            </a:fld>
            <a:endParaRPr lang="en-US"/>
          </a:p>
        </p:txBody>
      </p:sp>
      <p:sp>
        <p:nvSpPr>
          <p:cNvPr id="5" name="Footer Placeholder 4">
            <a:extLst>
              <a:ext uri="{FF2B5EF4-FFF2-40B4-BE49-F238E27FC236}">
                <a16:creationId xmlns:a16="http://schemas.microsoft.com/office/drawing/2014/main" id="{DA7259E4-40BC-B74D-9F9B-0119EA5F3F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B5772B-1BA7-074A-959B-C70C9DBADC54}"/>
              </a:ext>
            </a:extLst>
          </p:cNvPr>
          <p:cNvSpPr>
            <a:spLocks noGrp="1"/>
          </p:cNvSpPr>
          <p:nvPr>
            <p:ph type="sldNum" sz="quarter" idx="12"/>
          </p:nvPr>
        </p:nvSpPr>
        <p:spPr/>
        <p:txBody>
          <a:bodyPr/>
          <a:lstStyle/>
          <a:p>
            <a:fld id="{ECB73104-7A03-9745-9E8F-D9BF2DA92E49}" type="slidenum">
              <a:rPr lang="en-US" smtClean="0"/>
              <a:t>‹#›</a:t>
            </a:fld>
            <a:endParaRPr lang="en-US"/>
          </a:p>
        </p:txBody>
      </p:sp>
    </p:spTree>
    <p:extLst>
      <p:ext uri="{BB962C8B-B14F-4D97-AF65-F5344CB8AC3E}">
        <p14:creationId xmlns:p14="http://schemas.microsoft.com/office/powerpoint/2010/main" val="6083988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C9E635-7744-4D4F-B96E-0E2865A7B5B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8AE8F11-2A3B-2747-9C6C-579AF86C471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B43D020-809F-3D40-8EE6-2DD573790883}"/>
              </a:ext>
            </a:extLst>
          </p:cNvPr>
          <p:cNvSpPr>
            <a:spLocks noGrp="1"/>
          </p:cNvSpPr>
          <p:nvPr>
            <p:ph type="dt" sz="half" idx="10"/>
          </p:nvPr>
        </p:nvSpPr>
        <p:spPr/>
        <p:txBody>
          <a:bodyPr/>
          <a:lstStyle/>
          <a:p>
            <a:fld id="{0FAB6B49-B434-E04B-8B19-9D0B03FF27E8}" type="datetimeFigureOut">
              <a:rPr lang="en-US" smtClean="0"/>
              <a:t>2/1/22</a:t>
            </a:fld>
            <a:endParaRPr lang="en-US"/>
          </a:p>
        </p:txBody>
      </p:sp>
      <p:sp>
        <p:nvSpPr>
          <p:cNvPr id="5" name="Footer Placeholder 4">
            <a:extLst>
              <a:ext uri="{FF2B5EF4-FFF2-40B4-BE49-F238E27FC236}">
                <a16:creationId xmlns:a16="http://schemas.microsoft.com/office/drawing/2014/main" id="{A71B3250-58F4-944F-AC10-5CC13EB552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4AA24C-CEB0-EA4C-A21F-F3F431BBF6F8}"/>
              </a:ext>
            </a:extLst>
          </p:cNvPr>
          <p:cNvSpPr>
            <a:spLocks noGrp="1"/>
          </p:cNvSpPr>
          <p:nvPr>
            <p:ph type="sldNum" sz="quarter" idx="12"/>
          </p:nvPr>
        </p:nvSpPr>
        <p:spPr/>
        <p:txBody>
          <a:bodyPr/>
          <a:lstStyle/>
          <a:p>
            <a:fld id="{ECB73104-7A03-9745-9E8F-D9BF2DA92E49}" type="slidenum">
              <a:rPr lang="en-US" smtClean="0"/>
              <a:t>‹#›</a:t>
            </a:fld>
            <a:endParaRPr lang="en-US"/>
          </a:p>
        </p:txBody>
      </p:sp>
    </p:spTree>
    <p:extLst>
      <p:ext uri="{BB962C8B-B14F-4D97-AF65-F5344CB8AC3E}">
        <p14:creationId xmlns:p14="http://schemas.microsoft.com/office/powerpoint/2010/main" val="19607934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1B1CA-9CA5-7143-AA15-AE1EA1D6B46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E3A480E-DC28-1A49-8B7D-56389366F34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5739984-F0C0-214D-944B-EBDAA1F83B82}"/>
              </a:ext>
            </a:extLst>
          </p:cNvPr>
          <p:cNvSpPr>
            <a:spLocks noGrp="1"/>
          </p:cNvSpPr>
          <p:nvPr>
            <p:ph type="dt" sz="half" idx="10"/>
          </p:nvPr>
        </p:nvSpPr>
        <p:spPr/>
        <p:txBody>
          <a:bodyPr/>
          <a:lstStyle/>
          <a:p>
            <a:fld id="{0FAB6B49-B434-E04B-8B19-9D0B03FF27E8}" type="datetimeFigureOut">
              <a:rPr lang="en-US" smtClean="0"/>
              <a:t>2/1/22</a:t>
            </a:fld>
            <a:endParaRPr lang="en-US"/>
          </a:p>
        </p:txBody>
      </p:sp>
      <p:sp>
        <p:nvSpPr>
          <p:cNvPr id="5" name="Footer Placeholder 4">
            <a:extLst>
              <a:ext uri="{FF2B5EF4-FFF2-40B4-BE49-F238E27FC236}">
                <a16:creationId xmlns:a16="http://schemas.microsoft.com/office/drawing/2014/main" id="{15910F09-D4A7-E64B-8562-E206C7AEE1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B8F136-F451-D541-A958-9479555D69B8}"/>
              </a:ext>
            </a:extLst>
          </p:cNvPr>
          <p:cNvSpPr>
            <a:spLocks noGrp="1"/>
          </p:cNvSpPr>
          <p:nvPr>
            <p:ph type="sldNum" sz="quarter" idx="12"/>
          </p:nvPr>
        </p:nvSpPr>
        <p:spPr/>
        <p:txBody>
          <a:bodyPr/>
          <a:lstStyle/>
          <a:p>
            <a:fld id="{ECB73104-7A03-9745-9E8F-D9BF2DA92E49}" type="slidenum">
              <a:rPr lang="en-US" smtClean="0"/>
              <a:t>‹#›</a:t>
            </a:fld>
            <a:endParaRPr lang="en-US"/>
          </a:p>
        </p:txBody>
      </p:sp>
    </p:spTree>
    <p:extLst>
      <p:ext uri="{BB962C8B-B14F-4D97-AF65-F5344CB8AC3E}">
        <p14:creationId xmlns:p14="http://schemas.microsoft.com/office/powerpoint/2010/main" val="20953227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7F8AB0-EFD2-9E4C-A9A6-2A8BD82536A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58B6416-B69B-3049-81D4-46D8BDEEF24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DB99F68-836F-A74B-89E3-6B0CB564BFD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EA4161B-7339-CF4C-83F9-02E0BCD3F8B0}"/>
              </a:ext>
            </a:extLst>
          </p:cNvPr>
          <p:cNvSpPr>
            <a:spLocks noGrp="1"/>
          </p:cNvSpPr>
          <p:nvPr>
            <p:ph type="dt" sz="half" idx="10"/>
          </p:nvPr>
        </p:nvSpPr>
        <p:spPr/>
        <p:txBody>
          <a:bodyPr/>
          <a:lstStyle/>
          <a:p>
            <a:fld id="{0FAB6B49-B434-E04B-8B19-9D0B03FF27E8}" type="datetimeFigureOut">
              <a:rPr lang="en-US" smtClean="0"/>
              <a:t>2/1/22</a:t>
            </a:fld>
            <a:endParaRPr lang="en-US"/>
          </a:p>
        </p:txBody>
      </p:sp>
      <p:sp>
        <p:nvSpPr>
          <p:cNvPr id="6" name="Footer Placeholder 5">
            <a:extLst>
              <a:ext uri="{FF2B5EF4-FFF2-40B4-BE49-F238E27FC236}">
                <a16:creationId xmlns:a16="http://schemas.microsoft.com/office/drawing/2014/main" id="{959AC125-4953-0449-B97D-10F335BC893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DA5F4A9-2036-BD4E-8CBB-F278C9B9C44A}"/>
              </a:ext>
            </a:extLst>
          </p:cNvPr>
          <p:cNvSpPr>
            <a:spLocks noGrp="1"/>
          </p:cNvSpPr>
          <p:nvPr>
            <p:ph type="sldNum" sz="quarter" idx="12"/>
          </p:nvPr>
        </p:nvSpPr>
        <p:spPr/>
        <p:txBody>
          <a:bodyPr/>
          <a:lstStyle/>
          <a:p>
            <a:fld id="{ECB73104-7A03-9745-9E8F-D9BF2DA92E49}" type="slidenum">
              <a:rPr lang="en-US" smtClean="0"/>
              <a:t>‹#›</a:t>
            </a:fld>
            <a:endParaRPr lang="en-US"/>
          </a:p>
        </p:txBody>
      </p:sp>
    </p:spTree>
    <p:extLst>
      <p:ext uri="{BB962C8B-B14F-4D97-AF65-F5344CB8AC3E}">
        <p14:creationId xmlns:p14="http://schemas.microsoft.com/office/powerpoint/2010/main" val="27822122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FF051-FF82-404A-A8B9-226DAD3EF2D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EBF1694-78E2-AE46-B16D-778353777CA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1731927-4B0E-D14C-AA40-A453A106924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6C938E4-FE21-E844-AB16-6F0DBEE2A46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093D952-CB08-8545-BEC7-AACF5EB9757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CD94C72-A9B9-4948-A6F2-BE7118341519}"/>
              </a:ext>
            </a:extLst>
          </p:cNvPr>
          <p:cNvSpPr>
            <a:spLocks noGrp="1"/>
          </p:cNvSpPr>
          <p:nvPr>
            <p:ph type="dt" sz="half" idx="10"/>
          </p:nvPr>
        </p:nvSpPr>
        <p:spPr/>
        <p:txBody>
          <a:bodyPr/>
          <a:lstStyle/>
          <a:p>
            <a:fld id="{0FAB6B49-B434-E04B-8B19-9D0B03FF27E8}" type="datetimeFigureOut">
              <a:rPr lang="en-US" smtClean="0"/>
              <a:t>2/1/22</a:t>
            </a:fld>
            <a:endParaRPr lang="en-US"/>
          </a:p>
        </p:txBody>
      </p:sp>
      <p:sp>
        <p:nvSpPr>
          <p:cNvPr id="8" name="Footer Placeholder 7">
            <a:extLst>
              <a:ext uri="{FF2B5EF4-FFF2-40B4-BE49-F238E27FC236}">
                <a16:creationId xmlns:a16="http://schemas.microsoft.com/office/drawing/2014/main" id="{A8C90EFB-2D37-5F46-91F7-2B13FB2D43F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73DD3AF-9CF7-274D-85C2-C8B842FDA304}"/>
              </a:ext>
            </a:extLst>
          </p:cNvPr>
          <p:cNvSpPr>
            <a:spLocks noGrp="1"/>
          </p:cNvSpPr>
          <p:nvPr>
            <p:ph type="sldNum" sz="quarter" idx="12"/>
          </p:nvPr>
        </p:nvSpPr>
        <p:spPr/>
        <p:txBody>
          <a:bodyPr/>
          <a:lstStyle/>
          <a:p>
            <a:fld id="{ECB73104-7A03-9745-9E8F-D9BF2DA92E49}" type="slidenum">
              <a:rPr lang="en-US" smtClean="0"/>
              <a:t>‹#›</a:t>
            </a:fld>
            <a:endParaRPr lang="en-US"/>
          </a:p>
        </p:txBody>
      </p:sp>
    </p:spTree>
    <p:extLst>
      <p:ext uri="{BB962C8B-B14F-4D97-AF65-F5344CB8AC3E}">
        <p14:creationId xmlns:p14="http://schemas.microsoft.com/office/powerpoint/2010/main" val="12985379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2DAA0-68AE-0847-980A-732C5F21CB9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302675E-8EAA-D440-BC31-94113F04E8D1}"/>
              </a:ext>
            </a:extLst>
          </p:cNvPr>
          <p:cNvSpPr>
            <a:spLocks noGrp="1"/>
          </p:cNvSpPr>
          <p:nvPr>
            <p:ph type="dt" sz="half" idx="10"/>
          </p:nvPr>
        </p:nvSpPr>
        <p:spPr/>
        <p:txBody>
          <a:bodyPr/>
          <a:lstStyle/>
          <a:p>
            <a:fld id="{0FAB6B49-B434-E04B-8B19-9D0B03FF27E8}" type="datetimeFigureOut">
              <a:rPr lang="en-US" smtClean="0"/>
              <a:t>2/1/22</a:t>
            </a:fld>
            <a:endParaRPr lang="en-US"/>
          </a:p>
        </p:txBody>
      </p:sp>
      <p:sp>
        <p:nvSpPr>
          <p:cNvPr id="4" name="Footer Placeholder 3">
            <a:extLst>
              <a:ext uri="{FF2B5EF4-FFF2-40B4-BE49-F238E27FC236}">
                <a16:creationId xmlns:a16="http://schemas.microsoft.com/office/drawing/2014/main" id="{8EC25333-39D9-2642-82C0-DEB76227155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D7F030C-F420-BC45-A046-6EAD63EF6589}"/>
              </a:ext>
            </a:extLst>
          </p:cNvPr>
          <p:cNvSpPr>
            <a:spLocks noGrp="1"/>
          </p:cNvSpPr>
          <p:nvPr>
            <p:ph type="sldNum" sz="quarter" idx="12"/>
          </p:nvPr>
        </p:nvSpPr>
        <p:spPr/>
        <p:txBody>
          <a:bodyPr/>
          <a:lstStyle/>
          <a:p>
            <a:fld id="{ECB73104-7A03-9745-9E8F-D9BF2DA92E49}" type="slidenum">
              <a:rPr lang="en-US" smtClean="0"/>
              <a:t>‹#›</a:t>
            </a:fld>
            <a:endParaRPr lang="en-US"/>
          </a:p>
        </p:txBody>
      </p:sp>
    </p:spTree>
    <p:extLst>
      <p:ext uri="{BB962C8B-B14F-4D97-AF65-F5344CB8AC3E}">
        <p14:creationId xmlns:p14="http://schemas.microsoft.com/office/powerpoint/2010/main" val="8690383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4260347-FBD4-8D4D-B3AB-655A58024FE6}"/>
              </a:ext>
            </a:extLst>
          </p:cNvPr>
          <p:cNvSpPr>
            <a:spLocks noGrp="1"/>
          </p:cNvSpPr>
          <p:nvPr>
            <p:ph type="dt" sz="half" idx="10"/>
          </p:nvPr>
        </p:nvSpPr>
        <p:spPr/>
        <p:txBody>
          <a:bodyPr/>
          <a:lstStyle/>
          <a:p>
            <a:fld id="{0FAB6B49-B434-E04B-8B19-9D0B03FF27E8}" type="datetimeFigureOut">
              <a:rPr lang="en-US" smtClean="0"/>
              <a:t>2/1/22</a:t>
            </a:fld>
            <a:endParaRPr lang="en-US"/>
          </a:p>
        </p:txBody>
      </p:sp>
      <p:sp>
        <p:nvSpPr>
          <p:cNvPr id="3" name="Footer Placeholder 2">
            <a:extLst>
              <a:ext uri="{FF2B5EF4-FFF2-40B4-BE49-F238E27FC236}">
                <a16:creationId xmlns:a16="http://schemas.microsoft.com/office/drawing/2014/main" id="{0A9C617E-44D8-DC4C-81BA-B19F8FF9E7E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18F573B-FCDF-5E4C-8FFC-9E0D7C46C574}"/>
              </a:ext>
            </a:extLst>
          </p:cNvPr>
          <p:cNvSpPr>
            <a:spLocks noGrp="1"/>
          </p:cNvSpPr>
          <p:nvPr>
            <p:ph type="sldNum" sz="quarter" idx="12"/>
          </p:nvPr>
        </p:nvSpPr>
        <p:spPr/>
        <p:txBody>
          <a:bodyPr/>
          <a:lstStyle/>
          <a:p>
            <a:fld id="{ECB73104-7A03-9745-9E8F-D9BF2DA92E49}" type="slidenum">
              <a:rPr lang="en-US" smtClean="0"/>
              <a:t>‹#›</a:t>
            </a:fld>
            <a:endParaRPr lang="en-US"/>
          </a:p>
        </p:txBody>
      </p:sp>
    </p:spTree>
    <p:extLst>
      <p:ext uri="{BB962C8B-B14F-4D97-AF65-F5344CB8AC3E}">
        <p14:creationId xmlns:p14="http://schemas.microsoft.com/office/powerpoint/2010/main" val="8192184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1E1A3-E4CC-9E47-B6DB-0FA247360A0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5DF34A5-1A29-5E45-A505-73041AFBEF6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8BB48B9-E6D8-C344-BC1F-493BF8D39A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227E3D6-8337-0E4D-85F1-9F9F655A5DDF}"/>
              </a:ext>
            </a:extLst>
          </p:cNvPr>
          <p:cNvSpPr>
            <a:spLocks noGrp="1"/>
          </p:cNvSpPr>
          <p:nvPr>
            <p:ph type="dt" sz="half" idx="10"/>
          </p:nvPr>
        </p:nvSpPr>
        <p:spPr/>
        <p:txBody>
          <a:bodyPr/>
          <a:lstStyle/>
          <a:p>
            <a:fld id="{0FAB6B49-B434-E04B-8B19-9D0B03FF27E8}" type="datetimeFigureOut">
              <a:rPr lang="en-US" smtClean="0"/>
              <a:t>2/1/22</a:t>
            </a:fld>
            <a:endParaRPr lang="en-US"/>
          </a:p>
        </p:txBody>
      </p:sp>
      <p:sp>
        <p:nvSpPr>
          <p:cNvPr id="6" name="Footer Placeholder 5">
            <a:extLst>
              <a:ext uri="{FF2B5EF4-FFF2-40B4-BE49-F238E27FC236}">
                <a16:creationId xmlns:a16="http://schemas.microsoft.com/office/drawing/2014/main" id="{D2B58E00-9260-7645-A047-DCF50B12531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7C4EAA7-BB9B-4A4A-84F5-D07247B8E08F}"/>
              </a:ext>
            </a:extLst>
          </p:cNvPr>
          <p:cNvSpPr>
            <a:spLocks noGrp="1"/>
          </p:cNvSpPr>
          <p:nvPr>
            <p:ph type="sldNum" sz="quarter" idx="12"/>
          </p:nvPr>
        </p:nvSpPr>
        <p:spPr/>
        <p:txBody>
          <a:bodyPr/>
          <a:lstStyle/>
          <a:p>
            <a:fld id="{ECB73104-7A03-9745-9E8F-D9BF2DA92E49}" type="slidenum">
              <a:rPr lang="en-US" smtClean="0"/>
              <a:t>‹#›</a:t>
            </a:fld>
            <a:endParaRPr lang="en-US"/>
          </a:p>
        </p:txBody>
      </p:sp>
    </p:spTree>
    <p:extLst>
      <p:ext uri="{BB962C8B-B14F-4D97-AF65-F5344CB8AC3E}">
        <p14:creationId xmlns:p14="http://schemas.microsoft.com/office/powerpoint/2010/main" val="13025916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CDC1B5-A3B1-514D-AF1B-FD4290CD909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6446896-FF52-384A-86BA-ED93A487554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2C62D3B-CF95-B042-BB2B-5BB890BCD3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7333B1B-80A2-134D-9C55-189395376233}"/>
              </a:ext>
            </a:extLst>
          </p:cNvPr>
          <p:cNvSpPr>
            <a:spLocks noGrp="1"/>
          </p:cNvSpPr>
          <p:nvPr>
            <p:ph type="dt" sz="half" idx="10"/>
          </p:nvPr>
        </p:nvSpPr>
        <p:spPr/>
        <p:txBody>
          <a:bodyPr/>
          <a:lstStyle/>
          <a:p>
            <a:fld id="{0FAB6B49-B434-E04B-8B19-9D0B03FF27E8}" type="datetimeFigureOut">
              <a:rPr lang="en-US" smtClean="0"/>
              <a:t>2/1/22</a:t>
            </a:fld>
            <a:endParaRPr lang="en-US"/>
          </a:p>
        </p:txBody>
      </p:sp>
      <p:sp>
        <p:nvSpPr>
          <p:cNvPr id="6" name="Footer Placeholder 5">
            <a:extLst>
              <a:ext uri="{FF2B5EF4-FFF2-40B4-BE49-F238E27FC236}">
                <a16:creationId xmlns:a16="http://schemas.microsoft.com/office/drawing/2014/main" id="{9DDEDE9A-2733-944F-B916-EB21A256D0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F0D3D4D-AD01-0A43-A8C0-43B243D1B043}"/>
              </a:ext>
            </a:extLst>
          </p:cNvPr>
          <p:cNvSpPr>
            <a:spLocks noGrp="1"/>
          </p:cNvSpPr>
          <p:nvPr>
            <p:ph type="sldNum" sz="quarter" idx="12"/>
          </p:nvPr>
        </p:nvSpPr>
        <p:spPr/>
        <p:txBody>
          <a:bodyPr/>
          <a:lstStyle/>
          <a:p>
            <a:fld id="{ECB73104-7A03-9745-9E8F-D9BF2DA92E49}" type="slidenum">
              <a:rPr lang="en-US" smtClean="0"/>
              <a:t>‹#›</a:t>
            </a:fld>
            <a:endParaRPr lang="en-US"/>
          </a:p>
        </p:txBody>
      </p:sp>
    </p:spTree>
    <p:extLst>
      <p:ext uri="{BB962C8B-B14F-4D97-AF65-F5344CB8AC3E}">
        <p14:creationId xmlns:p14="http://schemas.microsoft.com/office/powerpoint/2010/main" val="34958718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4C5E649-5093-7A4E-82DD-41CB376070F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A0197A4-E433-BF48-825A-751CB3D9CFB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B4FAAC-9B48-C940-AA96-BC381C0A554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AB6B49-B434-E04B-8B19-9D0B03FF27E8}" type="datetimeFigureOut">
              <a:rPr lang="en-US" smtClean="0"/>
              <a:t>2/1/22</a:t>
            </a:fld>
            <a:endParaRPr lang="en-US"/>
          </a:p>
        </p:txBody>
      </p:sp>
      <p:sp>
        <p:nvSpPr>
          <p:cNvPr id="5" name="Footer Placeholder 4">
            <a:extLst>
              <a:ext uri="{FF2B5EF4-FFF2-40B4-BE49-F238E27FC236}">
                <a16:creationId xmlns:a16="http://schemas.microsoft.com/office/drawing/2014/main" id="{2E53570C-5C1F-994B-A5F9-88754B034D9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6C61F82-D814-8E4D-918A-8E4619457F7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B73104-7A03-9745-9E8F-D9BF2DA92E49}" type="slidenum">
              <a:rPr lang="en-US" smtClean="0"/>
              <a:t>‹#›</a:t>
            </a:fld>
            <a:endParaRPr lang="en-US"/>
          </a:p>
        </p:txBody>
      </p:sp>
    </p:spTree>
    <p:extLst>
      <p:ext uri="{BB962C8B-B14F-4D97-AF65-F5344CB8AC3E}">
        <p14:creationId xmlns:p14="http://schemas.microsoft.com/office/powerpoint/2010/main" val="7133721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https://www.joelonsoftware.com/2003/10/08/the-absolute-minimum-every-software-developer-absolutely-positively-must-know-about-unicode-and-character-sets-no-excuses/"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hyperlink" Target="http://www.cl.cam.ac.uk/~mgk25/ucs/utf-8-history.txt"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hyperlink" Target="http://www.utf-8.com/"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www.theregister.co.uk/2018/05/08/windows_notepad_unix_linux_macos/"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localhost:3000/?cpsc=sp22-cpsc-44000-001#/slide/fox-discussion-3to5A6A7"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hyperlink" Target="https://www.infoworld.com/article/3271126/what-is-cicd-continuous-integration-and-continuous-delivery-explained.html"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hyperlink" Target="https://docs.microsoft.com/en-us/azure/static-web-apps/" TargetMode="External"/><Relationship Id="rId4" Type="http://schemas.openxmlformats.org/officeDocument/2006/relationships/hyperlink" Target="https://github.com/EricJPogue/cpsc-example-code"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hyperlink" Target="https://www.interproinc.com/blog/unicode-101-introduction-unicode-standard"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D45C4B-998D-4D36-AE39-52AB024AB508}"/>
              </a:ext>
            </a:extLst>
          </p:cNvPr>
          <p:cNvSpPr>
            <a:spLocks noGrp="1"/>
          </p:cNvSpPr>
          <p:nvPr>
            <p:ph idx="1"/>
          </p:nvPr>
        </p:nvSpPr>
        <p:spPr>
          <a:xfrm>
            <a:off x="838200" y="1739348"/>
            <a:ext cx="10515600" cy="3560239"/>
          </a:xfrm>
        </p:spPr>
        <p:txBody>
          <a:bodyPr vert="horz" lIns="91440" tIns="45720" rIns="91440" bIns="45720" rtlCol="0" anchor="t">
            <a:normAutofit/>
          </a:bodyPr>
          <a:lstStyle/>
          <a:p>
            <a:pPr marL="0" indent="0">
              <a:buNone/>
            </a:pPr>
            <a:r>
              <a:rPr lang="en-US" dirty="0"/>
              <a:t>Agenda:</a:t>
            </a:r>
          </a:p>
          <a:p>
            <a:pPr marL="457200" indent="-457200">
              <a:buFont typeface="+mj-lt"/>
              <a:buAutoNum type="arabicPeriod"/>
            </a:pPr>
            <a:r>
              <a:rPr lang="en-US" sz="2000" dirty="0"/>
              <a:t>Prework for Today</a:t>
            </a:r>
          </a:p>
          <a:p>
            <a:pPr marL="457200" indent="-457200">
              <a:buFont typeface="+mj-lt"/>
              <a:buAutoNum type="arabicPeriod"/>
            </a:pPr>
            <a:r>
              <a:rPr lang="en-US" sz="2000" dirty="0"/>
              <a:t>Progress Polling</a:t>
            </a:r>
          </a:p>
          <a:p>
            <a:pPr marL="457200" indent="-457200">
              <a:buFont typeface="+mj-lt"/>
              <a:buAutoNum type="arabicPeriod"/>
            </a:pPr>
            <a:r>
              <a:rPr lang="en-US" sz="2000" dirty="0"/>
              <a:t>The Story of the Humble Text File</a:t>
            </a:r>
          </a:p>
          <a:p>
            <a:pPr marL="457200" indent="-457200">
              <a:buFont typeface="+mj-lt"/>
              <a:buAutoNum type="arabicPeriod"/>
            </a:pPr>
            <a:r>
              <a:rPr lang="en-US" sz="2000" dirty="0"/>
              <a:t>Breakout: Chapters 3-5, A.6, and A.7</a:t>
            </a:r>
          </a:p>
          <a:p>
            <a:pPr marL="457200" indent="-457200">
              <a:buFont typeface="+mj-lt"/>
              <a:buAutoNum type="arabicPeriod"/>
            </a:pPr>
            <a:r>
              <a:rPr lang="en-US" sz="2000" dirty="0"/>
              <a:t>Prework for Next Class</a:t>
            </a:r>
          </a:p>
          <a:p>
            <a:pPr marL="457200" indent="-457200">
              <a:buFont typeface="+mj-lt"/>
              <a:buAutoNum type="arabicPeriod"/>
            </a:pPr>
            <a:r>
              <a:rPr lang="en-US" sz="2000" dirty="0"/>
              <a:t>Quiz 2</a:t>
            </a:r>
          </a:p>
        </p:txBody>
      </p:sp>
      <p:pic>
        <p:nvPicPr>
          <p:cNvPr id="4" name="Content Placeholder 4">
            <a:extLst>
              <a:ext uri="{FF2B5EF4-FFF2-40B4-BE49-F238E27FC236}">
                <a16:creationId xmlns:a16="http://schemas.microsoft.com/office/drawing/2014/main" id="{4F742B6E-B171-6A46-B579-4EFBC662609F}"/>
              </a:ext>
            </a:extLst>
          </p:cNvPr>
          <p:cNvPicPr>
            <a:picLocks noChangeAspect="1"/>
          </p:cNvPicPr>
          <p:nvPr/>
        </p:nvPicPr>
        <p:blipFill>
          <a:blip r:embed="rId3"/>
          <a:stretch>
            <a:fillRect/>
          </a:stretch>
        </p:blipFill>
        <p:spPr>
          <a:xfrm>
            <a:off x="8942905" y="156030"/>
            <a:ext cx="2656367" cy="1366321"/>
          </a:xfrm>
          <a:prstGeom prst="rect">
            <a:avLst/>
          </a:prstGeom>
        </p:spPr>
      </p:pic>
      <p:sp>
        <p:nvSpPr>
          <p:cNvPr id="2" name="Rectangle 1">
            <a:extLst>
              <a:ext uri="{FF2B5EF4-FFF2-40B4-BE49-F238E27FC236}">
                <a16:creationId xmlns:a16="http://schemas.microsoft.com/office/drawing/2014/main" id="{61E86DD6-7824-CE4A-8590-7D9EEC0BD68D}"/>
              </a:ext>
            </a:extLst>
          </p:cNvPr>
          <p:cNvSpPr/>
          <p:nvPr/>
        </p:nvSpPr>
        <p:spPr>
          <a:xfrm>
            <a:off x="838200" y="5516584"/>
            <a:ext cx="10761072" cy="646331"/>
          </a:xfrm>
          <a:prstGeom prst="rect">
            <a:avLst/>
          </a:prstGeom>
        </p:spPr>
        <p:txBody>
          <a:bodyPr wrap="square">
            <a:spAutoFit/>
          </a:bodyPr>
          <a:lstStyle/>
          <a:p>
            <a:r>
              <a:rPr lang="en-US" dirty="0"/>
              <a:t>Discussion &amp; Questions welcome at any time but please be present with no phones or email during our time together</a:t>
            </a:r>
          </a:p>
        </p:txBody>
      </p:sp>
    </p:spTree>
    <p:extLst>
      <p:ext uri="{BB962C8B-B14F-4D97-AF65-F5344CB8AC3E}">
        <p14:creationId xmlns:p14="http://schemas.microsoft.com/office/powerpoint/2010/main" val="30308359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Unicode, UTF-16, and UTF-8</a:t>
            </a:r>
          </a:p>
        </p:txBody>
      </p:sp>
      <p:sp>
        <p:nvSpPr>
          <p:cNvPr id="6" name="Content Placeholder 2"/>
          <p:cNvSpPr>
            <a:spLocks noGrp="1"/>
          </p:cNvSpPr>
          <p:nvPr>
            <p:ph idx="1"/>
          </p:nvPr>
        </p:nvSpPr>
        <p:spPr>
          <a:xfrm>
            <a:off x="838198" y="1525772"/>
            <a:ext cx="10515600" cy="4651191"/>
          </a:xfrm>
        </p:spPr>
        <p:txBody>
          <a:bodyPr>
            <a:normAutofit/>
          </a:bodyPr>
          <a:lstStyle/>
          <a:p>
            <a:pPr marL="0" indent="0">
              <a:buNone/>
            </a:pPr>
            <a:r>
              <a:rPr lang="en-US" sz="2000" b="1" dirty="0"/>
              <a:t>Unicode</a:t>
            </a:r>
            <a:endParaRPr lang="en-US" sz="2000" dirty="0"/>
          </a:p>
          <a:p>
            <a:pPr marL="0" indent="0">
              <a:buNone/>
            </a:pPr>
            <a:r>
              <a:rPr lang="en-US" sz="2000" dirty="0"/>
              <a:t>Unicode was a brave effort to create a single character set that included every reasonable writing system on the planet and some make-believe ones like Klingon, too. Some people are under the misconception that Unicode is simply a 16-bit code where each character takes 16 bits and therefore there are 65,536 possible characters. </a:t>
            </a:r>
            <a:r>
              <a:rPr lang="en-US" sz="2000" b="1" dirty="0"/>
              <a:t>This is not, actually, correct.</a:t>
            </a:r>
            <a:r>
              <a:rPr lang="en-US" sz="2000" dirty="0"/>
              <a:t> It is the single most common myth about Unicode, so if you thought that, don’t feel bad. </a:t>
            </a:r>
            <a:r>
              <a:rPr lang="en-US" sz="2000" dirty="0">
                <a:hlinkClick r:id="rId3"/>
              </a:rPr>
              <a:t>[link]</a:t>
            </a:r>
            <a:endParaRPr lang="en-US" sz="2000" dirty="0"/>
          </a:p>
          <a:p>
            <a:pPr marL="0" indent="0">
              <a:buNone/>
            </a:pPr>
            <a:endParaRPr lang="en-US" sz="2000" dirty="0"/>
          </a:p>
          <a:p>
            <a:pPr marL="0" indent="0">
              <a:buNone/>
            </a:pPr>
            <a:endParaRPr lang="en-US" sz="2000" dirty="0"/>
          </a:p>
          <a:p>
            <a:pPr marL="0" indent="0">
              <a:buNone/>
            </a:pPr>
            <a:r>
              <a:rPr lang="en-US" sz="2000" dirty="0"/>
              <a:t>“Oops!” -- Eric</a:t>
            </a:r>
          </a:p>
        </p:txBody>
      </p:sp>
      <p:pic>
        <p:nvPicPr>
          <p:cNvPr id="3" name="Picture 2">
            <a:extLst>
              <a:ext uri="{FF2B5EF4-FFF2-40B4-BE49-F238E27FC236}">
                <a16:creationId xmlns:a16="http://schemas.microsoft.com/office/drawing/2014/main" id="{1F75EA1E-3093-5040-A47D-3C173136BFA1}"/>
              </a:ext>
            </a:extLst>
          </p:cNvPr>
          <p:cNvPicPr>
            <a:picLocks noChangeAspect="1"/>
          </p:cNvPicPr>
          <p:nvPr/>
        </p:nvPicPr>
        <p:blipFill>
          <a:blip r:embed="rId4"/>
          <a:stretch>
            <a:fillRect/>
          </a:stretch>
        </p:blipFill>
        <p:spPr>
          <a:xfrm>
            <a:off x="10182152" y="268472"/>
            <a:ext cx="1838683" cy="625531"/>
          </a:xfrm>
          <a:prstGeom prst="rect">
            <a:avLst/>
          </a:prstGeom>
        </p:spPr>
      </p:pic>
    </p:spTree>
    <p:extLst>
      <p:ext uri="{BB962C8B-B14F-4D97-AF65-F5344CB8AC3E}">
        <p14:creationId xmlns:p14="http://schemas.microsoft.com/office/powerpoint/2010/main" val="14919984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Unicode, UTF-16, and UTF-8</a:t>
            </a:r>
          </a:p>
        </p:txBody>
      </p:sp>
      <p:sp>
        <p:nvSpPr>
          <p:cNvPr id="6" name="Content Placeholder 2"/>
          <p:cNvSpPr>
            <a:spLocks noGrp="1"/>
          </p:cNvSpPr>
          <p:nvPr>
            <p:ph idx="1"/>
          </p:nvPr>
        </p:nvSpPr>
        <p:spPr>
          <a:xfrm>
            <a:off x="838198" y="1525772"/>
            <a:ext cx="10515600" cy="4651191"/>
          </a:xfrm>
        </p:spPr>
        <p:txBody>
          <a:bodyPr>
            <a:normAutofit/>
          </a:bodyPr>
          <a:lstStyle/>
          <a:p>
            <a:pPr marL="0" indent="0">
              <a:buNone/>
            </a:pPr>
            <a:r>
              <a:rPr lang="en-US" sz="2000" dirty="0"/>
              <a:t>Unicode: Code Points</a:t>
            </a:r>
          </a:p>
          <a:p>
            <a:pPr marL="0" indent="0">
              <a:buNone/>
            </a:pPr>
            <a:r>
              <a:rPr lang="en-US" sz="2000" dirty="0"/>
              <a:t>UTF-16 Encoding: 2 bytes per character… plus some craziness</a:t>
            </a:r>
          </a:p>
          <a:p>
            <a:pPr marL="0" indent="0">
              <a:buNone/>
            </a:pPr>
            <a:endParaRPr lang="en-US" sz="2000" dirty="0"/>
          </a:p>
        </p:txBody>
      </p:sp>
    </p:spTree>
    <p:extLst>
      <p:ext uri="{BB962C8B-B14F-4D97-AF65-F5344CB8AC3E}">
        <p14:creationId xmlns:p14="http://schemas.microsoft.com/office/powerpoint/2010/main" val="27828235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78280" y="3013218"/>
            <a:ext cx="9144000" cy="831563"/>
          </a:xfrm>
        </p:spPr>
        <p:txBody>
          <a:bodyPr anchor="ctr">
            <a:normAutofit/>
          </a:bodyPr>
          <a:lstStyle/>
          <a:p>
            <a:r>
              <a:rPr lang="en-US" sz="4800" dirty="0"/>
              <a:t>UTF-8</a:t>
            </a:r>
          </a:p>
        </p:txBody>
      </p:sp>
    </p:spTree>
    <p:extLst>
      <p:ext uri="{BB962C8B-B14F-4D97-AF65-F5344CB8AC3E}">
        <p14:creationId xmlns:p14="http://schemas.microsoft.com/office/powerpoint/2010/main" val="41719110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Unicode, UTF-16, and UTF-8</a:t>
            </a:r>
          </a:p>
        </p:txBody>
      </p:sp>
      <p:sp>
        <p:nvSpPr>
          <p:cNvPr id="6" name="Content Placeholder 2"/>
          <p:cNvSpPr>
            <a:spLocks noGrp="1"/>
          </p:cNvSpPr>
          <p:nvPr>
            <p:ph idx="1"/>
          </p:nvPr>
        </p:nvSpPr>
        <p:spPr>
          <a:xfrm>
            <a:off x="838198" y="1525772"/>
            <a:ext cx="10515600" cy="4651191"/>
          </a:xfrm>
        </p:spPr>
        <p:txBody>
          <a:bodyPr>
            <a:normAutofit/>
          </a:bodyPr>
          <a:lstStyle/>
          <a:p>
            <a:pPr marL="0" indent="0">
              <a:buNone/>
            </a:pPr>
            <a:r>
              <a:rPr lang="en-US" sz="2000" b="1" dirty="0"/>
              <a:t>Unicode</a:t>
            </a:r>
            <a:endParaRPr lang="en-US" sz="2000" dirty="0"/>
          </a:p>
          <a:p>
            <a:pPr marL="0" indent="0">
              <a:buNone/>
            </a:pPr>
            <a:r>
              <a:rPr lang="en-US" sz="2000" dirty="0"/>
              <a:t>For a while it seemed like that (UTF-16) might be good enough, but programmers were complaining. “Look at all those zeros!” they said, since they were Americans and they were looking at English text … Also they were liberal hippies in California who wanted to </a:t>
            </a:r>
            <a:r>
              <a:rPr lang="en-US" sz="2000" i="1" dirty="0"/>
              <a:t>conserve (sneer)</a:t>
            </a:r>
            <a:r>
              <a:rPr lang="en-US" sz="2000" dirty="0"/>
              <a:t>. If they were Texans they wouldn’t have minded guzzling twice the number of bytes. But those Californian wimps couldn’t bear the idea of </a:t>
            </a:r>
            <a:r>
              <a:rPr lang="en-US" sz="2000" i="1" dirty="0"/>
              <a:t>doubling</a:t>
            </a:r>
            <a:r>
              <a:rPr lang="en-US" sz="2000" dirty="0"/>
              <a:t> the amount of storage it took for strings, and anyway, there were already all these doggone documents out there using various ANSI and DBCS character sets and who’s going to convert them all? </a:t>
            </a:r>
            <a:r>
              <a:rPr lang="en-US" sz="2000" i="1" dirty="0"/>
              <a:t>Moi?</a:t>
            </a:r>
            <a:r>
              <a:rPr lang="en-US" sz="2000" dirty="0"/>
              <a:t> For this reason alone most people decided to ignore Unicode for several years and in the meantime things got worse.</a:t>
            </a:r>
          </a:p>
          <a:p>
            <a:pPr marL="0" indent="0">
              <a:buNone/>
            </a:pPr>
            <a:r>
              <a:rPr lang="en-US" sz="2000" dirty="0"/>
              <a:t>Thus was </a:t>
            </a:r>
            <a:r>
              <a:rPr lang="en-US" sz="2000" dirty="0">
                <a:hlinkClick r:id="rId3"/>
              </a:rPr>
              <a:t>invented</a:t>
            </a:r>
            <a:r>
              <a:rPr lang="en-US" sz="2000" dirty="0"/>
              <a:t> the brilliant concept of </a:t>
            </a:r>
            <a:r>
              <a:rPr lang="en-US" sz="2000" dirty="0">
                <a:hlinkClick r:id="rId4"/>
              </a:rPr>
              <a:t>UTF-8</a:t>
            </a:r>
            <a:r>
              <a:rPr lang="en-US" sz="2000" dirty="0"/>
              <a:t>. UTF-8 was another system for storing your string of Unicode code points, those magic U+ numbers, in memory using 8 bit bytes. In UTF-8, every code point from 0-127 is stored </a:t>
            </a:r>
            <a:r>
              <a:rPr lang="en-US" sz="2000" i="1" dirty="0"/>
              <a:t>in a single byte</a:t>
            </a:r>
            <a:r>
              <a:rPr lang="en-US" sz="2000" dirty="0"/>
              <a:t>. Only code points 128 and above are stored using 2, 3, in fact, up to 6 bytes.</a:t>
            </a:r>
          </a:p>
          <a:p>
            <a:pPr marL="0" indent="0">
              <a:buNone/>
            </a:pPr>
            <a:endParaRPr lang="en-US" sz="2000" dirty="0"/>
          </a:p>
        </p:txBody>
      </p:sp>
      <p:pic>
        <p:nvPicPr>
          <p:cNvPr id="3" name="Picture 2">
            <a:extLst>
              <a:ext uri="{FF2B5EF4-FFF2-40B4-BE49-F238E27FC236}">
                <a16:creationId xmlns:a16="http://schemas.microsoft.com/office/drawing/2014/main" id="{1F75EA1E-3093-5040-A47D-3C173136BFA1}"/>
              </a:ext>
            </a:extLst>
          </p:cNvPr>
          <p:cNvPicPr>
            <a:picLocks noChangeAspect="1"/>
          </p:cNvPicPr>
          <p:nvPr/>
        </p:nvPicPr>
        <p:blipFill>
          <a:blip r:embed="rId5"/>
          <a:stretch>
            <a:fillRect/>
          </a:stretch>
        </p:blipFill>
        <p:spPr>
          <a:xfrm>
            <a:off x="10182152" y="268472"/>
            <a:ext cx="1838683" cy="625531"/>
          </a:xfrm>
          <a:prstGeom prst="rect">
            <a:avLst/>
          </a:prstGeom>
        </p:spPr>
      </p:pic>
    </p:spTree>
    <p:extLst>
      <p:ext uri="{BB962C8B-B14F-4D97-AF65-F5344CB8AC3E}">
        <p14:creationId xmlns:p14="http://schemas.microsoft.com/office/powerpoint/2010/main" val="6252405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838200" y="365125"/>
            <a:ext cx="10515600" cy="1325563"/>
          </a:xfrm>
        </p:spPr>
        <p:txBody>
          <a:bodyPr>
            <a:normAutofit/>
          </a:bodyPr>
          <a:lstStyle/>
          <a:p>
            <a:r>
              <a:rPr lang="en-US" sz="3600" dirty="0"/>
              <a:t>Text File Standards (Encoding)</a:t>
            </a:r>
          </a:p>
        </p:txBody>
      </p:sp>
      <p:sp>
        <p:nvSpPr>
          <p:cNvPr id="5" name="Content Placeholder 2">
            <a:extLst>
              <a:ext uri="{FF2B5EF4-FFF2-40B4-BE49-F238E27FC236}">
                <a16:creationId xmlns:a16="http://schemas.microsoft.com/office/drawing/2014/main" id="{E8F0EA9A-219C-40FD-AE36-784EE1B77D56}"/>
              </a:ext>
            </a:extLst>
          </p:cNvPr>
          <p:cNvSpPr>
            <a:spLocks noGrp="1"/>
          </p:cNvSpPr>
          <p:nvPr>
            <p:ph idx="1"/>
          </p:nvPr>
        </p:nvSpPr>
        <p:spPr>
          <a:xfrm>
            <a:off x="838200" y="1553528"/>
            <a:ext cx="10515599" cy="5075871"/>
          </a:xfrm>
        </p:spPr>
        <p:txBody>
          <a:bodyPr>
            <a:normAutofit/>
          </a:bodyPr>
          <a:lstStyle/>
          <a:p>
            <a:pPr marL="0" indent="0">
              <a:spcAft>
                <a:spcPts val="600"/>
              </a:spcAft>
              <a:buNone/>
            </a:pPr>
            <a:r>
              <a:rPr lang="en-US" sz="2000" dirty="0"/>
              <a:t>ASCII</a:t>
            </a:r>
          </a:p>
          <a:p>
            <a:pPr marL="0" indent="0">
              <a:spcAft>
                <a:spcPts val="600"/>
              </a:spcAft>
              <a:buNone/>
            </a:pPr>
            <a:r>
              <a:rPr lang="en-US" sz="2000" dirty="0"/>
              <a:t>Unicode</a:t>
            </a:r>
          </a:p>
          <a:p>
            <a:pPr marL="0" indent="0">
              <a:spcAft>
                <a:spcPts val="600"/>
              </a:spcAft>
              <a:buNone/>
            </a:pPr>
            <a:r>
              <a:rPr lang="en-US" sz="2000" dirty="0"/>
              <a:t>UTF-8</a:t>
            </a:r>
          </a:p>
          <a:p>
            <a:pPr marL="0" indent="0">
              <a:spcAft>
                <a:spcPts val="600"/>
              </a:spcAft>
              <a:buNone/>
            </a:pPr>
            <a:r>
              <a:rPr lang="en-US" sz="2000" dirty="0"/>
              <a:t>Others</a:t>
            </a:r>
          </a:p>
          <a:p>
            <a:pPr marL="0" indent="0">
              <a:spcAft>
                <a:spcPts val="600"/>
              </a:spcAft>
              <a:buNone/>
            </a:pPr>
            <a:endParaRPr lang="en-US" sz="2000" dirty="0"/>
          </a:p>
          <a:p>
            <a:pPr marL="0" indent="0">
              <a:spcAft>
                <a:spcPts val="600"/>
              </a:spcAft>
              <a:buNone/>
            </a:pPr>
            <a:endParaRPr lang="en-US" sz="2000" dirty="0"/>
          </a:p>
          <a:p>
            <a:pPr marL="0" indent="0">
              <a:spcAft>
                <a:spcPts val="600"/>
              </a:spcAft>
              <a:buNone/>
            </a:pPr>
            <a:endParaRPr lang="en-US" sz="2000" dirty="0"/>
          </a:p>
        </p:txBody>
      </p:sp>
      <p:pic>
        <p:nvPicPr>
          <p:cNvPr id="8" name="Picture 7">
            <a:extLst>
              <a:ext uri="{FF2B5EF4-FFF2-40B4-BE49-F238E27FC236}">
                <a16:creationId xmlns:a16="http://schemas.microsoft.com/office/drawing/2014/main" id="{6D419FF6-75F8-44B2-AFA4-ECF14FB72582}"/>
              </a:ext>
            </a:extLst>
          </p:cNvPr>
          <p:cNvPicPr>
            <a:picLocks noChangeAspect="1"/>
          </p:cNvPicPr>
          <p:nvPr/>
        </p:nvPicPr>
        <p:blipFill>
          <a:blip r:embed="rId3"/>
          <a:stretch>
            <a:fillRect/>
          </a:stretch>
        </p:blipFill>
        <p:spPr>
          <a:xfrm>
            <a:off x="3295649" y="1868804"/>
            <a:ext cx="6848476" cy="4040601"/>
          </a:xfrm>
          <a:prstGeom prst="rect">
            <a:avLst/>
          </a:prstGeom>
        </p:spPr>
      </p:pic>
    </p:spTree>
    <p:extLst>
      <p:ext uri="{BB962C8B-B14F-4D97-AF65-F5344CB8AC3E}">
        <p14:creationId xmlns:p14="http://schemas.microsoft.com/office/powerpoint/2010/main" val="2878930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7CE47F-3EF6-48CA-9239-E8B6E5C6B41A}"/>
              </a:ext>
            </a:extLst>
          </p:cNvPr>
          <p:cNvSpPr>
            <a:spLocks noGrp="1"/>
          </p:cNvSpPr>
          <p:nvPr>
            <p:ph type="title"/>
          </p:nvPr>
        </p:nvSpPr>
        <p:spPr>
          <a:xfrm>
            <a:off x="838200" y="365125"/>
            <a:ext cx="10515600" cy="1325563"/>
          </a:xfrm>
        </p:spPr>
        <p:txBody>
          <a:bodyPr>
            <a:normAutofit/>
          </a:bodyPr>
          <a:lstStyle/>
          <a:p>
            <a:pPr>
              <a:spcAft>
                <a:spcPts val="600"/>
              </a:spcAft>
            </a:pPr>
            <a:r>
              <a:rPr lang="en-US" sz="3600" dirty="0"/>
              <a:t>Text File End-Of-Line (EOL) and Encoding</a:t>
            </a:r>
          </a:p>
        </p:txBody>
      </p:sp>
      <p:sp>
        <p:nvSpPr>
          <p:cNvPr id="5" name="Content Placeholder 2">
            <a:extLst>
              <a:ext uri="{FF2B5EF4-FFF2-40B4-BE49-F238E27FC236}">
                <a16:creationId xmlns:a16="http://schemas.microsoft.com/office/drawing/2014/main" id="{E8F0EA9A-219C-40FD-AE36-784EE1B77D56}"/>
              </a:ext>
            </a:extLst>
          </p:cNvPr>
          <p:cNvSpPr>
            <a:spLocks noGrp="1"/>
          </p:cNvSpPr>
          <p:nvPr>
            <p:ph idx="1"/>
          </p:nvPr>
        </p:nvSpPr>
        <p:spPr>
          <a:xfrm>
            <a:off x="838201" y="1524953"/>
            <a:ext cx="10515599" cy="5075871"/>
          </a:xfrm>
        </p:spPr>
        <p:txBody>
          <a:bodyPr>
            <a:normAutofit/>
          </a:bodyPr>
          <a:lstStyle/>
          <a:p>
            <a:pPr marL="0" indent="0">
              <a:spcAft>
                <a:spcPts val="600"/>
              </a:spcAft>
              <a:buNone/>
            </a:pPr>
            <a:r>
              <a:rPr lang="en-US" sz="2000" dirty="0"/>
              <a:t>Industry adoption of end-of-line encoding includes: </a:t>
            </a:r>
          </a:p>
          <a:p>
            <a:pPr marL="0" indent="0">
              <a:spcAft>
                <a:spcPts val="600"/>
              </a:spcAft>
              <a:buNone/>
            </a:pPr>
            <a:endParaRPr lang="en-US" sz="2000" dirty="0"/>
          </a:p>
          <a:p>
            <a:pPr marL="0" indent="0">
              <a:spcAft>
                <a:spcPts val="600"/>
              </a:spcAft>
              <a:buNone/>
            </a:pPr>
            <a:r>
              <a:rPr lang="en-US" sz="2000" dirty="0"/>
              <a:t>Windows: 	Both Carriage Return (CR, \r, 0x0d) and Line Feed (LF, \n, 0x0a) together.</a:t>
            </a:r>
          </a:p>
          <a:p>
            <a:pPr marL="0" indent="0">
              <a:spcAft>
                <a:spcPts val="600"/>
              </a:spcAft>
              <a:buNone/>
            </a:pPr>
            <a:r>
              <a:rPr lang="en-US" sz="2000" dirty="0"/>
              <a:t>Unix/Linux/OSX: 	Just Line Feed (LF, \n, 0x0a)</a:t>
            </a:r>
          </a:p>
          <a:p>
            <a:pPr marL="0" indent="0">
              <a:spcAft>
                <a:spcPts val="600"/>
              </a:spcAft>
              <a:buNone/>
            </a:pPr>
            <a:r>
              <a:rPr lang="en-US" sz="2000" dirty="0"/>
              <a:t>Mac (pre-OSX): 	Just Carriage Return (CR, \r, 0x0d)</a:t>
            </a:r>
          </a:p>
          <a:p>
            <a:pPr marL="0" indent="0">
              <a:spcAft>
                <a:spcPts val="600"/>
              </a:spcAft>
              <a:buNone/>
            </a:pPr>
            <a:endParaRPr lang="en-US" sz="2000" dirty="0"/>
          </a:p>
          <a:p>
            <a:pPr marL="0" indent="0">
              <a:spcAft>
                <a:spcPts val="600"/>
              </a:spcAft>
              <a:buNone/>
            </a:pPr>
            <a:endParaRPr lang="en-US" sz="2000" dirty="0"/>
          </a:p>
          <a:p>
            <a:pPr marL="0" indent="0">
              <a:spcAft>
                <a:spcPts val="600"/>
              </a:spcAft>
              <a:buNone/>
            </a:pPr>
            <a:r>
              <a:rPr lang="en-US" sz="2000" dirty="0"/>
              <a:t>Article on Windows Notepad supporting non-Windows EOF conventions </a:t>
            </a:r>
            <a:r>
              <a:rPr lang="en-US" sz="2000" dirty="0">
                <a:hlinkClick r:id="rId3"/>
              </a:rPr>
              <a:t>[link]</a:t>
            </a:r>
            <a:endParaRPr lang="en-US" sz="2000" dirty="0"/>
          </a:p>
        </p:txBody>
      </p:sp>
    </p:spTree>
    <p:extLst>
      <p:ext uri="{BB962C8B-B14F-4D97-AF65-F5344CB8AC3E}">
        <p14:creationId xmlns:p14="http://schemas.microsoft.com/office/powerpoint/2010/main" val="18217848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78280" y="3013218"/>
            <a:ext cx="9144000" cy="831563"/>
          </a:xfrm>
        </p:spPr>
        <p:txBody>
          <a:bodyPr anchor="ctr">
            <a:normAutofit/>
          </a:bodyPr>
          <a:lstStyle/>
          <a:p>
            <a:r>
              <a:rPr lang="en-US" sz="4800" dirty="0"/>
              <a:t>HTML Character Entities</a:t>
            </a:r>
          </a:p>
        </p:txBody>
      </p:sp>
    </p:spTree>
    <p:extLst>
      <p:ext uri="{BB962C8B-B14F-4D97-AF65-F5344CB8AC3E}">
        <p14:creationId xmlns:p14="http://schemas.microsoft.com/office/powerpoint/2010/main" val="25173678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Straight vs Curly Quotes</a:t>
            </a:r>
            <a:endParaRPr lang="en-US" sz="3600" b="1" i="1" u="sng" dirty="0"/>
          </a:p>
        </p:txBody>
      </p:sp>
      <p:pic>
        <p:nvPicPr>
          <p:cNvPr id="3" name="Picture 2">
            <a:extLst>
              <a:ext uri="{FF2B5EF4-FFF2-40B4-BE49-F238E27FC236}">
                <a16:creationId xmlns:a16="http://schemas.microsoft.com/office/drawing/2014/main" id="{DA201B10-4C2A-214F-9280-DBE3DB5A307B}"/>
              </a:ext>
            </a:extLst>
          </p:cNvPr>
          <p:cNvPicPr>
            <a:picLocks noChangeAspect="1"/>
          </p:cNvPicPr>
          <p:nvPr/>
        </p:nvPicPr>
        <p:blipFill>
          <a:blip r:embed="rId3"/>
          <a:stretch>
            <a:fillRect/>
          </a:stretch>
        </p:blipFill>
        <p:spPr>
          <a:xfrm>
            <a:off x="2509105" y="1122398"/>
            <a:ext cx="7173789" cy="5487492"/>
          </a:xfrm>
          <a:prstGeom prst="rect">
            <a:avLst/>
          </a:prstGeom>
        </p:spPr>
      </p:pic>
      <p:pic>
        <p:nvPicPr>
          <p:cNvPr id="5" name="Picture 4">
            <a:extLst>
              <a:ext uri="{FF2B5EF4-FFF2-40B4-BE49-F238E27FC236}">
                <a16:creationId xmlns:a16="http://schemas.microsoft.com/office/drawing/2014/main" id="{84FF8BDB-B891-3F4E-8783-AF156FA60D10}"/>
              </a:ext>
            </a:extLst>
          </p:cNvPr>
          <p:cNvPicPr>
            <a:picLocks noChangeAspect="1"/>
          </p:cNvPicPr>
          <p:nvPr/>
        </p:nvPicPr>
        <p:blipFill>
          <a:blip r:embed="rId4"/>
          <a:stretch>
            <a:fillRect/>
          </a:stretch>
        </p:blipFill>
        <p:spPr>
          <a:xfrm>
            <a:off x="10715196" y="119456"/>
            <a:ext cx="1277205" cy="1248611"/>
          </a:xfrm>
          <a:prstGeom prst="rect">
            <a:avLst/>
          </a:prstGeom>
        </p:spPr>
      </p:pic>
    </p:spTree>
    <p:extLst>
      <p:ext uri="{BB962C8B-B14F-4D97-AF65-F5344CB8AC3E}">
        <p14:creationId xmlns:p14="http://schemas.microsoft.com/office/powerpoint/2010/main" val="10480339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HTML Character Entities</a:t>
            </a:r>
            <a:endParaRPr lang="en-US" sz="3600" b="1" i="1" u="sng" dirty="0"/>
          </a:p>
        </p:txBody>
      </p:sp>
      <p:pic>
        <p:nvPicPr>
          <p:cNvPr id="4" name="Picture 3">
            <a:extLst>
              <a:ext uri="{FF2B5EF4-FFF2-40B4-BE49-F238E27FC236}">
                <a16:creationId xmlns:a16="http://schemas.microsoft.com/office/drawing/2014/main" id="{1614CB4C-371B-8746-8229-02C2FE891B4B}"/>
              </a:ext>
            </a:extLst>
          </p:cNvPr>
          <p:cNvPicPr>
            <a:picLocks noChangeAspect="1"/>
          </p:cNvPicPr>
          <p:nvPr/>
        </p:nvPicPr>
        <p:blipFill>
          <a:blip r:embed="rId3"/>
          <a:stretch>
            <a:fillRect/>
          </a:stretch>
        </p:blipFill>
        <p:spPr>
          <a:xfrm>
            <a:off x="838200" y="1187409"/>
            <a:ext cx="10515600" cy="3420524"/>
          </a:xfrm>
          <a:prstGeom prst="rect">
            <a:avLst/>
          </a:prstGeom>
        </p:spPr>
      </p:pic>
    </p:spTree>
    <p:extLst>
      <p:ext uri="{BB962C8B-B14F-4D97-AF65-F5344CB8AC3E}">
        <p14:creationId xmlns:p14="http://schemas.microsoft.com/office/powerpoint/2010/main" val="34813128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Always Escape</a:t>
            </a:r>
            <a:endParaRPr lang="en-US" sz="3600" b="1" i="1" u="sng" dirty="0"/>
          </a:p>
        </p:txBody>
      </p:sp>
      <p:pic>
        <p:nvPicPr>
          <p:cNvPr id="6" name="Picture 5">
            <a:extLst>
              <a:ext uri="{FF2B5EF4-FFF2-40B4-BE49-F238E27FC236}">
                <a16:creationId xmlns:a16="http://schemas.microsoft.com/office/drawing/2014/main" id="{69BEFA84-70DC-2948-B629-6C032674ADC5}"/>
              </a:ext>
            </a:extLst>
          </p:cNvPr>
          <p:cNvPicPr>
            <a:picLocks noChangeAspect="1"/>
          </p:cNvPicPr>
          <p:nvPr/>
        </p:nvPicPr>
        <p:blipFill>
          <a:blip r:embed="rId3"/>
          <a:stretch>
            <a:fillRect/>
          </a:stretch>
        </p:blipFill>
        <p:spPr>
          <a:xfrm>
            <a:off x="838200" y="1369380"/>
            <a:ext cx="10515600" cy="1724956"/>
          </a:xfrm>
          <a:prstGeom prst="rect">
            <a:avLst/>
          </a:prstGeom>
        </p:spPr>
      </p:pic>
      <p:pic>
        <p:nvPicPr>
          <p:cNvPr id="7" name="Picture 6">
            <a:extLst>
              <a:ext uri="{FF2B5EF4-FFF2-40B4-BE49-F238E27FC236}">
                <a16:creationId xmlns:a16="http://schemas.microsoft.com/office/drawing/2014/main" id="{C7B5E97B-68EE-3942-8D3C-695CC838FBB9}"/>
              </a:ext>
            </a:extLst>
          </p:cNvPr>
          <p:cNvPicPr>
            <a:picLocks noChangeAspect="1"/>
          </p:cNvPicPr>
          <p:nvPr/>
        </p:nvPicPr>
        <p:blipFill>
          <a:blip r:embed="rId4"/>
          <a:stretch>
            <a:fillRect/>
          </a:stretch>
        </p:blipFill>
        <p:spPr>
          <a:xfrm>
            <a:off x="9441447" y="365126"/>
            <a:ext cx="1912353" cy="217313"/>
          </a:xfrm>
          <a:prstGeom prst="rect">
            <a:avLst/>
          </a:prstGeom>
        </p:spPr>
      </p:pic>
    </p:spTree>
    <p:extLst>
      <p:ext uri="{BB962C8B-B14F-4D97-AF65-F5344CB8AC3E}">
        <p14:creationId xmlns:p14="http://schemas.microsoft.com/office/powerpoint/2010/main" val="20483466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D45C4B-998D-4D36-AE39-52AB024AB508}"/>
              </a:ext>
            </a:extLst>
          </p:cNvPr>
          <p:cNvSpPr>
            <a:spLocks noGrp="1"/>
          </p:cNvSpPr>
          <p:nvPr>
            <p:ph idx="1"/>
          </p:nvPr>
        </p:nvSpPr>
        <p:spPr>
          <a:xfrm>
            <a:off x="838200" y="3069076"/>
            <a:ext cx="10515600" cy="719847"/>
          </a:xfrm>
        </p:spPr>
        <p:txBody>
          <a:bodyPr anchor="ctr">
            <a:noAutofit/>
          </a:bodyPr>
          <a:lstStyle/>
          <a:p>
            <a:pPr marL="0" indent="0" algn="ctr">
              <a:buNone/>
            </a:pPr>
            <a:r>
              <a:rPr lang="en-US" sz="4400" dirty="0"/>
              <a:t>Progress Polling</a:t>
            </a:r>
          </a:p>
          <a:p>
            <a:pPr marL="0" indent="0" algn="ctr">
              <a:buNone/>
            </a:pPr>
            <a:endParaRPr lang="en-US" sz="4400" dirty="0"/>
          </a:p>
          <a:p>
            <a:pPr marL="0" indent="0" algn="ctr">
              <a:buNone/>
            </a:pPr>
            <a:r>
              <a:rPr lang="en-US" sz="3600" dirty="0"/>
              <a:t>Plus one or two spaces after a period?</a:t>
            </a:r>
          </a:p>
        </p:txBody>
      </p:sp>
    </p:spTree>
    <p:extLst>
      <p:ext uri="{BB962C8B-B14F-4D97-AF65-F5344CB8AC3E}">
        <p14:creationId xmlns:p14="http://schemas.microsoft.com/office/powerpoint/2010/main" val="10961515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b="1" dirty="0"/>
              <a:t>Oh yes, and…</a:t>
            </a:r>
          </a:p>
        </p:txBody>
      </p:sp>
      <p:pic>
        <p:nvPicPr>
          <p:cNvPr id="3" name="Picture 2">
            <a:extLst>
              <a:ext uri="{FF2B5EF4-FFF2-40B4-BE49-F238E27FC236}">
                <a16:creationId xmlns:a16="http://schemas.microsoft.com/office/drawing/2014/main" id="{F45681B7-5029-CF44-BB8D-730F9E99AAD4}"/>
              </a:ext>
            </a:extLst>
          </p:cNvPr>
          <p:cNvPicPr>
            <a:picLocks noChangeAspect="1"/>
          </p:cNvPicPr>
          <p:nvPr/>
        </p:nvPicPr>
        <p:blipFill>
          <a:blip r:embed="rId3"/>
          <a:stretch>
            <a:fillRect/>
          </a:stretch>
        </p:blipFill>
        <p:spPr>
          <a:xfrm>
            <a:off x="2655517" y="1286594"/>
            <a:ext cx="6880965" cy="4838003"/>
          </a:xfrm>
          <a:prstGeom prst="rect">
            <a:avLst/>
          </a:prstGeom>
        </p:spPr>
      </p:pic>
    </p:spTree>
    <p:extLst>
      <p:ext uri="{BB962C8B-B14F-4D97-AF65-F5344CB8AC3E}">
        <p14:creationId xmlns:p14="http://schemas.microsoft.com/office/powerpoint/2010/main" val="18206924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755BE-860E-40EB-ADA6-6E82BCB49EC3}"/>
              </a:ext>
            </a:extLst>
          </p:cNvPr>
          <p:cNvSpPr>
            <a:spLocks noGrp="1"/>
          </p:cNvSpPr>
          <p:nvPr>
            <p:ph type="title"/>
          </p:nvPr>
        </p:nvSpPr>
        <p:spPr>
          <a:xfrm>
            <a:off x="838200" y="566736"/>
            <a:ext cx="10515600" cy="741780"/>
          </a:xfrm>
        </p:spPr>
        <p:txBody>
          <a:bodyPr>
            <a:normAutofit/>
          </a:bodyPr>
          <a:lstStyle/>
          <a:p>
            <a:r>
              <a:rPr lang="en-US" sz="3600" dirty="0"/>
              <a:t>Review FOX Chapters 3 through 5 and plus A.6 and A.7</a:t>
            </a:r>
          </a:p>
        </p:txBody>
      </p:sp>
      <p:sp>
        <p:nvSpPr>
          <p:cNvPr id="3" name="Content Placeholder 2">
            <a:extLst>
              <a:ext uri="{FF2B5EF4-FFF2-40B4-BE49-F238E27FC236}">
                <a16:creationId xmlns:a16="http://schemas.microsoft.com/office/drawing/2014/main" id="{72EF5DE0-5958-4171-A9E3-3D288A31AC3F}"/>
              </a:ext>
            </a:extLst>
          </p:cNvPr>
          <p:cNvSpPr>
            <a:spLocks noGrp="1"/>
          </p:cNvSpPr>
          <p:nvPr>
            <p:ph idx="1"/>
          </p:nvPr>
        </p:nvSpPr>
        <p:spPr>
          <a:xfrm>
            <a:off x="838200" y="1383632"/>
            <a:ext cx="10515600" cy="4907632"/>
          </a:xfrm>
        </p:spPr>
        <p:txBody>
          <a:bodyPr>
            <a:normAutofit/>
          </a:bodyPr>
          <a:lstStyle/>
          <a:p>
            <a:pPr marL="342900" indent="-342900">
              <a:buFont typeface="+mj-lt"/>
              <a:buAutoNum type="arabicPeriod"/>
            </a:pPr>
            <a:r>
              <a:rPr lang="en-US" sz="2000" dirty="0"/>
              <a:t>Assign presenter</a:t>
            </a:r>
          </a:p>
          <a:p>
            <a:pPr marL="342900" indent="-342900">
              <a:buFont typeface="+mj-lt"/>
              <a:buAutoNum type="arabicPeriod"/>
            </a:pPr>
            <a:r>
              <a:rPr lang="en-US" sz="2000" dirty="0"/>
              <a:t>Team discusses topics while the presenter summarizes the topics below:</a:t>
            </a:r>
            <a:endParaRPr lang="en-US" sz="1600" dirty="0"/>
          </a:p>
          <a:p>
            <a:pPr marL="800100" lvl="1" indent="-342900">
              <a:buFont typeface="+mj-lt"/>
              <a:buAutoNum type="alphaLcParenR"/>
            </a:pPr>
            <a:r>
              <a:rPr lang="en-US" sz="1600" dirty="0"/>
              <a:t>Chapter 3 Introduction to Ruby… how do we create non-objects in Ruby?</a:t>
            </a:r>
          </a:p>
          <a:p>
            <a:pPr marL="800100" lvl="1" indent="-342900">
              <a:buFont typeface="+mj-lt"/>
              <a:buAutoNum type="alphaLcParenR"/>
            </a:pPr>
            <a:r>
              <a:rPr lang="en-US" sz="1600" dirty="0"/>
              <a:t>Chapter 4 Introduction to Rails… how do we create a non-model-view-controller Rails application?</a:t>
            </a:r>
          </a:p>
          <a:p>
            <a:pPr marL="800100" lvl="1" indent="-342900">
              <a:buFont typeface="+mj-lt"/>
              <a:buAutoNum type="alphaLcParenR"/>
            </a:pPr>
            <a:r>
              <a:rPr lang="en-US" sz="1600" dirty="0"/>
              <a:t>Chapter 5 Advanced Rails… authentication? Is the Ruby/Rails framework opinionated? </a:t>
            </a:r>
            <a:r>
              <a:rPr lang="en-US" sz="1600"/>
              <a:t>Is that good or bad</a:t>
            </a:r>
            <a:r>
              <a:rPr lang="en-US" sz="1600" dirty="0"/>
              <a:t>?</a:t>
            </a:r>
          </a:p>
          <a:p>
            <a:pPr marL="800100" lvl="1" indent="-342900">
              <a:buFont typeface="+mj-lt"/>
              <a:buAutoNum type="alphaLcParenR"/>
            </a:pPr>
            <a:r>
              <a:rPr lang="en-US" sz="1600" dirty="0"/>
              <a:t>A.6 Git and Version Control and A.7 GitHub</a:t>
            </a:r>
          </a:p>
          <a:p>
            <a:pPr marL="800100" lvl="1" indent="-342900">
              <a:buFont typeface="+mj-lt"/>
              <a:buAutoNum type="alphaLcParenR"/>
            </a:pPr>
            <a:r>
              <a:rPr lang="en-US" sz="1600" dirty="0"/>
              <a:t>ORM (Object-Relational-Mapper) and NoSQL Databases</a:t>
            </a:r>
          </a:p>
          <a:p>
            <a:pPr marL="342900" indent="-342900">
              <a:buFont typeface="+mj-lt"/>
              <a:buAutoNum type="arabicPeriod"/>
            </a:pPr>
            <a:r>
              <a:rPr lang="en-US" sz="2000" dirty="0"/>
              <a:t>Team sits back, relaxes, and acknowledges the bravery and dedication of the presenter</a:t>
            </a:r>
          </a:p>
          <a:p>
            <a:pPr marL="342900" indent="-342900">
              <a:buFont typeface="+mj-lt"/>
              <a:buAutoNum type="arabicPeriod"/>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r>
              <a:rPr lang="en-US" sz="2000" dirty="0">
                <a:hlinkClick r:id="rId3"/>
              </a:rPr>
              <a:t>Slides</a:t>
            </a:r>
            <a:r>
              <a:rPr lang="en-US" sz="2000" dirty="0"/>
              <a:t>		</a:t>
            </a:r>
            <a:endParaRPr lang="en-US" sz="3600" dirty="0"/>
          </a:p>
          <a:p>
            <a:pPr marL="0" indent="0" algn="ctr">
              <a:buNone/>
            </a:pPr>
            <a:endParaRPr lang="en-US" sz="2000" dirty="0"/>
          </a:p>
        </p:txBody>
      </p:sp>
    </p:spTree>
    <p:extLst>
      <p:ext uri="{BB962C8B-B14F-4D97-AF65-F5344CB8AC3E}">
        <p14:creationId xmlns:p14="http://schemas.microsoft.com/office/powerpoint/2010/main" val="26549980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755BE-860E-40EB-ADA6-6E82BCB49EC3}"/>
              </a:ext>
            </a:extLst>
          </p:cNvPr>
          <p:cNvSpPr>
            <a:spLocks noGrp="1"/>
          </p:cNvSpPr>
          <p:nvPr>
            <p:ph type="title"/>
          </p:nvPr>
        </p:nvSpPr>
        <p:spPr>
          <a:xfrm>
            <a:off x="838200" y="566736"/>
            <a:ext cx="10515600" cy="741780"/>
          </a:xfrm>
        </p:spPr>
        <p:txBody>
          <a:bodyPr>
            <a:normAutofit/>
          </a:bodyPr>
          <a:lstStyle/>
          <a:p>
            <a:r>
              <a:rPr lang="en-US" sz="3600" dirty="0"/>
              <a:t>Prework for Next Class</a:t>
            </a:r>
          </a:p>
        </p:txBody>
      </p:sp>
      <p:sp>
        <p:nvSpPr>
          <p:cNvPr id="3" name="Content Placeholder 2">
            <a:extLst>
              <a:ext uri="{FF2B5EF4-FFF2-40B4-BE49-F238E27FC236}">
                <a16:creationId xmlns:a16="http://schemas.microsoft.com/office/drawing/2014/main" id="{72EF5DE0-5958-4171-A9E3-3D288A31AC3F}"/>
              </a:ext>
            </a:extLst>
          </p:cNvPr>
          <p:cNvSpPr>
            <a:spLocks noGrp="1"/>
          </p:cNvSpPr>
          <p:nvPr>
            <p:ph idx="1"/>
          </p:nvPr>
        </p:nvSpPr>
        <p:spPr>
          <a:xfrm>
            <a:off x="838200" y="1383632"/>
            <a:ext cx="10515600" cy="4907632"/>
          </a:xfrm>
        </p:spPr>
        <p:txBody>
          <a:bodyPr>
            <a:normAutofit/>
          </a:bodyPr>
          <a:lstStyle/>
          <a:p>
            <a:pPr marL="0" indent="0">
              <a:buNone/>
            </a:pPr>
            <a:r>
              <a:rPr lang="en-US" sz="2000" dirty="0"/>
              <a:t>Complete through activity 15 and working on 16</a:t>
            </a:r>
          </a:p>
          <a:p>
            <a:pPr marL="0" indent="0">
              <a:buNone/>
            </a:pPr>
            <a:r>
              <a:rPr lang="en-US" sz="2000" dirty="0"/>
              <a:t>Be prepared for Lab</a:t>
            </a:r>
          </a:p>
          <a:p>
            <a:pPr marL="0" indent="0">
              <a:buNone/>
            </a:pPr>
            <a:endParaRPr lang="en-US" sz="2000" dirty="0"/>
          </a:p>
        </p:txBody>
      </p:sp>
    </p:spTree>
    <p:extLst>
      <p:ext uri="{BB962C8B-B14F-4D97-AF65-F5344CB8AC3E}">
        <p14:creationId xmlns:p14="http://schemas.microsoft.com/office/powerpoint/2010/main" val="18569048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D45C4B-998D-4D36-AE39-52AB024AB508}"/>
              </a:ext>
            </a:extLst>
          </p:cNvPr>
          <p:cNvSpPr>
            <a:spLocks noGrp="1"/>
          </p:cNvSpPr>
          <p:nvPr>
            <p:ph idx="1"/>
          </p:nvPr>
        </p:nvSpPr>
        <p:spPr>
          <a:xfrm>
            <a:off x="838200" y="3069076"/>
            <a:ext cx="10515600" cy="719847"/>
          </a:xfrm>
        </p:spPr>
        <p:txBody>
          <a:bodyPr anchor="ctr">
            <a:noAutofit/>
          </a:bodyPr>
          <a:lstStyle/>
          <a:p>
            <a:pPr marL="0" indent="0" algn="ctr">
              <a:buNone/>
            </a:pPr>
            <a:r>
              <a:rPr lang="en-US" sz="4400" dirty="0"/>
              <a:t>Quiz 2</a:t>
            </a:r>
          </a:p>
          <a:p>
            <a:pPr marL="0" indent="0" algn="ctr">
              <a:buNone/>
            </a:pPr>
            <a:endParaRPr lang="en-US" sz="4400" dirty="0"/>
          </a:p>
          <a:p>
            <a:pPr marL="0" indent="0" algn="ctr">
              <a:buNone/>
            </a:pPr>
            <a:r>
              <a:rPr lang="en-US" sz="3600" dirty="0"/>
              <a:t>A sincere attempt at quiz 2 is due </a:t>
            </a:r>
          </a:p>
          <a:p>
            <a:pPr marL="0" indent="0" algn="ctr">
              <a:buNone/>
            </a:pPr>
            <a:r>
              <a:rPr lang="en-US" sz="3600" dirty="0"/>
              <a:t>before you leave class today.</a:t>
            </a:r>
          </a:p>
        </p:txBody>
      </p:sp>
    </p:spTree>
    <p:extLst>
      <p:ext uri="{BB962C8B-B14F-4D97-AF65-F5344CB8AC3E}">
        <p14:creationId xmlns:p14="http://schemas.microsoft.com/office/powerpoint/2010/main" val="31406534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3025490"/>
            <a:ext cx="9144000" cy="807019"/>
          </a:xfrm>
        </p:spPr>
        <p:txBody>
          <a:bodyPr anchor="ctr">
            <a:normAutofit/>
          </a:bodyPr>
          <a:lstStyle/>
          <a:p>
            <a:r>
              <a:rPr lang="en-US" sz="4800" dirty="0"/>
              <a:t>End of Session</a:t>
            </a:r>
          </a:p>
        </p:txBody>
      </p:sp>
    </p:spTree>
    <p:extLst>
      <p:ext uri="{BB962C8B-B14F-4D97-AF65-F5344CB8AC3E}">
        <p14:creationId xmlns:p14="http://schemas.microsoft.com/office/powerpoint/2010/main" val="31428033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755BE-860E-40EB-ADA6-6E82BCB49EC3}"/>
              </a:ext>
            </a:extLst>
          </p:cNvPr>
          <p:cNvSpPr>
            <a:spLocks noGrp="1"/>
          </p:cNvSpPr>
          <p:nvPr>
            <p:ph type="title"/>
          </p:nvPr>
        </p:nvSpPr>
        <p:spPr>
          <a:xfrm>
            <a:off x="838200" y="566736"/>
            <a:ext cx="10515600" cy="741780"/>
          </a:xfrm>
        </p:spPr>
        <p:txBody>
          <a:bodyPr>
            <a:normAutofit/>
          </a:bodyPr>
          <a:lstStyle/>
          <a:p>
            <a:r>
              <a:rPr lang="en-US" sz="3600" dirty="0"/>
              <a:t>Lab: Azure Web Applications with CI/CD</a:t>
            </a:r>
          </a:p>
        </p:txBody>
      </p:sp>
      <p:sp>
        <p:nvSpPr>
          <p:cNvPr id="3" name="Content Placeholder 2">
            <a:extLst>
              <a:ext uri="{FF2B5EF4-FFF2-40B4-BE49-F238E27FC236}">
                <a16:creationId xmlns:a16="http://schemas.microsoft.com/office/drawing/2014/main" id="{72EF5DE0-5958-4171-A9E3-3D288A31AC3F}"/>
              </a:ext>
            </a:extLst>
          </p:cNvPr>
          <p:cNvSpPr>
            <a:spLocks noGrp="1"/>
          </p:cNvSpPr>
          <p:nvPr>
            <p:ph idx="1"/>
          </p:nvPr>
        </p:nvSpPr>
        <p:spPr>
          <a:xfrm>
            <a:off x="838200" y="1383632"/>
            <a:ext cx="10515600" cy="4907632"/>
          </a:xfrm>
        </p:spPr>
        <p:txBody>
          <a:bodyPr>
            <a:normAutofit/>
          </a:bodyPr>
          <a:lstStyle/>
          <a:p>
            <a:pPr marL="0" indent="0">
              <a:buNone/>
            </a:pPr>
            <a:r>
              <a:rPr lang="en-US" sz="2000" dirty="0"/>
              <a:t>What is </a:t>
            </a:r>
            <a:r>
              <a:rPr lang="en-US" sz="2000" dirty="0">
                <a:hlinkClick r:id="rId3"/>
              </a:rPr>
              <a:t>CI/CD</a:t>
            </a:r>
            <a:r>
              <a:rPr lang="en-US" sz="2000" dirty="0"/>
              <a:t>?</a:t>
            </a:r>
          </a:p>
          <a:p>
            <a:pPr marL="0" indent="0">
              <a:buNone/>
            </a:pPr>
            <a:r>
              <a:rPr lang="en-US" sz="2000" dirty="0"/>
              <a:t>How would we create and Azure based web application while focusing on CI/CD?</a:t>
            </a:r>
          </a:p>
          <a:p>
            <a:pPr marL="514350" indent="-514350">
              <a:buFont typeface="+mj-lt"/>
              <a:buAutoNum type="arabicPeriod"/>
            </a:pPr>
            <a:r>
              <a:rPr lang="en-US" sz="2000" dirty="0"/>
              <a:t>Prerequisites include Git, GitHub, Azure, Web Browser, Finder, Terminal, and VS Code</a:t>
            </a:r>
          </a:p>
          <a:p>
            <a:pPr marL="514350" indent="-514350">
              <a:buFont typeface="+mj-lt"/>
              <a:buAutoNum type="arabicPeriod"/>
            </a:pPr>
            <a:r>
              <a:rPr lang="en-US" sz="2000" dirty="0"/>
              <a:t>Review our </a:t>
            </a:r>
            <a:r>
              <a:rPr lang="en-US" sz="2000" dirty="0">
                <a:hlinkClick r:id="rId4"/>
              </a:rPr>
              <a:t>example code</a:t>
            </a:r>
            <a:r>
              <a:rPr lang="en-US" sz="2000" dirty="0"/>
              <a:t> to find a suitable basic web application</a:t>
            </a:r>
          </a:p>
          <a:p>
            <a:pPr marL="514350" indent="-514350">
              <a:buFont typeface="+mj-lt"/>
              <a:buAutoNum type="arabicPeriod"/>
            </a:pPr>
            <a:r>
              <a:rPr lang="en-US" sz="2000" dirty="0"/>
              <a:t>Create a GitHub repository</a:t>
            </a:r>
          </a:p>
          <a:p>
            <a:pPr marL="514350" indent="-514350">
              <a:buFont typeface="+mj-lt"/>
              <a:buAutoNum type="arabicPeriod"/>
            </a:pPr>
            <a:r>
              <a:rPr lang="en-US" sz="2000" dirty="0"/>
              <a:t>Add basic web application to the GitHub repository</a:t>
            </a:r>
          </a:p>
          <a:p>
            <a:pPr marL="514350" indent="-514350">
              <a:buFont typeface="+mj-lt"/>
              <a:buAutoNum type="arabicPeriod"/>
            </a:pPr>
            <a:r>
              <a:rPr lang="en-US" sz="2000" dirty="0"/>
              <a:t>Create an </a:t>
            </a:r>
            <a:r>
              <a:rPr lang="en-US" sz="2000" dirty="0">
                <a:hlinkClick r:id="rId5"/>
              </a:rPr>
              <a:t>Azure website</a:t>
            </a:r>
            <a:r>
              <a:rPr lang="en-US" sz="2000" dirty="0"/>
              <a:t> and link it to the GitHub repository</a:t>
            </a:r>
          </a:p>
          <a:p>
            <a:pPr marL="514350" indent="-514350">
              <a:buFont typeface="+mj-lt"/>
              <a:buAutoNum type="arabicPeriod"/>
            </a:pPr>
            <a:r>
              <a:rPr lang="en-US" sz="2000" dirty="0"/>
              <a:t>Update local Git repository with “git pull --no-edit” to update GitHub action </a:t>
            </a:r>
          </a:p>
          <a:p>
            <a:pPr marL="514350" indent="-514350">
              <a:buFont typeface="+mj-lt"/>
              <a:buAutoNum type="arabicPeriod"/>
            </a:pPr>
            <a:r>
              <a:rPr lang="en-US" sz="2000" dirty="0"/>
              <a:t>Update website, push changes, and review site</a:t>
            </a:r>
          </a:p>
          <a:p>
            <a:pPr marL="514350" indent="-514350">
              <a:buFont typeface="+mj-lt"/>
              <a:buAutoNum type="arabicPeriod"/>
            </a:pPr>
            <a:r>
              <a:rPr lang="en-US" sz="2000" dirty="0"/>
              <a:t>Regularly update and test Azure website during development</a:t>
            </a:r>
          </a:p>
          <a:p>
            <a:pPr marL="0" indent="0">
              <a:buNone/>
            </a:pPr>
            <a:endParaRPr lang="en-US" sz="2000" dirty="0"/>
          </a:p>
        </p:txBody>
      </p:sp>
    </p:spTree>
    <p:extLst>
      <p:ext uri="{BB962C8B-B14F-4D97-AF65-F5344CB8AC3E}">
        <p14:creationId xmlns:p14="http://schemas.microsoft.com/office/powerpoint/2010/main" val="12773085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755BE-860E-40EB-ADA6-6E82BCB49EC3}"/>
              </a:ext>
            </a:extLst>
          </p:cNvPr>
          <p:cNvSpPr>
            <a:spLocks noGrp="1"/>
          </p:cNvSpPr>
          <p:nvPr>
            <p:ph type="title"/>
          </p:nvPr>
        </p:nvSpPr>
        <p:spPr>
          <a:xfrm>
            <a:off x="838200" y="566736"/>
            <a:ext cx="10515600" cy="741780"/>
          </a:xfrm>
        </p:spPr>
        <p:txBody>
          <a:bodyPr>
            <a:normAutofit/>
          </a:bodyPr>
          <a:lstStyle/>
          <a:p>
            <a:r>
              <a:rPr lang="en-US" sz="3600" dirty="0"/>
              <a:t>Scrum Team Chapter Discussion </a:t>
            </a:r>
          </a:p>
        </p:txBody>
      </p:sp>
      <p:sp>
        <p:nvSpPr>
          <p:cNvPr id="3" name="Content Placeholder 2">
            <a:extLst>
              <a:ext uri="{FF2B5EF4-FFF2-40B4-BE49-F238E27FC236}">
                <a16:creationId xmlns:a16="http://schemas.microsoft.com/office/drawing/2014/main" id="{72EF5DE0-5958-4171-A9E3-3D288A31AC3F}"/>
              </a:ext>
            </a:extLst>
          </p:cNvPr>
          <p:cNvSpPr>
            <a:spLocks noGrp="1"/>
          </p:cNvSpPr>
          <p:nvPr>
            <p:ph idx="1"/>
          </p:nvPr>
        </p:nvSpPr>
        <p:spPr>
          <a:xfrm>
            <a:off x="838200" y="1383632"/>
            <a:ext cx="10515600" cy="4907632"/>
          </a:xfrm>
        </p:spPr>
        <p:txBody>
          <a:bodyPr>
            <a:normAutofit/>
          </a:bodyPr>
          <a:lstStyle/>
          <a:p>
            <a:pPr marL="342900" indent="-342900">
              <a:buFont typeface="+mj-lt"/>
              <a:buAutoNum type="arabicPeriod"/>
            </a:pPr>
            <a:r>
              <a:rPr lang="en-US" sz="2000" dirty="0"/>
              <a:t>Assign presenter</a:t>
            </a:r>
          </a:p>
          <a:p>
            <a:pPr marL="342900" indent="-342900">
              <a:buFont typeface="+mj-lt"/>
              <a:buAutoNum type="arabicPeriod"/>
            </a:pPr>
            <a:r>
              <a:rPr lang="en-US" sz="2000" dirty="0"/>
              <a:t>Team discussing chapter topics while the presenter summarizes the 5 topics below:</a:t>
            </a:r>
          </a:p>
          <a:p>
            <a:pPr marL="800100" lvl="1" indent="-342900">
              <a:buFont typeface="+mj-lt"/>
              <a:buAutoNum type="alphaLcParenR"/>
            </a:pPr>
            <a:r>
              <a:rPr lang="en-US" sz="1600" dirty="0"/>
              <a:t>The importance of Branching is VCS systems (which VCS focused on branching)</a:t>
            </a:r>
          </a:p>
          <a:p>
            <a:pPr marL="800100" lvl="1" indent="-342900">
              <a:buFont typeface="+mj-lt"/>
              <a:buAutoNum type="alphaLcParenR"/>
            </a:pPr>
            <a:r>
              <a:rPr lang="en-US" sz="1600" dirty="0"/>
              <a:t>Where  should pared programming fit into the development process</a:t>
            </a:r>
          </a:p>
          <a:p>
            <a:pPr marL="800100" lvl="1" indent="-342900">
              <a:buFont typeface="+mj-lt"/>
              <a:buAutoNum type="alphaLcParenR"/>
            </a:pPr>
            <a:r>
              <a:rPr lang="en-US" sz="1600" dirty="0"/>
              <a:t>The priority of specialization vs generalization in Agile vs Waterfall/Iterative</a:t>
            </a:r>
          </a:p>
          <a:p>
            <a:pPr marL="800100" lvl="1" indent="-342900">
              <a:buFont typeface="+mj-lt"/>
              <a:buAutoNum type="alphaLcParenR"/>
            </a:pPr>
            <a:r>
              <a:rPr lang="en-US" sz="1600" dirty="0"/>
              <a:t>The relative importance of PMs in Agile vs Waterfall/Iterative</a:t>
            </a:r>
          </a:p>
          <a:p>
            <a:pPr marL="800100" lvl="1" indent="-342900">
              <a:buFont typeface="+mj-lt"/>
              <a:buAutoNum type="alphaLcParenR"/>
            </a:pPr>
            <a:r>
              <a:rPr lang="en-US" sz="1600" dirty="0"/>
              <a:t>The two most important book on managing people and conflict (according to the author)</a:t>
            </a:r>
          </a:p>
          <a:p>
            <a:pPr marL="342900" indent="-342900">
              <a:buFont typeface="+mj-lt"/>
              <a:buAutoNum type="arabicPeriod"/>
            </a:pPr>
            <a:r>
              <a:rPr lang="en-US" sz="2000" dirty="0"/>
              <a:t>Team sits back, relaxes, and acknowledges the bravery and dedication of the presenter</a:t>
            </a:r>
          </a:p>
          <a:p>
            <a:pPr marL="0" indent="0">
              <a:buNone/>
            </a:pPr>
            <a:r>
              <a:rPr lang="en-US" sz="2000" dirty="0"/>
              <a:t>		</a:t>
            </a:r>
          </a:p>
          <a:p>
            <a:pPr marL="0" indent="0" algn="ctr">
              <a:buNone/>
            </a:pPr>
            <a:r>
              <a:rPr lang="en-US" sz="3600" dirty="0"/>
              <a:t>Fox Chapter 10 on Project Management, Scrum, Pairs, and Version Control Systems</a:t>
            </a:r>
            <a:endParaRPr lang="en-US" sz="2000" dirty="0"/>
          </a:p>
        </p:txBody>
      </p:sp>
    </p:spTree>
    <p:extLst>
      <p:ext uri="{BB962C8B-B14F-4D97-AF65-F5344CB8AC3E}">
        <p14:creationId xmlns:p14="http://schemas.microsoft.com/office/powerpoint/2010/main" val="17566763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78280" y="3013218"/>
            <a:ext cx="9144000" cy="831563"/>
          </a:xfrm>
        </p:spPr>
        <p:txBody>
          <a:bodyPr anchor="ctr">
            <a:normAutofit/>
          </a:bodyPr>
          <a:lstStyle/>
          <a:p>
            <a:r>
              <a:rPr lang="en-US" sz="4800" dirty="0"/>
              <a:t>The Humble Text File</a:t>
            </a:r>
          </a:p>
        </p:txBody>
      </p:sp>
    </p:spTree>
    <p:extLst>
      <p:ext uri="{BB962C8B-B14F-4D97-AF65-F5344CB8AC3E}">
        <p14:creationId xmlns:p14="http://schemas.microsoft.com/office/powerpoint/2010/main" val="27405706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Files</a:t>
            </a:r>
          </a:p>
        </p:txBody>
      </p:sp>
      <p:sp>
        <p:nvSpPr>
          <p:cNvPr id="6" name="Content Placeholder 2"/>
          <p:cNvSpPr>
            <a:spLocks noGrp="1"/>
          </p:cNvSpPr>
          <p:nvPr>
            <p:ph idx="1"/>
          </p:nvPr>
        </p:nvSpPr>
        <p:spPr>
          <a:xfrm>
            <a:off x="838197" y="1525772"/>
            <a:ext cx="6841387" cy="4651191"/>
          </a:xfrm>
        </p:spPr>
        <p:txBody>
          <a:bodyPr>
            <a:normAutofit/>
          </a:bodyPr>
          <a:lstStyle/>
          <a:p>
            <a:pPr marL="457200" indent="-457200">
              <a:buFont typeface="+mj-lt"/>
              <a:buAutoNum type="arabicPeriod"/>
            </a:pPr>
            <a:r>
              <a:rPr lang="en-US" sz="2000" dirty="0"/>
              <a:t>All computer files are binary and can be represented in Hex</a:t>
            </a:r>
          </a:p>
          <a:p>
            <a:pPr marL="457200" indent="-457200">
              <a:buFont typeface="+mj-lt"/>
              <a:buAutoNum type="arabicPeriod"/>
            </a:pPr>
            <a:r>
              <a:rPr lang="en-US" sz="2000" dirty="0"/>
              <a:t>Some binary files can also be represented as text files</a:t>
            </a:r>
          </a:p>
          <a:p>
            <a:pPr marL="457200" indent="-457200">
              <a:buFont typeface="+mj-lt"/>
              <a:buAutoNum type="arabicPeriod"/>
            </a:pPr>
            <a:r>
              <a:rPr lang="en-US" sz="2000" dirty="0"/>
              <a:t>The term “binary file” is often incorrectly used to imply that a file is a “non-text” file.</a:t>
            </a:r>
          </a:p>
        </p:txBody>
      </p:sp>
      <p:pic>
        <p:nvPicPr>
          <p:cNvPr id="3" name="Picture 2"/>
          <p:cNvPicPr>
            <a:picLocks noChangeAspect="1"/>
          </p:cNvPicPr>
          <p:nvPr/>
        </p:nvPicPr>
        <p:blipFill>
          <a:blip r:embed="rId3"/>
          <a:stretch>
            <a:fillRect/>
          </a:stretch>
        </p:blipFill>
        <p:spPr>
          <a:xfrm>
            <a:off x="7750141" y="1525772"/>
            <a:ext cx="3849314" cy="3238733"/>
          </a:xfrm>
          <a:prstGeom prst="rect">
            <a:avLst/>
          </a:prstGeom>
        </p:spPr>
      </p:pic>
    </p:spTree>
    <p:extLst>
      <p:ext uri="{BB962C8B-B14F-4D97-AF65-F5344CB8AC3E}">
        <p14:creationId xmlns:p14="http://schemas.microsoft.com/office/powerpoint/2010/main" val="919410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78280" y="3013218"/>
            <a:ext cx="9144000" cy="831563"/>
          </a:xfrm>
        </p:spPr>
        <p:txBody>
          <a:bodyPr anchor="ctr">
            <a:normAutofit fontScale="90000"/>
          </a:bodyPr>
          <a:lstStyle/>
          <a:p>
            <a:r>
              <a:rPr lang="en-US" sz="4800" dirty="0"/>
              <a:t>In The Beginning There Were</a:t>
            </a:r>
            <a:br>
              <a:rPr lang="en-US" sz="4800" dirty="0"/>
            </a:br>
            <a:br>
              <a:rPr lang="en-US" sz="4800" dirty="0"/>
            </a:br>
            <a:r>
              <a:rPr lang="en-US" sz="4800" dirty="0"/>
              <a:t>ASCII Text Files</a:t>
            </a:r>
          </a:p>
        </p:txBody>
      </p:sp>
    </p:spTree>
    <p:extLst>
      <p:ext uri="{BB962C8B-B14F-4D97-AF65-F5344CB8AC3E}">
        <p14:creationId xmlns:p14="http://schemas.microsoft.com/office/powerpoint/2010/main" val="31593710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ASCII Files</a:t>
            </a:r>
          </a:p>
        </p:txBody>
      </p:sp>
      <p:sp>
        <p:nvSpPr>
          <p:cNvPr id="6" name="Content Placeholder 2"/>
          <p:cNvSpPr>
            <a:spLocks noGrp="1"/>
          </p:cNvSpPr>
          <p:nvPr>
            <p:ph idx="1"/>
          </p:nvPr>
        </p:nvSpPr>
        <p:spPr>
          <a:xfrm>
            <a:off x="838198" y="1525772"/>
            <a:ext cx="6349411" cy="4651191"/>
          </a:xfrm>
        </p:spPr>
        <p:txBody>
          <a:bodyPr>
            <a:normAutofit/>
          </a:bodyPr>
          <a:lstStyle/>
          <a:p>
            <a:pPr marL="0" indent="0">
              <a:buNone/>
            </a:pPr>
            <a:r>
              <a:rPr lang="en-US" sz="2000" dirty="0"/>
              <a:t>Bytes are frequently used to hold individual characters in a text document. In the ASCII character set, each binary value between 0 and 127 is given a specific character. Most computers extend the ASCII character set to use the full range of 256 characters available in a byte. The upper 128 characters handle special things like accented characters from common foreign languages.</a:t>
            </a:r>
          </a:p>
          <a:p>
            <a:endParaRPr lang="en-US" sz="2000" dirty="0"/>
          </a:p>
        </p:txBody>
      </p:sp>
      <p:pic>
        <p:nvPicPr>
          <p:cNvPr id="4" name="Picture 3">
            <a:extLst>
              <a:ext uri="{FF2B5EF4-FFF2-40B4-BE49-F238E27FC236}">
                <a16:creationId xmlns:a16="http://schemas.microsoft.com/office/drawing/2014/main" id="{45CE7CD7-6E0E-8546-B3D3-2D554B7357F6}"/>
              </a:ext>
            </a:extLst>
          </p:cNvPr>
          <p:cNvPicPr>
            <a:picLocks noChangeAspect="1"/>
          </p:cNvPicPr>
          <p:nvPr/>
        </p:nvPicPr>
        <p:blipFill>
          <a:blip r:embed="rId3"/>
          <a:stretch>
            <a:fillRect/>
          </a:stretch>
        </p:blipFill>
        <p:spPr>
          <a:xfrm>
            <a:off x="8383534" y="422834"/>
            <a:ext cx="2652328" cy="6066651"/>
          </a:xfrm>
          <a:prstGeom prst="rect">
            <a:avLst/>
          </a:prstGeom>
        </p:spPr>
      </p:pic>
    </p:spTree>
    <p:extLst>
      <p:ext uri="{BB962C8B-B14F-4D97-AF65-F5344CB8AC3E}">
        <p14:creationId xmlns:p14="http://schemas.microsoft.com/office/powerpoint/2010/main" val="23499162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3.3.5 Character Encoding">
            <a:extLst>
              <a:ext uri="{FF2B5EF4-FFF2-40B4-BE49-F238E27FC236}">
                <a16:creationId xmlns:a16="http://schemas.microsoft.com/office/drawing/2014/main" id="{46BEC78C-7E4C-9A42-95CD-4E94C131F6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65688" y="228538"/>
            <a:ext cx="9460624" cy="64009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43217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78280" y="3013218"/>
            <a:ext cx="9144000" cy="831563"/>
          </a:xfrm>
        </p:spPr>
        <p:txBody>
          <a:bodyPr anchor="ctr">
            <a:normAutofit/>
          </a:bodyPr>
          <a:lstStyle/>
          <a:p>
            <a:r>
              <a:rPr lang="en-US" sz="4800" dirty="0"/>
              <a:t>Unicode &amp; UTF-16</a:t>
            </a:r>
          </a:p>
        </p:txBody>
      </p:sp>
    </p:spTree>
    <p:extLst>
      <p:ext uri="{BB962C8B-B14F-4D97-AF65-F5344CB8AC3E}">
        <p14:creationId xmlns:p14="http://schemas.microsoft.com/office/powerpoint/2010/main" val="18030919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Unicode, UTF-16, and UTF-8</a:t>
            </a:r>
          </a:p>
        </p:txBody>
      </p:sp>
      <p:sp>
        <p:nvSpPr>
          <p:cNvPr id="6" name="Content Placeholder 2"/>
          <p:cNvSpPr>
            <a:spLocks noGrp="1"/>
          </p:cNvSpPr>
          <p:nvPr>
            <p:ph idx="1"/>
          </p:nvPr>
        </p:nvSpPr>
        <p:spPr>
          <a:xfrm>
            <a:off x="838198" y="1525772"/>
            <a:ext cx="10515600" cy="4651191"/>
          </a:xfrm>
        </p:spPr>
        <p:txBody>
          <a:bodyPr>
            <a:normAutofit/>
          </a:bodyPr>
          <a:lstStyle/>
          <a:p>
            <a:pPr marL="0" indent="0">
              <a:buNone/>
            </a:pPr>
            <a:r>
              <a:rPr lang="en-US" sz="2000" dirty="0"/>
              <a:t>Unlike ASCII, UTF-16 (Unicode) includes 65,536 possible combinations covering 154 modern and historical scripts, as well as multiple symbol sets </a:t>
            </a:r>
            <a:r>
              <a:rPr lang="en-US" sz="2000" dirty="0">
                <a:hlinkClick r:id="rId3"/>
              </a:rPr>
              <a:t>[link] </a:t>
            </a:r>
            <a:endParaRPr lang="en-US" sz="2000" dirty="0"/>
          </a:p>
          <a:p>
            <a:pPr marL="0" indent="0">
              <a:buNone/>
            </a:pPr>
            <a:endParaRPr lang="en-US" sz="2000" dirty="0"/>
          </a:p>
        </p:txBody>
      </p:sp>
    </p:spTree>
    <p:extLst>
      <p:ext uri="{BB962C8B-B14F-4D97-AF65-F5344CB8AC3E}">
        <p14:creationId xmlns:p14="http://schemas.microsoft.com/office/powerpoint/2010/main" val="36308534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7865</TotalTime>
  <Words>1112</Words>
  <Application>Microsoft Macintosh PowerPoint</Application>
  <PresentationFormat>Widescreen</PresentationFormat>
  <Paragraphs>125</Paragraphs>
  <Slides>26</Slides>
  <Notes>23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Calibri</vt:lpstr>
      <vt:lpstr>Calibri Light</vt:lpstr>
      <vt:lpstr>Courier New</vt:lpstr>
      <vt:lpstr>Office Theme</vt:lpstr>
      <vt:lpstr>PowerPoint Presentation</vt:lpstr>
      <vt:lpstr>PowerPoint Presentation</vt:lpstr>
      <vt:lpstr>The Humble Text File</vt:lpstr>
      <vt:lpstr>Files</vt:lpstr>
      <vt:lpstr>In The Beginning There Were  ASCII Text Files</vt:lpstr>
      <vt:lpstr>ASCII Files</vt:lpstr>
      <vt:lpstr>PowerPoint Presentation</vt:lpstr>
      <vt:lpstr>Unicode &amp; UTF-16</vt:lpstr>
      <vt:lpstr>Unicode, UTF-16, and UTF-8</vt:lpstr>
      <vt:lpstr>Unicode, UTF-16, and UTF-8</vt:lpstr>
      <vt:lpstr>Unicode, UTF-16, and UTF-8</vt:lpstr>
      <vt:lpstr>UTF-8</vt:lpstr>
      <vt:lpstr>Unicode, UTF-16, and UTF-8</vt:lpstr>
      <vt:lpstr>Text File Standards (Encoding)</vt:lpstr>
      <vt:lpstr>Text File End-Of-Line (EOL) and Encoding</vt:lpstr>
      <vt:lpstr>HTML Character Entities</vt:lpstr>
      <vt:lpstr>Straight vs Curly Quotes</vt:lpstr>
      <vt:lpstr>HTML Character Entities</vt:lpstr>
      <vt:lpstr>Always Escape</vt:lpstr>
      <vt:lpstr>Oh yes, and…</vt:lpstr>
      <vt:lpstr>Review FOX Chapters 3 through 5 and plus A.6 and A.7</vt:lpstr>
      <vt:lpstr>Prework for Next Class</vt:lpstr>
      <vt:lpstr>PowerPoint Presentation</vt:lpstr>
      <vt:lpstr>End of Session</vt:lpstr>
      <vt:lpstr>Lab: Azure Web Applications with CI/CD</vt:lpstr>
      <vt:lpstr>Scrum Team Chapter Discussion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Discussion &amp; Lecture Session Sound &amp; Recording Check</dc:title>
  <dc:creator>Pogue, Eric</dc:creator>
  <cp:lastModifiedBy>Pogue, Eric</cp:lastModifiedBy>
  <cp:revision>347</cp:revision>
  <dcterms:created xsi:type="dcterms:W3CDTF">2020-08-26T19:34:34Z</dcterms:created>
  <dcterms:modified xsi:type="dcterms:W3CDTF">2022-02-01T16:51:49Z</dcterms:modified>
</cp:coreProperties>
</file>