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1576" r:id="rId2"/>
    <p:sldId id="1575" r:id="rId3"/>
    <p:sldId id="1577" r:id="rId4"/>
    <p:sldId id="1578" r:id="rId5"/>
    <p:sldId id="1579" r:id="rId6"/>
    <p:sldId id="1580" r:id="rId7"/>
    <p:sldId id="1581" r:id="rId8"/>
    <p:sldId id="1582" r:id="rId9"/>
    <p:sldId id="1583" r:id="rId10"/>
    <p:sldId id="1584" r:id="rId11"/>
    <p:sldId id="1585" r:id="rId12"/>
    <p:sldId id="1586" r:id="rId13"/>
    <p:sldId id="1587" r:id="rId14"/>
    <p:sldId id="1588" r:id="rId15"/>
    <p:sldId id="1589" r:id="rId16"/>
    <p:sldId id="1590" r:id="rId17"/>
    <p:sldId id="1591" r:id="rId18"/>
    <p:sldId id="1592" r:id="rId19"/>
    <p:sldId id="1548" r:id="rId20"/>
    <p:sldId id="1109" r:id="rId21"/>
    <p:sldId id="1054" r:id="rId22"/>
    <p:sldId id="933" r:id="rId23"/>
    <p:sldId id="1516" r:id="rId24"/>
    <p:sldId id="1282" r:id="rId25"/>
    <p:sldId id="1283" r:id="rId26"/>
    <p:sldId id="1284" r:id="rId27"/>
    <p:sldId id="1517" r:id="rId28"/>
    <p:sldId id="1285" r:id="rId29"/>
    <p:sldId id="1286" r:id="rId30"/>
    <p:sldId id="1287" r:id="rId31"/>
    <p:sldId id="1293" r:id="rId32"/>
    <p:sldId id="1289" r:id="rId33"/>
    <p:sldId id="1288" r:id="rId34"/>
    <p:sldId id="1290" r:id="rId35"/>
    <p:sldId id="1291" r:id="rId36"/>
    <p:sldId id="1292" r:id="rId37"/>
    <p:sldId id="15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2"/>
    <p:restoredTop sz="82400"/>
  </p:normalViewPr>
  <p:slideViewPr>
    <p:cSldViewPr snapToGrid="0" snapToObjects="1">
      <p:cViewPr varScale="1">
        <p:scale>
          <a:sx n="136" d="100"/>
          <a:sy n="136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66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7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2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the term that Jeremy used for doing it in the place?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04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9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the term that Jeremy used for doing it in the place?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896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236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9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257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315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51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91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92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8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5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3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83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3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9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ime_scene" TargetMode="External"/><Relationship Id="rId13" Type="http://schemas.openxmlformats.org/officeDocument/2006/relationships/hyperlink" Target="https://en.wikipedia.org/wiki/Quality_management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en.wikipedia.org/wiki/Detective" TargetMode="External"/><Relationship Id="rId12" Type="http://schemas.openxmlformats.org/officeDocument/2006/relationships/hyperlink" Target="https://en.wikipedia.org/wiki/Kaizen" TargetMode="External"/><Relationship Id="rId2" Type="http://schemas.openxmlformats.org/officeDocument/2006/relationships/audio" Target="../media/media1.m4a"/><Relationship Id="rId16" Type="http://schemas.openxmlformats.org/officeDocument/2006/relationships/image" Target="../media/image2.png"/><Relationship Id="rId1" Type="http://schemas.microsoft.com/office/2007/relationships/media" Target="../media/media1.m4a"/><Relationship Id="rId6" Type="http://schemas.openxmlformats.org/officeDocument/2006/relationships/hyperlink" Target="https://en.wikipedia.org/wiki/Japanese_language" TargetMode="External"/><Relationship Id="rId11" Type="http://schemas.openxmlformats.org/officeDocument/2006/relationships/hyperlink" Target="https://en.wikipedia.org/wiki/Management_By_Walking_Around" TargetMode="External"/><Relationship Id="rId5" Type="http://schemas.openxmlformats.org/officeDocument/2006/relationships/hyperlink" Target="https://en.wikipedia.org/wiki/Romanization_of_Japanese" TargetMode="External"/><Relationship Id="rId15" Type="http://schemas.openxmlformats.org/officeDocument/2006/relationships/hyperlink" Target="https://en.wikipedia.org/wiki/Focus_group" TargetMode="External"/><Relationship Id="rId10" Type="http://schemas.openxmlformats.org/officeDocument/2006/relationships/hyperlink" Target="https://en.wikipedia.org/wiki/Lean_manufacturing" TargetMode="External"/><Relationship Id="rId4" Type="http://schemas.openxmlformats.org/officeDocument/2006/relationships/notesSlide" Target="../notesSlides/notesSlide17.xml"/><Relationship Id="rId9" Type="http://schemas.openxmlformats.org/officeDocument/2006/relationships/hyperlink" Target="https://en.wikipedia.org/wiki/Gemba#cite_note-auto-1" TargetMode="External"/><Relationship Id="rId14" Type="http://schemas.openxmlformats.org/officeDocument/2006/relationships/hyperlink" Target="https://en.wikipedia.org/wiki/Industrial_engineeri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23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ime_scene" TargetMode="External"/><Relationship Id="rId13" Type="http://schemas.openxmlformats.org/officeDocument/2006/relationships/hyperlink" Target="https://en.wikipedia.org/wiki/Quality_management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en.wikipedia.org/wiki/Detective" TargetMode="External"/><Relationship Id="rId12" Type="http://schemas.openxmlformats.org/officeDocument/2006/relationships/hyperlink" Target="https://en.wikipedia.org/wiki/Kaizen" TargetMode="External"/><Relationship Id="rId2" Type="http://schemas.openxmlformats.org/officeDocument/2006/relationships/audio" Target="../media/media1.m4a"/><Relationship Id="rId16" Type="http://schemas.openxmlformats.org/officeDocument/2006/relationships/image" Target="../media/image2.png"/><Relationship Id="rId1" Type="http://schemas.microsoft.com/office/2007/relationships/media" Target="../media/media1.m4a"/><Relationship Id="rId6" Type="http://schemas.openxmlformats.org/officeDocument/2006/relationships/hyperlink" Target="https://en.wikipedia.org/wiki/Japanese_language" TargetMode="External"/><Relationship Id="rId11" Type="http://schemas.openxmlformats.org/officeDocument/2006/relationships/hyperlink" Target="https://en.wikipedia.org/wiki/Management_By_Walking_Around" TargetMode="External"/><Relationship Id="rId5" Type="http://schemas.openxmlformats.org/officeDocument/2006/relationships/hyperlink" Target="https://en.wikipedia.org/wiki/Romanization_of_Japanese" TargetMode="External"/><Relationship Id="rId15" Type="http://schemas.openxmlformats.org/officeDocument/2006/relationships/hyperlink" Target="https://en.wikipedia.org/wiki/Focus_group" TargetMode="External"/><Relationship Id="rId10" Type="http://schemas.openxmlformats.org/officeDocument/2006/relationships/hyperlink" Target="https://en.wikipedia.org/wiki/Lean_manufacturing" TargetMode="External"/><Relationship Id="rId4" Type="http://schemas.openxmlformats.org/officeDocument/2006/relationships/notesSlide" Target="../notesSlides/notesSlide2.xml"/><Relationship Id="rId9" Type="http://schemas.openxmlformats.org/officeDocument/2006/relationships/hyperlink" Target="https://en.wikipedia.org/wiki/Gemba#cite_note-auto-1" TargetMode="External"/><Relationship Id="rId14" Type="http://schemas.openxmlformats.org/officeDocument/2006/relationships/hyperlink" Target="https://en.wikipedia.org/wiki/Industrial_enginee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Requirements (Fox chapter 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Models, Processes (SDLCs), and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Discussion 3 on Node.js and Azure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76847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3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1698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8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192524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85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5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 and started on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Quiz 3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90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chapter 7 Breakout</a:t>
            </a:r>
          </a:p>
          <a:p>
            <a:pPr marL="0" indent="0">
              <a:buNone/>
            </a:pPr>
            <a:r>
              <a:rPr lang="en-US" sz="2000" dirty="0"/>
              <a:t>Be prepared for Discussion 3</a:t>
            </a:r>
          </a:p>
        </p:txBody>
      </p:sp>
    </p:spTree>
    <p:extLst>
      <p:ext uri="{BB962C8B-B14F-4D97-AF65-F5344CB8AC3E}">
        <p14:creationId xmlns:p14="http://schemas.microsoft.com/office/powerpoint/2010/main" val="55862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i="1" dirty="0" err="1"/>
              <a:t>Genba</a:t>
            </a:r>
            <a:r>
              <a:rPr lang="en-US" sz="1500" dirty="0"/>
              <a:t> (</a:t>
            </a:r>
            <a:r>
              <a:rPr lang="ja-JP" altLang="en-US" sz="1500"/>
              <a:t>現場</a:t>
            </a:r>
            <a:r>
              <a:rPr lang="en-US" altLang="ja-JP" sz="1500" dirty="0"/>
              <a:t>, </a:t>
            </a:r>
            <a:r>
              <a:rPr lang="en-US" sz="1500" dirty="0"/>
              <a:t>also </a:t>
            </a:r>
            <a:r>
              <a:rPr lang="en-US" sz="1500" dirty="0">
                <a:hlinkClick r:id="rId5" tooltip="Romanization of Japanese"/>
              </a:rPr>
              <a:t>romanized</a:t>
            </a:r>
            <a:r>
              <a:rPr lang="en-US" sz="1500" dirty="0"/>
              <a:t> as </a:t>
            </a:r>
            <a:r>
              <a:rPr lang="en-US" sz="1500" b="1" i="1" dirty="0" err="1"/>
              <a:t>gemba</a:t>
            </a:r>
            <a:r>
              <a:rPr lang="en-US" sz="1500" dirty="0"/>
              <a:t>) is a </a:t>
            </a:r>
            <a:r>
              <a:rPr lang="en-US" sz="1500" dirty="0">
                <a:hlinkClick r:id="rId6" tooltip="Japanese language"/>
              </a:rPr>
              <a:t>Japanese</a:t>
            </a:r>
            <a:r>
              <a:rPr lang="en-US" sz="1500" dirty="0"/>
              <a:t> term meaning "the actual place". Japanese </a:t>
            </a:r>
            <a:r>
              <a:rPr lang="en-US" sz="1500" dirty="0">
                <a:hlinkClick r:id="rId7" tooltip="Detective"/>
              </a:rPr>
              <a:t>detectives</a:t>
            </a:r>
            <a:r>
              <a:rPr lang="en-US" sz="1500" dirty="0"/>
              <a:t> call the </a:t>
            </a:r>
            <a:r>
              <a:rPr lang="en-US" sz="1500" dirty="0">
                <a:hlinkClick r:id="rId8" tooltip="Crime scene"/>
              </a:rPr>
              <a:t>crime scene</a:t>
            </a:r>
            <a:r>
              <a:rPr lang="en-US" sz="1500" dirty="0"/>
              <a:t> </a:t>
            </a:r>
            <a:r>
              <a:rPr lang="en-US" sz="1500" i="1" dirty="0" err="1"/>
              <a:t>genba</a:t>
            </a:r>
            <a:r>
              <a:rPr lang="en-US" sz="1500" i="1" dirty="0"/>
              <a:t>,</a:t>
            </a:r>
            <a:r>
              <a:rPr lang="en-US" sz="1500" dirty="0"/>
              <a:t> and Japanese TV reporters may refer to themselves as reporting from </a:t>
            </a:r>
            <a:r>
              <a:rPr lang="en-US" sz="1500" i="1" dirty="0" err="1"/>
              <a:t>genba</a:t>
            </a:r>
            <a:r>
              <a:rPr lang="en-US" sz="1500" i="1" dirty="0"/>
              <a:t>.</a:t>
            </a:r>
            <a:r>
              <a:rPr lang="en-US" sz="1500" dirty="0"/>
              <a:t> In business, </a:t>
            </a:r>
            <a:r>
              <a:rPr lang="en-US" sz="1500" i="1" dirty="0" err="1"/>
              <a:t>genba</a:t>
            </a:r>
            <a:r>
              <a:rPr lang="en-US" sz="1500" dirty="0"/>
              <a:t> refers to the place where value is created; in manufacturing the </a:t>
            </a:r>
            <a:r>
              <a:rPr lang="en-US" sz="1500" i="1" dirty="0" err="1"/>
              <a:t>genba</a:t>
            </a:r>
            <a:r>
              <a:rPr lang="en-US" sz="1500" dirty="0"/>
              <a:t> is the factory floor. It can be any "site" such as a construction site, sales floor or where the service provider interacts directly with the customer.</a:t>
            </a:r>
            <a:r>
              <a:rPr lang="en-US" sz="1500" baseline="30000" dirty="0">
                <a:hlinkClick r:id="rId9"/>
              </a:rPr>
              <a:t>[1]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In </a:t>
            </a:r>
            <a:r>
              <a:rPr lang="en-US" sz="1500" dirty="0">
                <a:hlinkClick r:id="rId10" tooltip="Lean manufacturing"/>
              </a:rPr>
              <a:t>lean manufacturing</a:t>
            </a:r>
            <a:r>
              <a:rPr lang="en-US" sz="1500" dirty="0"/>
              <a:t>, the idea of </a:t>
            </a:r>
            <a:r>
              <a:rPr lang="en-US" sz="1500" i="1" dirty="0" err="1"/>
              <a:t>genba</a:t>
            </a:r>
            <a:r>
              <a:rPr lang="en-US" sz="1500" dirty="0"/>
              <a:t> is that the problems are visible, and the best improvement ideas will come from going to the </a:t>
            </a:r>
            <a:r>
              <a:rPr lang="en-US" sz="1500" i="1" dirty="0" err="1"/>
              <a:t>genba</a:t>
            </a:r>
            <a:r>
              <a:rPr lang="en-US" sz="1500" i="1" dirty="0"/>
              <a:t>.</a:t>
            </a:r>
            <a:r>
              <a:rPr lang="en-US" sz="1500" dirty="0"/>
              <a:t> The </a:t>
            </a:r>
            <a:r>
              <a:rPr lang="en-US" sz="1500" i="1" dirty="0" err="1"/>
              <a:t>gemba</a:t>
            </a:r>
            <a:r>
              <a:rPr lang="en-US" sz="1500" dirty="0"/>
              <a:t> walk, much like </a:t>
            </a:r>
            <a:r>
              <a:rPr lang="en-US" sz="1500" dirty="0">
                <a:hlinkClick r:id="rId11" tooltip="Management By Walking Around"/>
              </a:rPr>
              <a:t>Management By Walking Around</a:t>
            </a:r>
            <a:r>
              <a:rPr lang="en-US" sz="1500" dirty="0"/>
              <a:t> (MBWA), is an activity that takes management to the front lines to look for waste and opportunities to practice </a:t>
            </a:r>
            <a:r>
              <a:rPr lang="en-US" sz="1500" i="1" dirty="0" err="1"/>
              <a:t>genba</a:t>
            </a:r>
            <a:r>
              <a:rPr lang="en-US" sz="1500" i="1" dirty="0"/>
              <a:t> </a:t>
            </a:r>
            <a:r>
              <a:rPr lang="en-US" sz="1500" i="1" dirty="0">
                <a:hlinkClick r:id="rId12" tooltip="Kaizen"/>
              </a:rPr>
              <a:t>kaizen</a:t>
            </a:r>
            <a:r>
              <a:rPr lang="en-US" sz="1500" i="1" dirty="0"/>
              <a:t>,</a:t>
            </a:r>
            <a:r>
              <a:rPr lang="en-US" sz="1500" dirty="0"/>
              <a:t> or practical shop floor improvement. </a:t>
            </a:r>
          </a:p>
          <a:p>
            <a:pPr marL="0" indent="0">
              <a:buNone/>
            </a:pPr>
            <a:r>
              <a:rPr lang="en-US" sz="1500" dirty="0"/>
              <a:t>In </a:t>
            </a:r>
            <a:r>
              <a:rPr lang="en-US" sz="1500" dirty="0">
                <a:hlinkClick r:id="rId13" tooltip="Quality management"/>
              </a:rPr>
              <a:t>quality management</a:t>
            </a:r>
            <a:r>
              <a:rPr lang="en-US" sz="1500" dirty="0"/>
              <a:t>, </a:t>
            </a:r>
            <a:r>
              <a:rPr lang="en-US" sz="1500" i="1" dirty="0" err="1"/>
              <a:t>genba</a:t>
            </a:r>
            <a:r>
              <a:rPr lang="en-US" sz="1500" dirty="0"/>
              <a:t> means the </a:t>
            </a:r>
            <a:r>
              <a:rPr lang="en-US" sz="1500" dirty="0">
                <a:hlinkClick r:id="rId14" tooltip="Industrial engineering"/>
              </a:rPr>
              <a:t>manufacturing</a:t>
            </a:r>
            <a:r>
              <a:rPr lang="en-US" sz="1500" dirty="0"/>
              <a:t> floor and the idea is that if a problem occurs, the engineers must go there to understand the full impact of the problem, gathering data from all sources. Unlike </a:t>
            </a:r>
            <a:r>
              <a:rPr lang="en-US" sz="1500" dirty="0">
                <a:hlinkClick r:id="rId15" tooltip="Focus group"/>
              </a:rPr>
              <a:t>focus groups</a:t>
            </a:r>
            <a:r>
              <a:rPr lang="en-US" sz="1500" dirty="0"/>
              <a:t> and surveys, </a:t>
            </a:r>
            <a:r>
              <a:rPr lang="en-US" sz="1500" i="1" dirty="0" err="1"/>
              <a:t>genba</a:t>
            </a:r>
            <a:r>
              <a:rPr lang="en-US" sz="1500" dirty="0"/>
              <a:t> visits are not scripted or bound by what one wants to ask. </a:t>
            </a:r>
          </a:p>
          <a:p>
            <a:pPr marL="0" indent="0">
              <a:buNone/>
            </a:pPr>
            <a:r>
              <a:rPr lang="en-US" sz="1500" dirty="0"/>
              <a:t>From Wikipedia, the free encyclopedia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BB1AC89-AC89-B54D-93B9-2ABC1F11A9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702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55"/>
    </mc:Choice>
    <mc:Fallback xmlns="">
      <p:transition spd="slow" advTm="265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7803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0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1424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7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7416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3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Requirements (Fox chapter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Requirements, Behavior-Driven Design, Gemba, Use Cases, and User Stories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Points, velocity, SMART, and MVP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Story Points, Use Case Points, Function Points, and measuring productivity across teams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User Experience / User Interface Design, Interface Sketches, and Storyboards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Requirements Gathering Waterfall (Requirements) vs. Iterative (Use Cases) vs. Agile (Stories)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80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82087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408794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38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68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Azure Static Web Sites and Custom Domains</a:t>
            </a:r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i="1" dirty="0" err="1"/>
              <a:t>Genba</a:t>
            </a:r>
            <a:r>
              <a:rPr lang="en-US" sz="1500" dirty="0"/>
              <a:t> (</a:t>
            </a:r>
            <a:r>
              <a:rPr lang="ja-JP" altLang="en-US" sz="1500"/>
              <a:t>現場</a:t>
            </a:r>
            <a:r>
              <a:rPr lang="en-US" altLang="ja-JP" sz="1500" dirty="0"/>
              <a:t>, </a:t>
            </a:r>
            <a:r>
              <a:rPr lang="en-US" sz="1500" dirty="0"/>
              <a:t>also </a:t>
            </a:r>
            <a:r>
              <a:rPr lang="en-US" sz="1500" dirty="0">
                <a:hlinkClick r:id="rId5" tooltip="Romanization of Japanese"/>
              </a:rPr>
              <a:t>romanized</a:t>
            </a:r>
            <a:r>
              <a:rPr lang="en-US" sz="1500" dirty="0"/>
              <a:t> as </a:t>
            </a:r>
            <a:r>
              <a:rPr lang="en-US" sz="1500" b="1" i="1" dirty="0" err="1"/>
              <a:t>gemba</a:t>
            </a:r>
            <a:r>
              <a:rPr lang="en-US" sz="1500" dirty="0"/>
              <a:t>) is a </a:t>
            </a:r>
            <a:r>
              <a:rPr lang="en-US" sz="1500" dirty="0">
                <a:hlinkClick r:id="rId6" tooltip="Japanese language"/>
              </a:rPr>
              <a:t>Japanese</a:t>
            </a:r>
            <a:r>
              <a:rPr lang="en-US" sz="1500" dirty="0"/>
              <a:t> term meaning "the actual place". Japanese </a:t>
            </a:r>
            <a:r>
              <a:rPr lang="en-US" sz="1500" dirty="0">
                <a:hlinkClick r:id="rId7" tooltip="Detective"/>
              </a:rPr>
              <a:t>detectives</a:t>
            </a:r>
            <a:r>
              <a:rPr lang="en-US" sz="1500" dirty="0"/>
              <a:t> call the </a:t>
            </a:r>
            <a:r>
              <a:rPr lang="en-US" sz="1500" dirty="0">
                <a:hlinkClick r:id="rId8" tooltip="Crime scene"/>
              </a:rPr>
              <a:t>crime scene</a:t>
            </a:r>
            <a:r>
              <a:rPr lang="en-US" sz="1500" dirty="0"/>
              <a:t> </a:t>
            </a:r>
            <a:r>
              <a:rPr lang="en-US" sz="1500" i="1" dirty="0" err="1"/>
              <a:t>genba</a:t>
            </a:r>
            <a:r>
              <a:rPr lang="en-US" sz="1500" i="1" dirty="0"/>
              <a:t>,</a:t>
            </a:r>
            <a:r>
              <a:rPr lang="en-US" sz="1500" dirty="0"/>
              <a:t> and Japanese TV reporters may refer to themselves as reporting from </a:t>
            </a:r>
            <a:r>
              <a:rPr lang="en-US" sz="1500" i="1" dirty="0" err="1"/>
              <a:t>genba</a:t>
            </a:r>
            <a:r>
              <a:rPr lang="en-US" sz="1500" i="1" dirty="0"/>
              <a:t>.</a:t>
            </a:r>
            <a:r>
              <a:rPr lang="en-US" sz="1500" dirty="0"/>
              <a:t> In business, </a:t>
            </a:r>
            <a:r>
              <a:rPr lang="en-US" sz="1500" i="1" dirty="0" err="1"/>
              <a:t>genba</a:t>
            </a:r>
            <a:r>
              <a:rPr lang="en-US" sz="1500" dirty="0"/>
              <a:t> refers to the place where value is created; in manufacturing the </a:t>
            </a:r>
            <a:r>
              <a:rPr lang="en-US" sz="1500" i="1" dirty="0" err="1"/>
              <a:t>genba</a:t>
            </a:r>
            <a:r>
              <a:rPr lang="en-US" sz="1500" dirty="0"/>
              <a:t> is the factory floor. It can be any "site" such as a construction site, sales floor or where the service provider interacts directly with the customer.</a:t>
            </a:r>
            <a:r>
              <a:rPr lang="en-US" sz="1500" baseline="30000" dirty="0">
                <a:hlinkClick r:id="rId9"/>
              </a:rPr>
              <a:t>[1]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In </a:t>
            </a:r>
            <a:r>
              <a:rPr lang="en-US" sz="1500" dirty="0">
                <a:hlinkClick r:id="rId10" tooltip="Lean manufacturing"/>
              </a:rPr>
              <a:t>lean manufacturing</a:t>
            </a:r>
            <a:r>
              <a:rPr lang="en-US" sz="1500" dirty="0"/>
              <a:t>, the idea of </a:t>
            </a:r>
            <a:r>
              <a:rPr lang="en-US" sz="1500" i="1" dirty="0" err="1"/>
              <a:t>genba</a:t>
            </a:r>
            <a:r>
              <a:rPr lang="en-US" sz="1500" dirty="0"/>
              <a:t> is that the problems are visible, and the best improvement ideas will come from going to the </a:t>
            </a:r>
            <a:r>
              <a:rPr lang="en-US" sz="1500" i="1" dirty="0" err="1"/>
              <a:t>genba</a:t>
            </a:r>
            <a:r>
              <a:rPr lang="en-US" sz="1500" i="1" dirty="0"/>
              <a:t>.</a:t>
            </a:r>
            <a:r>
              <a:rPr lang="en-US" sz="1500" dirty="0"/>
              <a:t> The </a:t>
            </a:r>
            <a:r>
              <a:rPr lang="en-US" sz="1500" i="1" dirty="0" err="1"/>
              <a:t>gemba</a:t>
            </a:r>
            <a:r>
              <a:rPr lang="en-US" sz="1500" dirty="0"/>
              <a:t> walk, much like </a:t>
            </a:r>
            <a:r>
              <a:rPr lang="en-US" sz="1500" dirty="0">
                <a:hlinkClick r:id="rId11" tooltip="Management By Walking Around"/>
              </a:rPr>
              <a:t>Management By Walking Around</a:t>
            </a:r>
            <a:r>
              <a:rPr lang="en-US" sz="1500" dirty="0"/>
              <a:t> (MBWA), is an activity that takes management to the front lines to look for waste and opportunities to practice </a:t>
            </a:r>
            <a:r>
              <a:rPr lang="en-US" sz="1500" i="1" dirty="0" err="1"/>
              <a:t>genba</a:t>
            </a:r>
            <a:r>
              <a:rPr lang="en-US" sz="1500" i="1" dirty="0"/>
              <a:t> </a:t>
            </a:r>
            <a:r>
              <a:rPr lang="en-US" sz="1500" i="1" dirty="0">
                <a:hlinkClick r:id="rId12" tooltip="Kaizen"/>
              </a:rPr>
              <a:t>kaizen</a:t>
            </a:r>
            <a:r>
              <a:rPr lang="en-US" sz="1500" i="1" dirty="0"/>
              <a:t>,</a:t>
            </a:r>
            <a:r>
              <a:rPr lang="en-US" sz="1500" dirty="0"/>
              <a:t> or practical shop floor improvement. </a:t>
            </a:r>
          </a:p>
          <a:p>
            <a:pPr marL="0" indent="0">
              <a:buNone/>
            </a:pPr>
            <a:r>
              <a:rPr lang="en-US" sz="1500" dirty="0"/>
              <a:t>In </a:t>
            </a:r>
            <a:r>
              <a:rPr lang="en-US" sz="1500" dirty="0">
                <a:hlinkClick r:id="rId13" tooltip="Quality management"/>
              </a:rPr>
              <a:t>quality management</a:t>
            </a:r>
            <a:r>
              <a:rPr lang="en-US" sz="1500" dirty="0"/>
              <a:t>, </a:t>
            </a:r>
            <a:r>
              <a:rPr lang="en-US" sz="1500" i="1" dirty="0" err="1"/>
              <a:t>genba</a:t>
            </a:r>
            <a:r>
              <a:rPr lang="en-US" sz="1500" dirty="0"/>
              <a:t> means the </a:t>
            </a:r>
            <a:r>
              <a:rPr lang="en-US" sz="1500" dirty="0">
                <a:hlinkClick r:id="rId14" tooltip="Industrial engineering"/>
              </a:rPr>
              <a:t>manufacturing</a:t>
            </a:r>
            <a:r>
              <a:rPr lang="en-US" sz="1500" dirty="0"/>
              <a:t> floor and the idea is that if a problem occurs, the engineers must go there to understand the full impact of the problem, gathering data from all sources. Unlike </a:t>
            </a:r>
            <a:r>
              <a:rPr lang="en-US" sz="1500" dirty="0">
                <a:hlinkClick r:id="rId15" tooltip="Focus group"/>
              </a:rPr>
              <a:t>focus groups</a:t>
            </a:r>
            <a:r>
              <a:rPr lang="en-US" sz="1500" dirty="0"/>
              <a:t> and surveys, </a:t>
            </a:r>
            <a:r>
              <a:rPr lang="en-US" sz="1500" i="1" dirty="0" err="1"/>
              <a:t>genba</a:t>
            </a:r>
            <a:r>
              <a:rPr lang="en-US" sz="1500" dirty="0"/>
              <a:t> visits are not scripted or bound by what one wants to ask. </a:t>
            </a:r>
          </a:p>
          <a:p>
            <a:pPr marL="0" indent="0">
              <a:buNone/>
            </a:pPr>
            <a:r>
              <a:rPr lang="en-US" sz="1500" dirty="0"/>
              <a:t>From Wikipedia, the free encyclopedia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BB1AC89-AC89-B54D-93B9-2ABC1F11A9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702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55"/>
    </mc:Choice>
    <mc:Fallback xmlns="">
      <p:transition spd="slow" advTm="265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249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1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36500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1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9546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2449</Words>
  <Application>Microsoft Macintosh PowerPoint</Application>
  <PresentationFormat>Widescreen</PresentationFormat>
  <Paragraphs>342</Paragraphs>
  <Slides>37</Slides>
  <Notes>30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Review Requirements (Fox chapter 7)</vt:lpstr>
      <vt:lpstr>Gemba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Requirements – Agile (Scrum)</vt:lpstr>
      <vt:lpstr> Multi-Domain Integration  &amp; Complex Dependencies </vt:lpstr>
      <vt:lpstr>Multi-Domain Examples</vt:lpstr>
      <vt:lpstr>Complex Dependencies</vt:lpstr>
      <vt:lpstr>Prework for Next Class</vt:lpstr>
      <vt:lpstr>Scrum Team Discussion</vt:lpstr>
      <vt:lpstr>End of Session</vt:lpstr>
      <vt:lpstr>Gemba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Requirements – Agile (Scrum)</vt:lpstr>
      <vt:lpstr> Multi-Domain Integration  &amp; Complex Dependencies </vt:lpstr>
      <vt:lpstr>Multi-Domain Examples</vt:lpstr>
      <vt:lpstr>Complex Dependencies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353</cp:revision>
  <dcterms:created xsi:type="dcterms:W3CDTF">2020-08-26T19:34:34Z</dcterms:created>
  <dcterms:modified xsi:type="dcterms:W3CDTF">2022-02-11T18:21:51Z</dcterms:modified>
</cp:coreProperties>
</file>