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1613" r:id="rId2"/>
    <p:sldId id="1359" r:id="rId3"/>
    <p:sldId id="1647" r:id="rId4"/>
    <p:sldId id="1659" r:id="rId5"/>
    <p:sldId id="1174" r:id="rId6"/>
    <p:sldId id="1660" r:id="rId7"/>
    <p:sldId id="1414" r:id="rId8"/>
    <p:sldId id="1364" r:id="rId9"/>
    <p:sldId id="1367" r:id="rId10"/>
    <p:sldId id="1366" r:id="rId11"/>
    <p:sldId id="1369" r:id="rId12"/>
    <p:sldId id="1417" r:id="rId13"/>
    <p:sldId id="1422" r:id="rId14"/>
    <p:sldId id="1421" r:id="rId15"/>
    <p:sldId id="1377" r:id="rId16"/>
    <p:sldId id="1617" r:id="rId17"/>
    <p:sldId id="1423" r:id="rId18"/>
    <p:sldId id="1424" r:id="rId19"/>
    <p:sldId id="1378" r:id="rId20"/>
    <p:sldId id="1373" r:id="rId21"/>
    <p:sldId id="13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30"/>
    <p:restoredTop sz="96405"/>
  </p:normalViewPr>
  <p:slideViewPr>
    <p:cSldViewPr snapToGrid="0" snapToObjects="1">
      <p:cViewPr varScale="1">
        <p:scale>
          <a:sx n="160" d="100"/>
          <a:sy n="160"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10/28/22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144823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17</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dirty="0"/>
          </a:p>
        </p:txBody>
      </p:sp>
    </p:spTree>
    <p:extLst>
      <p:ext uri="{BB962C8B-B14F-4D97-AF65-F5344CB8AC3E}">
        <p14:creationId xmlns:p14="http://schemas.microsoft.com/office/powerpoint/2010/main" val="222346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dirty="0"/>
          </a:p>
        </p:txBody>
      </p:sp>
    </p:spTree>
    <p:extLst>
      <p:ext uri="{BB962C8B-B14F-4D97-AF65-F5344CB8AC3E}">
        <p14:creationId xmlns:p14="http://schemas.microsoft.com/office/powerpoint/2010/main" val="96537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10/28/22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10/28/22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 (controversial)</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a:t>
            </a:r>
          </a:p>
          <a:p>
            <a:pPr marL="457200" indent="-457200">
              <a:buFont typeface="+mj-lt"/>
              <a:buAutoNum type="arabicPeriod"/>
            </a:pPr>
            <a:r>
              <a:rPr lang="en-US" sz="1900" b="1" i="1" dirty="0"/>
              <a:t>What is your team’s capacity?</a:t>
            </a:r>
          </a:p>
          <a:p>
            <a:pPr marL="457200" indent="-457200">
              <a:buFont typeface="+mj-lt"/>
              <a:buAutoNum type="arabicPeriod"/>
            </a:pPr>
            <a:r>
              <a:rPr lang="en-US" sz="1900" b="1" i="1" dirty="0"/>
              <a:t>What is the total number of user stories and story points ready in the Story Backlog?</a:t>
            </a:r>
          </a:p>
          <a:p>
            <a:pPr marL="457200" indent="-457200">
              <a:buFont typeface="+mj-lt"/>
              <a:buAutoNum type="arabicPeriod"/>
            </a:pPr>
            <a:r>
              <a:rPr lang="en-US" sz="1900" b="1" i="1" dirty="0"/>
              <a:t>How many stories and story points are force ranked?</a:t>
            </a:r>
            <a:endParaRPr lang="en-US" sz="2000" dirty="0"/>
          </a:p>
          <a:p>
            <a:pPr marL="0" indent="0">
              <a:buNone/>
            </a:pPr>
            <a:endParaRPr lang="en-US" sz="2000" dirty="0"/>
          </a:p>
        </p:txBody>
      </p:sp>
    </p:spTree>
    <p:extLst>
      <p:ext uri="{BB962C8B-B14F-4D97-AF65-F5344CB8AC3E}">
        <p14:creationId xmlns:p14="http://schemas.microsoft.com/office/powerpoint/2010/main" val="299601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Do you need to update your story backlog to reflect unexpected results from previous sprint?</a:t>
            </a:r>
          </a:p>
        </p:txBody>
      </p:sp>
    </p:spTree>
    <p:extLst>
      <p:ext uri="{BB962C8B-B14F-4D97-AF65-F5344CB8AC3E}">
        <p14:creationId xmlns:p14="http://schemas.microsoft.com/office/powerpoint/2010/main" val="181068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Move your committed stories to your Sprint Backlog… assignments, story point estimates, and story descriptions need to be </a:t>
            </a:r>
            <a:r>
              <a:rPr lang="en-US" sz="2000" u="sng" dirty="0"/>
              <a:t>immutable and non-ambiguous</a:t>
            </a:r>
          </a:p>
          <a:p>
            <a:pPr>
              <a:buFont typeface="Wingdings" pitchFamily="2" charset="2"/>
              <a:buChar char="§"/>
            </a:pPr>
            <a:r>
              <a:rPr lang="en-US" sz="2000" dirty="0"/>
              <a:t>You may choose to track actual effort but that does not impact your story point estimates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a:t>
            </a:r>
            <a:r>
              <a:rPr lang="en-US" sz="2000" b="1" i="1" u="sng" dirty="0"/>
              <a:t>unambiguous</a:t>
            </a:r>
            <a:r>
              <a:rPr lang="en-US" sz="2000" dirty="0"/>
              <a:t> in our commitments</a:t>
            </a:r>
          </a:p>
          <a:p>
            <a:pPr>
              <a:buFont typeface="Wingdings" pitchFamily="2" charset="2"/>
              <a:buChar char="§"/>
            </a:pPr>
            <a:r>
              <a:rPr lang="en-US" sz="2000" dirty="0"/>
              <a:t>Be </a:t>
            </a:r>
            <a:r>
              <a:rPr lang="en-US" sz="2000" b="1" i="1" u="sng" dirty="0"/>
              <a:t>transparent </a:t>
            </a:r>
            <a:r>
              <a:rPr lang="en-US" sz="2000" dirty="0"/>
              <a:t>in our commitments and progress</a:t>
            </a:r>
            <a:endParaRPr lang="en-US" sz="2000" b="1" i="1" u="sng" dirty="0"/>
          </a:p>
          <a:p>
            <a:pPr>
              <a:buFont typeface="Wingdings" pitchFamily="2" charset="2"/>
              <a:buChar char="§"/>
            </a:pPr>
            <a:r>
              <a:rPr lang="en-US" sz="2000" dirty="0"/>
              <a:t>Maintain an </a:t>
            </a:r>
            <a:r>
              <a:rPr lang="en-US" sz="2000" b="1" i="1" u="sng" dirty="0"/>
              <a:t>immutable</a:t>
            </a:r>
            <a:r>
              <a:rPr lang="en-US" sz="2000" dirty="0"/>
              <a:t> sprint backlog</a:t>
            </a:r>
          </a:p>
          <a:p>
            <a:pPr>
              <a:buFont typeface="Wingdings" pitchFamily="2" charset="2"/>
              <a:buChar char="§"/>
            </a:pPr>
            <a:r>
              <a:rPr lang="en-US" sz="2000" dirty="0"/>
              <a:t>Commit and deliver as a team and as an individual</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Create or update the definition of “Done”… at a minimum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Backlogs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37B2968-C947-88AD-8829-A80C239E0CF8}"/>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F27CE65-9C38-D2AE-B4D7-FAA483D8ACA8}"/>
              </a:ext>
            </a:extLst>
          </p:cNvPr>
          <p:cNvSpPr/>
          <p:nvPr/>
        </p:nvSpPr>
        <p:spPr>
          <a:xfrm>
            <a:off x="4668662" y="426625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4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Priorities &amp; Roles Assignment</a:t>
            </a:r>
          </a:p>
          <a:p>
            <a:pPr marL="457200" indent="-457200">
              <a:buFont typeface="+mj-lt"/>
              <a:buAutoNum type="arabicPeriod"/>
            </a:pPr>
            <a:r>
              <a:rPr lang="en-US" sz="2000" dirty="0"/>
              <a:t>Epic Backlog Grooming</a:t>
            </a:r>
          </a:p>
          <a:p>
            <a:pPr marL="457200" indent="-457200">
              <a:buFont typeface="+mj-lt"/>
              <a:buAutoNum type="arabicPeriod"/>
            </a:pPr>
            <a:r>
              <a:rPr lang="en-US" sz="2000" dirty="0"/>
              <a:t>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Sprint Backlog Commitment</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Review Organization Sprint Priorities</a:t>
            </a:r>
          </a:p>
          <a:p>
            <a:pPr marL="0" indent="0">
              <a:buNone/>
            </a:pPr>
            <a:endParaRPr lang="en-US" sz="2000" dirty="0"/>
          </a:p>
          <a:p>
            <a:pPr marL="0" indent="0">
              <a:buNone/>
            </a:pPr>
            <a:r>
              <a:rPr lang="en-US" sz="2000" dirty="0"/>
              <a:t>Notes:</a:t>
            </a:r>
          </a:p>
          <a:p>
            <a:pPr>
              <a:buFont typeface="Wingdings" pitchFamily="2" charset="2"/>
              <a:buChar char="§"/>
            </a:pPr>
            <a:r>
              <a:rPr lang="en-US" sz="2000" dirty="0"/>
              <a:t>Agile Glossary </a:t>
            </a:r>
            <a:r>
              <a:rPr lang="en-US" sz="2000" dirty="0">
                <a:hlinkClick r:id="rId2"/>
              </a:rPr>
              <a:t>[link]</a:t>
            </a:r>
            <a:endParaRPr lang="en-US" sz="2000" dirty="0"/>
          </a:p>
          <a:p>
            <a:pPr>
              <a:buFont typeface="Wingdings" pitchFamily="2" charset="2"/>
              <a:buChar char="§"/>
            </a:pPr>
            <a:r>
              <a:rPr lang="en-US" sz="2000" dirty="0"/>
              <a:t>One person can play multiple roles</a:t>
            </a:r>
          </a:p>
          <a:p>
            <a:pPr>
              <a:buFont typeface="Wingdings" pitchFamily="2" charset="2"/>
              <a:buChar char="§"/>
            </a:pPr>
            <a:r>
              <a:rPr lang="en-US" sz="2000" dirty="0"/>
              <a:t>Quite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User Stories, Epics and Backlogs</a:t>
            </a:r>
          </a:p>
          <a:p>
            <a:pPr marL="0" indent="0">
              <a:buNone/>
            </a:pPr>
            <a:r>
              <a:rPr lang="en-US" sz="2000" dirty="0"/>
              <a:t>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1162</Words>
  <Application>Microsoft Macintosh PowerPoint</Application>
  <PresentationFormat>Widescreen</PresentationFormat>
  <Paragraphs>156</Paragraphs>
  <Slides>21</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Backlogs</vt:lpstr>
      <vt:lpstr>Backlog Grooming and Sprint Planning</vt:lpstr>
      <vt:lpstr>Step 1: Review Priorities &amp; Roles</vt:lpstr>
      <vt:lpstr>Step 2: Epic Backlog Grooming</vt:lpstr>
      <vt:lpstr>Step 2: Epic Backlog Grooming</vt:lpstr>
      <vt:lpstr>Step 3: Story Backlog Grooming</vt:lpstr>
      <vt:lpstr>Step 3: Story Backlog Grooming</vt:lpstr>
      <vt:lpstr>Step 3: Story Backlog Grooming</vt:lpstr>
      <vt:lpstr>Step 3: Story Backlog Grooming</vt:lpstr>
      <vt:lpstr>Step 4: Sprint Planning</vt:lpstr>
      <vt:lpstr>PowerPoint Presentation</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8</cp:revision>
  <dcterms:created xsi:type="dcterms:W3CDTF">2022-03-29T14:35:38Z</dcterms:created>
  <dcterms:modified xsi:type="dcterms:W3CDTF">2022-10-28T18:52:02Z</dcterms:modified>
</cp:coreProperties>
</file>