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1613" r:id="rId2"/>
    <p:sldId id="1359" r:id="rId3"/>
    <p:sldId id="1647" r:id="rId4"/>
    <p:sldId id="1659" r:id="rId5"/>
    <p:sldId id="1174" r:id="rId6"/>
    <p:sldId id="1414" r:id="rId7"/>
    <p:sldId id="1364" r:id="rId8"/>
    <p:sldId id="1367" r:id="rId9"/>
    <p:sldId id="1366" r:id="rId10"/>
    <p:sldId id="1369" r:id="rId11"/>
    <p:sldId id="1417" r:id="rId12"/>
    <p:sldId id="1422" r:id="rId13"/>
    <p:sldId id="1421" r:id="rId14"/>
    <p:sldId id="1377" r:id="rId15"/>
    <p:sldId id="1617" r:id="rId16"/>
    <p:sldId id="1423" r:id="rId17"/>
    <p:sldId id="1424" r:id="rId18"/>
    <p:sldId id="1378" r:id="rId19"/>
    <p:sldId id="1373" r:id="rId20"/>
    <p:sldId id="13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8"/>
    <p:restoredTop sz="96405"/>
  </p:normalViewPr>
  <p:slideViewPr>
    <p:cSldViewPr snapToGrid="0" snapToObjects="1">
      <p:cViewPr varScale="1">
        <p:scale>
          <a:sx n="156" d="100"/>
          <a:sy n="156" d="100"/>
        </p:scale>
        <p:origin x="2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D72209-F120-2141-8034-86C79313D700}" type="datetimeFigureOut">
              <a:rPr lang="en-US" smtClean="0"/>
              <a:t>10/24/22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AC15AE-0041-2A47-BA25-6097A6B57FF5}" type="slidenum">
              <a:rPr lang="en-US" smtClean="0"/>
              <a:t>‹#›</a:t>
            </a:fld>
            <a:endParaRPr lang="en-US"/>
          </a:p>
        </p:txBody>
      </p:sp>
    </p:spTree>
    <p:extLst>
      <p:ext uri="{BB962C8B-B14F-4D97-AF65-F5344CB8AC3E}">
        <p14:creationId xmlns:p14="http://schemas.microsoft.com/office/powerpoint/2010/main" val="68344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000144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15</a:t>
            </a:fld>
            <a:endParaRPr lang="en-US"/>
          </a:p>
        </p:txBody>
      </p:sp>
    </p:spTree>
    <p:extLst>
      <p:ext uri="{BB962C8B-B14F-4D97-AF65-F5344CB8AC3E}">
        <p14:creationId xmlns:p14="http://schemas.microsoft.com/office/powerpoint/2010/main" val="790062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16</a:t>
            </a:fld>
            <a:endParaRPr lang="en-US"/>
          </a:p>
        </p:txBody>
      </p:sp>
    </p:spTree>
    <p:extLst>
      <p:ext uri="{BB962C8B-B14F-4D97-AF65-F5344CB8AC3E}">
        <p14:creationId xmlns:p14="http://schemas.microsoft.com/office/powerpoint/2010/main" val="2217600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2</a:t>
            </a:fld>
            <a:endParaRPr lang="en-US"/>
          </a:p>
        </p:txBody>
      </p:sp>
    </p:spTree>
    <p:extLst>
      <p:ext uri="{BB962C8B-B14F-4D97-AF65-F5344CB8AC3E}">
        <p14:creationId xmlns:p14="http://schemas.microsoft.com/office/powerpoint/2010/main" val="55766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4</a:t>
            </a:fld>
            <a:endParaRPr lang="en-US" dirty="0"/>
          </a:p>
        </p:txBody>
      </p:sp>
    </p:spTree>
    <p:extLst>
      <p:ext uri="{BB962C8B-B14F-4D97-AF65-F5344CB8AC3E}">
        <p14:creationId xmlns:p14="http://schemas.microsoft.com/office/powerpoint/2010/main" val="3201645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5</a:t>
            </a:fld>
            <a:endParaRPr lang="en-US" dirty="0"/>
          </a:p>
        </p:txBody>
      </p:sp>
    </p:spTree>
    <p:extLst>
      <p:ext uri="{BB962C8B-B14F-4D97-AF65-F5344CB8AC3E}">
        <p14:creationId xmlns:p14="http://schemas.microsoft.com/office/powerpoint/2010/main" val="4218349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a:p>
        </p:txBody>
      </p:sp>
    </p:spTree>
    <p:extLst>
      <p:ext uri="{BB962C8B-B14F-4D97-AF65-F5344CB8AC3E}">
        <p14:creationId xmlns:p14="http://schemas.microsoft.com/office/powerpoint/2010/main" val="344586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9</a:t>
            </a:fld>
            <a:endParaRPr lang="en-US"/>
          </a:p>
        </p:txBody>
      </p:sp>
    </p:spTree>
    <p:extLst>
      <p:ext uri="{BB962C8B-B14F-4D97-AF65-F5344CB8AC3E}">
        <p14:creationId xmlns:p14="http://schemas.microsoft.com/office/powerpoint/2010/main" val="82926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10</a:t>
            </a:fld>
            <a:endParaRPr lang="en-US"/>
          </a:p>
        </p:txBody>
      </p:sp>
    </p:spTree>
    <p:extLst>
      <p:ext uri="{BB962C8B-B14F-4D97-AF65-F5344CB8AC3E}">
        <p14:creationId xmlns:p14="http://schemas.microsoft.com/office/powerpoint/2010/main" val="3857083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11</a:t>
            </a:fld>
            <a:endParaRPr lang="en-US" dirty="0"/>
          </a:p>
        </p:txBody>
      </p:sp>
    </p:spTree>
    <p:extLst>
      <p:ext uri="{BB962C8B-B14F-4D97-AF65-F5344CB8AC3E}">
        <p14:creationId xmlns:p14="http://schemas.microsoft.com/office/powerpoint/2010/main" val="965370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will you handle </a:t>
            </a:r>
            <a:r>
              <a:rPr lang="en-US" dirty="0" err="1"/>
              <a:t>dependancies</a:t>
            </a:r>
            <a:r>
              <a:rPr lang="en-US" dirty="0"/>
              <a:t>?</a:t>
            </a:r>
          </a:p>
        </p:txBody>
      </p:sp>
      <p:sp>
        <p:nvSpPr>
          <p:cNvPr id="4" name="Slide Number Placeholder 3"/>
          <p:cNvSpPr>
            <a:spLocks noGrp="1"/>
          </p:cNvSpPr>
          <p:nvPr>
            <p:ph type="sldNum" sz="quarter" idx="5"/>
          </p:nvPr>
        </p:nvSpPr>
        <p:spPr/>
        <p:txBody>
          <a:bodyPr/>
          <a:lstStyle/>
          <a:p>
            <a:fld id="{0503429B-3171-A94A-A6C2-AB80847CDA47}" type="slidenum">
              <a:rPr lang="en-US" smtClean="0"/>
              <a:t>13</a:t>
            </a:fld>
            <a:endParaRPr lang="en-US" dirty="0"/>
          </a:p>
        </p:txBody>
      </p:sp>
    </p:spTree>
    <p:extLst>
      <p:ext uri="{BB962C8B-B14F-4D97-AF65-F5344CB8AC3E}">
        <p14:creationId xmlns:p14="http://schemas.microsoft.com/office/powerpoint/2010/main" val="1448236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C4EF-B037-EE44-A9A0-4CF6268998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1F8832-87EF-CE40-B93D-F80B6BC89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60032-0D03-7947-8235-7743CDCF28F1}"/>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5" name="Footer Placeholder 4">
            <a:extLst>
              <a:ext uri="{FF2B5EF4-FFF2-40B4-BE49-F238E27FC236}">
                <a16:creationId xmlns:a16="http://schemas.microsoft.com/office/drawing/2014/main" id="{A9154526-3CBF-7E44-AFA4-000AEF4EA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17707-3385-F445-8C19-2F0965F9791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38028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C69E2-F1FE-124B-988E-196051855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C84FF-EF6D-944E-8E39-5C90D08BAC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2BAE9-C6BD-D943-A2B9-6D9F89BD478F}"/>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5" name="Footer Placeholder 4">
            <a:extLst>
              <a:ext uri="{FF2B5EF4-FFF2-40B4-BE49-F238E27FC236}">
                <a16:creationId xmlns:a16="http://schemas.microsoft.com/office/drawing/2014/main" id="{553CB493-52A6-C94B-B8C5-2238DAB73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C437BD-6E31-394F-94DA-7001E41AE879}"/>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503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7E33-D49F-C242-B2ED-B007DD0B39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32AB6D-A947-D348-A79B-F5DACA707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17FC2-A533-6146-B1E0-918A069AB340}"/>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5" name="Footer Placeholder 4">
            <a:extLst>
              <a:ext uri="{FF2B5EF4-FFF2-40B4-BE49-F238E27FC236}">
                <a16:creationId xmlns:a16="http://schemas.microsoft.com/office/drawing/2014/main" id="{374B4C47-3C71-7442-8C1A-410F1B9F7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D688E-810C-AC45-91FD-08A5A21364D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744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812D-9DEB-4549-83EB-D8A228D56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6FE0B-16D6-3B44-943B-FD9175BA2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768F-FE03-0B48-8503-DF56D7A13992}"/>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5" name="Footer Placeholder 4">
            <a:extLst>
              <a:ext uri="{FF2B5EF4-FFF2-40B4-BE49-F238E27FC236}">
                <a16:creationId xmlns:a16="http://schemas.microsoft.com/office/drawing/2014/main" id="{C39D9BD7-8C8F-534C-BF3C-A383079C3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E6B2AA-D684-194B-8246-D8F5F9CA1FD8}"/>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526262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EF3F-D67B-9D4A-B0C3-14026599B6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F233B3-581F-1A42-9145-AA0926E71B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E651B-971A-1F44-BEA8-047964EE809E}"/>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5" name="Footer Placeholder 4">
            <a:extLst>
              <a:ext uri="{FF2B5EF4-FFF2-40B4-BE49-F238E27FC236}">
                <a16:creationId xmlns:a16="http://schemas.microsoft.com/office/drawing/2014/main" id="{0D7EE24A-E755-5F40-8B09-5839C5A7FD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61B39-4BA7-284A-8F1B-AA7575D57F3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5443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BD66-555A-704B-91E7-BBE35C479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96C7DE-8C38-B241-98FF-A7B730D956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F689DC-2E1E-FF47-80FF-A8833C9F77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9A0ABF-9E36-C047-BC67-54EF1C8E65B6}"/>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6" name="Footer Placeholder 5">
            <a:extLst>
              <a:ext uri="{FF2B5EF4-FFF2-40B4-BE49-F238E27FC236}">
                <a16:creationId xmlns:a16="http://schemas.microsoft.com/office/drawing/2014/main" id="{28B7D144-C78F-C24B-B808-97C420C2D4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60526-7FAC-0C40-855B-0BD4AE25BB7F}"/>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247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4E9F-4620-F245-B390-72E685E937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EAC387-9F22-E148-932F-21C29A6B3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EE9BD1-98CD-584E-989A-27CA745941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497C4-16B3-2248-81C9-E46869D5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CAD53E-7069-094C-B246-1F075FEBF1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6DF90D-DFA0-3840-90B8-D678098D420D}"/>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8" name="Footer Placeholder 7">
            <a:extLst>
              <a:ext uri="{FF2B5EF4-FFF2-40B4-BE49-F238E27FC236}">
                <a16:creationId xmlns:a16="http://schemas.microsoft.com/office/drawing/2014/main" id="{4743225C-477E-2846-B0FB-9D494BBCA4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230DF-6BAF-154F-9030-9BD51D53F2B3}"/>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413665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AC47-ABBC-B24B-9769-92227B9FBD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9A5BF3-98D3-FF4E-A31F-E0AD60347A16}"/>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4" name="Footer Placeholder 3">
            <a:extLst>
              <a:ext uri="{FF2B5EF4-FFF2-40B4-BE49-F238E27FC236}">
                <a16:creationId xmlns:a16="http://schemas.microsoft.com/office/drawing/2014/main" id="{6DA2C82D-8810-B946-89A7-AAF223F493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DD120-E1AC-7D48-9669-951EE94A6D4E}"/>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182895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FFC0D-8C7F-4947-B6E4-02D721B9C7C0}"/>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3" name="Footer Placeholder 2">
            <a:extLst>
              <a:ext uri="{FF2B5EF4-FFF2-40B4-BE49-F238E27FC236}">
                <a16:creationId xmlns:a16="http://schemas.microsoft.com/office/drawing/2014/main" id="{5E9EB08F-E3C8-B04E-B147-024980FBA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8703A4-9C39-1843-9E8E-D65F5A9E2E9B}"/>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2430016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EE49-FD09-E545-951D-744E14040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3B8EE-C3F3-7945-B072-09AD4F115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07A7EB-904E-C84D-90E6-7DBFC37F9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2264C-E929-FA43-A534-51C76BA0B721}"/>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6" name="Footer Placeholder 5">
            <a:extLst>
              <a:ext uri="{FF2B5EF4-FFF2-40B4-BE49-F238E27FC236}">
                <a16:creationId xmlns:a16="http://schemas.microsoft.com/office/drawing/2014/main" id="{52234739-5D86-7044-936B-37D8027FD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A52AE-10E9-174D-91EC-F3EAA2C7A606}"/>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84932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9EDE-5C63-9F41-897F-2B8B56BEF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9A78A1-9132-464D-8B2A-A7FC16C24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234C38-5F7E-7344-9A71-6EC8CA67B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BB4E3-FD4D-F04D-A63C-144E3A72DA35}"/>
              </a:ext>
            </a:extLst>
          </p:cNvPr>
          <p:cNvSpPr>
            <a:spLocks noGrp="1"/>
          </p:cNvSpPr>
          <p:nvPr>
            <p:ph type="dt" sz="half" idx="10"/>
          </p:nvPr>
        </p:nvSpPr>
        <p:spPr/>
        <p:txBody>
          <a:bodyPr/>
          <a:lstStyle/>
          <a:p>
            <a:fld id="{4A32C1D9-2950-F145-81BA-E8D0306B5F5D}" type="datetimeFigureOut">
              <a:rPr lang="en-US" smtClean="0"/>
              <a:t>10/24/22</a:t>
            </a:fld>
            <a:endParaRPr lang="en-US"/>
          </a:p>
        </p:txBody>
      </p:sp>
      <p:sp>
        <p:nvSpPr>
          <p:cNvPr id="6" name="Footer Placeholder 5">
            <a:extLst>
              <a:ext uri="{FF2B5EF4-FFF2-40B4-BE49-F238E27FC236}">
                <a16:creationId xmlns:a16="http://schemas.microsoft.com/office/drawing/2014/main" id="{8C5BC51A-99BC-334C-BB6E-6B232528E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675944-8D0C-A14A-9FDE-81E7A1BD62D0}"/>
              </a:ext>
            </a:extLst>
          </p:cNvPr>
          <p:cNvSpPr>
            <a:spLocks noGrp="1"/>
          </p:cNvSpPr>
          <p:nvPr>
            <p:ph type="sldNum" sz="quarter" idx="12"/>
          </p:nvPr>
        </p:nvSpPr>
        <p:spPr/>
        <p:txBody>
          <a:bodyPr/>
          <a:lstStyle/>
          <a:p>
            <a:fld id="{4B0D7262-0487-CE4B-A490-F30FB524065F}" type="slidenum">
              <a:rPr lang="en-US" smtClean="0"/>
              <a:t>‹#›</a:t>
            </a:fld>
            <a:endParaRPr lang="en-US"/>
          </a:p>
        </p:txBody>
      </p:sp>
    </p:spTree>
    <p:extLst>
      <p:ext uri="{BB962C8B-B14F-4D97-AF65-F5344CB8AC3E}">
        <p14:creationId xmlns:p14="http://schemas.microsoft.com/office/powerpoint/2010/main" val="3228708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354C02-4D69-574D-9A52-A6F50DF611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4C458D-FBD9-1341-86EB-0EEE9ADFFD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84C44-B2BE-DB4D-A46A-A8122CB6C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C1D9-2950-F145-81BA-E8D0306B5F5D}" type="datetimeFigureOut">
              <a:rPr lang="en-US" smtClean="0"/>
              <a:t>10/24/22</a:t>
            </a:fld>
            <a:endParaRPr lang="en-US"/>
          </a:p>
        </p:txBody>
      </p:sp>
      <p:sp>
        <p:nvSpPr>
          <p:cNvPr id="5" name="Footer Placeholder 4">
            <a:extLst>
              <a:ext uri="{FF2B5EF4-FFF2-40B4-BE49-F238E27FC236}">
                <a16:creationId xmlns:a16="http://schemas.microsoft.com/office/drawing/2014/main" id="{9B5BB5CF-5306-1B4F-AA9C-59798E8FE0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45CE1B-F23F-024A-96A3-03E7B5638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0D7262-0487-CE4B-A490-F30FB524065F}" type="slidenum">
              <a:rPr lang="en-US" smtClean="0"/>
              <a:t>‹#›</a:t>
            </a:fld>
            <a:endParaRPr lang="en-US"/>
          </a:p>
        </p:txBody>
      </p:sp>
    </p:spTree>
    <p:extLst>
      <p:ext uri="{BB962C8B-B14F-4D97-AF65-F5344CB8AC3E}">
        <p14:creationId xmlns:p14="http://schemas.microsoft.com/office/powerpoint/2010/main" val="253646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commons.wikimedia.org/w/index.php"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commons.wikimedia.org/w/index.php?curid=44894952" TargetMode="External"/><Relationship Id="rId4" Type="http://schemas.openxmlformats.org/officeDocument/2006/relationships/hyperlink" Target="https://creativecommons.org/licenses/by-sa/4.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commons.wikimedia.org/w/index.php?curid=44894952" TargetMode="External"/><Relationship Id="rId5" Type="http://schemas.openxmlformats.org/officeDocument/2006/relationships/hyperlink" Target="https://creativecommons.org/licenses/by-sa/4.0" TargetMode="External"/><Relationship Id="rId4" Type="http://schemas.openxmlformats.org/officeDocument/2006/relationships/hyperlink" Target="file:///./commons.wikimedia.org/w/index.php"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gilealliance.org/agile101/agile-glossa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Sprint Planning</a:t>
            </a:r>
          </a:p>
        </p:txBody>
      </p:sp>
    </p:spTree>
    <p:extLst>
      <p:ext uri="{BB962C8B-B14F-4D97-AF65-F5344CB8AC3E}">
        <p14:creationId xmlns:p14="http://schemas.microsoft.com/office/powerpoint/2010/main" val="403760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a:xfrm>
            <a:off x="838199" y="365125"/>
            <a:ext cx="10784681" cy="1325563"/>
          </a:xfrm>
        </p:spPr>
        <p:txBody>
          <a:bodyPr>
            <a:normAutofit/>
          </a:bodyPr>
          <a:lstStyle/>
          <a:p>
            <a:r>
              <a:rPr lang="en-US" sz="3600" dirty="0"/>
              <a:t>Step 3: Story Backlog Grooming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2221847" y="5174113"/>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361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199" y="566736"/>
            <a:ext cx="10806113" cy="741780"/>
          </a:xfrm>
        </p:spPr>
        <p:txBody>
          <a:bodyPr>
            <a:normAutofit/>
          </a:bodyPr>
          <a:lstStyle/>
          <a:p>
            <a:r>
              <a:rPr lang="en-US" sz="3600" dirty="0"/>
              <a:t>Step 3: Recall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199" y="1308516"/>
            <a:ext cx="10515600" cy="5474369"/>
          </a:xfrm>
        </p:spPr>
        <p:txBody>
          <a:bodyPr>
            <a:normAutofit lnSpcReduction="10000"/>
          </a:bodyPr>
          <a:lstStyle/>
          <a:p>
            <a:pPr marL="0" indent="0">
              <a:buNone/>
            </a:pPr>
            <a:r>
              <a:rPr lang="en-US" sz="1800" dirty="0"/>
              <a:t>Review Done, User Stories, and Story Backlog:</a:t>
            </a:r>
          </a:p>
          <a:p>
            <a:pPr marL="0" indent="0">
              <a:buNone/>
            </a:pPr>
            <a:r>
              <a:rPr lang="en-US" sz="1800" dirty="0"/>
              <a:t>“Done” must be well defined and for us includes at a minimum:</a:t>
            </a:r>
          </a:p>
          <a:p>
            <a:pPr>
              <a:buFont typeface="Wingdings" pitchFamily="2" charset="2"/>
              <a:buChar char="§"/>
            </a:pPr>
            <a:r>
              <a:rPr lang="en-US" sz="1800" dirty="0"/>
              <a:t>Successfully deployed and integration tested in the production environment</a:t>
            </a:r>
          </a:p>
          <a:p>
            <a:pPr>
              <a:buFont typeface="Wingdings" pitchFamily="2" charset="2"/>
              <a:buChar char="§"/>
            </a:pPr>
            <a:r>
              <a:rPr lang="en-US" sz="1800" dirty="0"/>
              <a:t>Demoed to the Product Owner</a:t>
            </a:r>
          </a:p>
          <a:p>
            <a:pPr>
              <a:buFont typeface="Wingdings" pitchFamily="2" charset="2"/>
              <a:buChar char="§"/>
            </a:pPr>
            <a:r>
              <a:rPr lang="en-US" sz="1800" dirty="0"/>
              <a:t>Available to be demoed to the class</a:t>
            </a:r>
          </a:p>
          <a:p>
            <a:pPr marL="0" indent="0">
              <a:buNone/>
            </a:pPr>
            <a:endParaRPr lang="en-US" sz="1800" dirty="0"/>
          </a:p>
          <a:p>
            <a:pPr marL="0" indent="0">
              <a:buNone/>
            </a:pPr>
            <a:r>
              <a:rPr lang="en-US" sz="1800" dirty="0"/>
              <a:t>User Stories must:</a:t>
            </a:r>
          </a:p>
          <a:p>
            <a:pPr>
              <a:buFont typeface="Wingdings" pitchFamily="2" charset="2"/>
              <a:buChar char="§"/>
            </a:pPr>
            <a:r>
              <a:rPr lang="en-US" sz="1800" dirty="0"/>
              <a:t>Be written in User Story format from a customer / user perspective</a:t>
            </a:r>
          </a:p>
          <a:p>
            <a:pPr>
              <a:buFont typeface="Wingdings" pitchFamily="2" charset="2"/>
              <a:buChar char="§"/>
            </a:pPr>
            <a:r>
              <a:rPr lang="en-US" sz="1800" dirty="0"/>
              <a:t>Deliver user (customer) value</a:t>
            </a:r>
          </a:p>
          <a:p>
            <a:pPr>
              <a:buFont typeface="Wingdings" pitchFamily="2" charset="2"/>
              <a:buChar char="§"/>
            </a:pPr>
            <a:r>
              <a:rPr lang="en-US" sz="1800" dirty="0"/>
              <a:t>Be associated with Epic</a:t>
            </a:r>
          </a:p>
          <a:p>
            <a:pPr marL="0" indent="0">
              <a:buNone/>
            </a:pPr>
            <a:endParaRPr lang="en-US" sz="1800" dirty="0"/>
          </a:p>
          <a:p>
            <a:pPr marL="0" indent="0">
              <a:buNone/>
            </a:pPr>
            <a:r>
              <a:rPr lang="en-US" sz="1800" dirty="0"/>
              <a:t>Product Product Backlog is:</a:t>
            </a:r>
          </a:p>
          <a:p>
            <a:pPr>
              <a:buFont typeface="Wingdings" pitchFamily="2" charset="2"/>
              <a:buChar char="§"/>
            </a:pPr>
            <a:r>
              <a:rPr lang="en-US" sz="1800" dirty="0"/>
              <a:t>Managed by to Product Owner</a:t>
            </a:r>
          </a:p>
          <a:p>
            <a:pPr>
              <a:buFont typeface="Wingdings" pitchFamily="2" charset="2"/>
              <a:buChar char="§"/>
            </a:pPr>
            <a:r>
              <a:rPr lang="en-US" sz="1800" dirty="0"/>
              <a:t>The team’s master list of prioritized (force ranked) User Stories</a:t>
            </a:r>
          </a:p>
          <a:p>
            <a:pPr>
              <a:buFont typeface="Wingdings" pitchFamily="2" charset="2"/>
              <a:buChar char="§"/>
            </a:pPr>
            <a:r>
              <a:rPr lang="en-US" sz="1800" dirty="0"/>
              <a:t>The team’s master list of all important project work (spikes, continuous improvement, etc.)</a:t>
            </a:r>
          </a:p>
          <a:p>
            <a:pPr marL="0" indent="0">
              <a:buNone/>
            </a:pPr>
            <a:endParaRPr lang="en-US" sz="1600" dirty="0"/>
          </a:p>
          <a:p>
            <a:pPr marL="0" indent="0">
              <a:buNone/>
            </a:pPr>
            <a:endParaRPr lang="en-US" sz="2000" dirty="0"/>
          </a:p>
        </p:txBody>
      </p:sp>
    </p:spTree>
    <p:extLst>
      <p:ext uri="{BB962C8B-B14F-4D97-AF65-F5344CB8AC3E}">
        <p14:creationId xmlns:p14="http://schemas.microsoft.com/office/powerpoint/2010/main" val="277992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a:t>
            </a:r>
          </a:p>
          <a:p>
            <a:pPr>
              <a:buFont typeface="Wingdings" pitchFamily="2" charset="2"/>
              <a:buChar char="§"/>
            </a:pPr>
            <a:r>
              <a:rPr lang="en-US" sz="2000" dirty="0"/>
              <a:t>Product Owner to lead the </a:t>
            </a:r>
            <a:r>
              <a:rPr lang="en-US" sz="2000" u="sng" dirty="0"/>
              <a:t>creation</a:t>
            </a:r>
            <a:r>
              <a:rPr lang="en-US" sz="2000" dirty="0"/>
              <a:t>, </a:t>
            </a:r>
            <a:r>
              <a:rPr lang="en-US" sz="2000" u="sng" dirty="0"/>
              <a:t>force ranking,</a:t>
            </a:r>
            <a:r>
              <a:rPr lang="en-US" sz="2000" dirty="0"/>
              <a:t> and </a:t>
            </a:r>
            <a:r>
              <a:rPr lang="en-US" sz="2000" u="sng" dirty="0"/>
              <a:t>estimating</a:t>
            </a:r>
            <a:r>
              <a:rPr lang="en-US" sz="2000" dirty="0"/>
              <a:t> of User Stories. </a:t>
            </a:r>
          </a:p>
          <a:p>
            <a:pPr>
              <a:buFont typeface="Wingdings" pitchFamily="2" charset="2"/>
              <a:buChar char="§"/>
            </a:pPr>
            <a:r>
              <a:rPr lang="en-US" sz="2000" dirty="0"/>
              <a:t>Each User Story must have an estimated effort in Story Points</a:t>
            </a:r>
          </a:p>
          <a:p>
            <a:pPr>
              <a:buFont typeface="Wingdings" pitchFamily="2" charset="2"/>
              <a:buChar char="§"/>
            </a:pPr>
            <a:r>
              <a:rPr lang="en-US" sz="2000" dirty="0"/>
              <a:t>For our purposes assume 1 Story Point is approximately equal to 1 hour of effort</a:t>
            </a:r>
          </a:p>
          <a:p>
            <a:pPr>
              <a:buFont typeface="Wingdings" pitchFamily="2" charset="2"/>
              <a:buChar char="§"/>
            </a:pPr>
            <a:r>
              <a:rPr lang="en-US" sz="2000" dirty="0"/>
              <a:t>Each User Story must be deliverable in a single sprint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679864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3: Story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1"/>
            <a:ext cx="10515600" cy="5331493"/>
          </a:xfrm>
        </p:spPr>
        <p:txBody>
          <a:bodyPr>
            <a:normAutofit/>
          </a:bodyPr>
          <a:lstStyle/>
          <a:p>
            <a:pPr marL="0" indent="0">
              <a:buNone/>
            </a:pPr>
            <a:r>
              <a:rPr lang="en-US" sz="2000" i="1" u="sng" dirty="0"/>
              <a:t>Requirements &amp; Actions:</a:t>
            </a:r>
          </a:p>
          <a:p>
            <a:pPr marL="0" indent="0">
              <a:buNone/>
            </a:pPr>
            <a:r>
              <a:rPr lang="en-US" sz="2000" dirty="0"/>
              <a:t>Update Product Backlog by:</a:t>
            </a:r>
          </a:p>
          <a:p>
            <a:pPr>
              <a:buFont typeface="Wingdings" pitchFamily="2" charset="2"/>
              <a:buChar char="§"/>
            </a:pPr>
            <a:r>
              <a:rPr lang="en-US" sz="2000" dirty="0"/>
              <a:t>Relocating “Done” User Stories “Done” list</a:t>
            </a:r>
          </a:p>
          <a:p>
            <a:pPr>
              <a:buFont typeface="Wingdings" pitchFamily="2" charset="2"/>
              <a:buChar char="§"/>
            </a:pPr>
            <a:r>
              <a:rPr lang="en-US" sz="2000" dirty="0"/>
              <a:t>Reviewing and creating User Stories</a:t>
            </a:r>
          </a:p>
          <a:p>
            <a:pPr>
              <a:buFont typeface="Wingdings" pitchFamily="2" charset="2"/>
              <a:buChar char="§"/>
            </a:pPr>
            <a:r>
              <a:rPr lang="en-US" sz="2000" dirty="0"/>
              <a:t>Prioritize and force rank important stories (anything that might make it to the Sprint Backlog)</a:t>
            </a:r>
          </a:p>
          <a:p>
            <a:pPr>
              <a:buFont typeface="Wingdings" pitchFamily="2" charset="2"/>
              <a:buChar char="§"/>
            </a:pPr>
            <a:r>
              <a:rPr lang="en-US" sz="2000" dirty="0"/>
              <a:t>Provide Story Point estimates for important stories</a:t>
            </a:r>
          </a:p>
          <a:p>
            <a:pPr marL="0" indent="0">
              <a:buNone/>
            </a:pPr>
            <a:endParaRPr lang="en-US" sz="2000" dirty="0"/>
          </a:p>
          <a:p>
            <a:pPr marL="0" indent="0">
              <a:buNone/>
            </a:pPr>
            <a:r>
              <a:rPr lang="en-US" sz="1900" b="1" i="1" dirty="0"/>
              <a:t>Product Backlog report out questions (Product Owner):</a:t>
            </a:r>
          </a:p>
          <a:p>
            <a:pPr marL="457200" indent="-457200">
              <a:buFont typeface="+mj-lt"/>
              <a:buAutoNum type="arabicPeriod"/>
            </a:pPr>
            <a:r>
              <a:rPr lang="en-US" sz="1900" b="1" i="1" dirty="0"/>
              <a:t>Who is the Scrum Master and Product Owners?</a:t>
            </a:r>
          </a:p>
          <a:p>
            <a:pPr marL="457200" indent="-457200">
              <a:buFont typeface="+mj-lt"/>
              <a:buAutoNum type="arabicPeriod"/>
            </a:pPr>
            <a:r>
              <a:rPr lang="en-US" sz="1900" b="1" i="1" dirty="0"/>
              <a:t>What is your team’s capacity?</a:t>
            </a:r>
          </a:p>
          <a:p>
            <a:pPr marL="457200" indent="-457200">
              <a:buFont typeface="+mj-lt"/>
              <a:buAutoNum type="arabicPeriod"/>
            </a:pPr>
            <a:r>
              <a:rPr lang="en-US" sz="1900" b="1" i="1" dirty="0"/>
              <a:t>What is the total number of user stories and story points ready in the Story Backlog?</a:t>
            </a:r>
          </a:p>
          <a:p>
            <a:pPr marL="457200" indent="-457200">
              <a:buFont typeface="+mj-lt"/>
              <a:buAutoNum type="arabicPeriod"/>
            </a:pPr>
            <a:r>
              <a:rPr lang="en-US" sz="1900" b="1" i="1" dirty="0"/>
              <a:t>How many stories and story points are force ranked?</a:t>
            </a:r>
            <a:endParaRPr lang="en-US" sz="2000" dirty="0"/>
          </a:p>
          <a:p>
            <a:pPr marL="0" indent="0">
              <a:buNone/>
            </a:pPr>
            <a:endParaRPr lang="en-US" sz="2000" dirty="0"/>
          </a:p>
        </p:txBody>
      </p:sp>
    </p:spTree>
    <p:extLst>
      <p:ext uri="{BB962C8B-B14F-4D97-AF65-F5344CB8AC3E}">
        <p14:creationId xmlns:p14="http://schemas.microsoft.com/office/powerpoint/2010/main" val="299601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4: Sprint Planning</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3486882" y="4280339"/>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32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3600" dirty="0">
                <a:latin typeface="+mj-lt"/>
              </a:rPr>
              <a:t>Do you need to update your story backlog to reflect unexpected results from previous sprint?</a:t>
            </a:r>
          </a:p>
        </p:txBody>
      </p:sp>
    </p:spTree>
    <p:extLst>
      <p:ext uri="{BB962C8B-B14F-4D97-AF65-F5344CB8AC3E}">
        <p14:creationId xmlns:p14="http://schemas.microsoft.com/office/powerpoint/2010/main" val="181068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Team Capacity, Story Assignment, and Cut Line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Activities:</a:t>
            </a:r>
          </a:p>
          <a:p>
            <a:pPr>
              <a:buFont typeface="Wingdings" pitchFamily="2" charset="2"/>
              <a:buChar char="§"/>
            </a:pPr>
            <a:r>
              <a:rPr lang="en-US" sz="2000" dirty="0"/>
              <a:t>Review Scrum Team Capacity for the current sprint</a:t>
            </a:r>
          </a:p>
          <a:p>
            <a:pPr>
              <a:buFont typeface="Wingdings" pitchFamily="2" charset="2"/>
              <a:buChar char="§"/>
            </a:pPr>
            <a:r>
              <a:rPr lang="en-US" sz="2000" dirty="0"/>
              <a:t>Each User Story should be requested/assigned to 1 (preferably) or more team members</a:t>
            </a:r>
          </a:p>
          <a:p>
            <a:pPr>
              <a:buFont typeface="Wingdings" pitchFamily="2" charset="2"/>
              <a:buChar char="§"/>
            </a:pPr>
            <a:r>
              <a:rPr lang="en-US" sz="2000" dirty="0"/>
              <a:t>Review your Product Backlog and draw your “cut line” to create your Sprint Backlog</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81976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4: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i="1" u="sng" dirty="0"/>
              <a:t>Requirements &amp; Activities:</a:t>
            </a:r>
          </a:p>
          <a:p>
            <a:pPr>
              <a:buFont typeface="Wingdings" pitchFamily="2" charset="2"/>
              <a:buChar char="§"/>
            </a:pPr>
            <a:r>
              <a:rPr lang="en-US" sz="2000" dirty="0"/>
              <a:t>Scrum Master and Product Owner lead effort to create Sprint Backlog</a:t>
            </a:r>
          </a:p>
          <a:p>
            <a:pPr>
              <a:buFont typeface="Wingdings" pitchFamily="2" charset="2"/>
              <a:buChar char="§"/>
            </a:pPr>
            <a:r>
              <a:rPr lang="en-US" sz="2000" dirty="0"/>
              <a:t>Request volunteers (or make assignments) to move the highest ranked Product Backlog stories to Sprint backlog until capacity is utilized</a:t>
            </a:r>
          </a:p>
          <a:p>
            <a:pPr>
              <a:buFont typeface="Wingdings" pitchFamily="2" charset="2"/>
              <a:buChar char="§"/>
            </a:pPr>
            <a:endParaRPr lang="en-US" sz="2000" dirty="0"/>
          </a:p>
          <a:p>
            <a:pPr>
              <a:buFont typeface="Wingdings" pitchFamily="2" charset="2"/>
              <a:buChar char="§"/>
            </a:pPr>
            <a:endParaRPr lang="en-US" sz="2000" dirty="0"/>
          </a:p>
          <a:p>
            <a:pPr marL="0" indent="0">
              <a:buNone/>
            </a:pPr>
            <a:r>
              <a:rPr lang="en-US" sz="2000" dirty="0"/>
              <a:t>Comment: Your tools and formats you utilize for managing stories and backlogs are your own, but you need to be comfortable in showing how you choosing to do it. </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31878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Step 5: Sprint Backlog Commitment</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3" tooltip="User:Dr ian mitchell (page does not exist)"/>
              </a:rPr>
              <a:t>Dr ian mitchell</a:t>
            </a:r>
            <a:r>
              <a:rPr lang="en-US" dirty="0"/>
              <a:t> - Own work, </a:t>
            </a:r>
            <a:r>
              <a:rPr lang="en-US" dirty="0">
                <a:hlinkClick r:id="rId4" tooltip="Creative Commons Attribution-Share Alike 4.0"/>
              </a:rPr>
              <a:t>CC BY-SA 4.0</a:t>
            </a:r>
            <a:r>
              <a:rPr lang="en-US" dirty="0"/>
              <a:t>, </a:t>
            </a:r>
            <a:r>
              <a:rPr lang="en-US" dirty="0">
                <a:hlinkClick r:id="rId5"/>
              </a:rPr>
              <a:t>Link</a:t>
            </a:r>
            <a:endParaRPr lang="en-US" dirty="0"/>
          </a:p>
        </p:txBody>
      </p:sp>
      <p:sp>
        <p:nvSpPr>
          <p:cNvPr id="5" name="Oval 4">
            <a:extLst>
              <a:ext uri="{FF2B5EF4-FFF2-40B4-BE49-F238E27FC236}">
                <a16:creationId xmlns:a16="http://schemas.microsoft.com/office/drawing/2014/main" id="{F503FF7E-4CE2-E44A-9006-ACA3C9F8DB55}"/>
              </a:ext>
            </a:extLst>
          </p:cNvPr>
          <p:cNvSpPr/>
          <p:nvPr/>
        </p:nvSpPr>
        <p:spPr>
          <a:xfrm>
            <a:off x="4655664" y="4287214"/>
            <a:ext cx="1303578" cy="554229"/>
          </a:xfrm>
          <a:prstGeom prst="ellipse">
            <a:avLst/>
          </a:prstGeom>
          <a:solidFill>
            <a:schemeClr val="tx1">
              <a:alpha val="0"/>
            </a:scheme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301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5: Sprint Backlog Commitment</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The team commits to completing (“done”) the stories in the Sprint backlog. </a:t>
            </a:r>
          </a:p>
          <a:p>
            <a:pPr marL="0" indent="0">
              <a:buNone/>
            </a:pPr>
            <a:r>
              <a:rPr lang="en-US" sz="2000" dirty="0"/>
              <a:t>It is required that we:</a:t>
            </a:r>
          </a:p>
          <a:p>
            <a:pPr>
              <a:buFont typeface="Wingdings" pitchFamily="2" charset="2"/>
              <a:buChar char="§"/>
            </a:pPr>
            <a:r>
              <a:rPr lang="en-US" sz="2000" dirty="0"/>
              <a:t>Be non-ambiguous in our commitments</a:t>
            </a:r>
          </a:p>
          <a:p>
            <a:pPr>
              <a:buFont typeface="Wingdings" pitchFamily="2" charset="2"/>
              <a:buChar char="§"/>
            </a:pPr>
            <a:r>
              <a:rPr lang="en-US" sz="2000" dirty="0"/>
              <a:t>Commit and deliver as an individual and as a team</a:t>
            </a:r>
          </a:p>
          <a:p>
            <a:pPr>
              <a:buFont typeface="Wingdings" pitchFamily="2" charset="2"/>
              <a:buChar char="§"/>
            </a:pPr>
            <a:r>
              <a:rPr lang="en-US" sz="2000" dirty="0"/>
              <a:t>Be transparent</a:t>
            </a:r>
          </a:p>
          <a:p>
            <a:pPr>
              <a:buFont typeface="Wingdings" pitchFamily="2" charset="2"/>
              <a:buChar char="§"/>
            </a:pPr>
            <a:r>
              <a:rPr lang="en-US" sz="2000" dirty="0"/>
              <a:t>Commit to continuous improvement </a:t>
            </a:r>
          </a:p>
          <a:p>
            <a:pPr marL="0" indent="0">
              <a:buNone/>
            </a:pPr>
            <a:endParaRPr lang="en-US" sz="2000" dirty="0"/>
          </a:p>
          <a:p>
            <a:pPr marL="0" indent="0">
              <a:buNone/>
            </a:pPr>
            <a:r>
              <a:rPr lang="en-US" sz="2000" b="1" i="1" dirty="0"/>
              <a:t>Product Backlog report out questions (Scrum Master):</a:t>
            </a:r>
          </a:p>
          <a:p>
            <a:pPr marL="457200" indent="-457200">
              <a:buFont typeface="+mj-lt"/>
              <a:buAutoNum type="arabicPeriod"/>
            </a:pPr>
            <a:r>
              <a:rPr lang="en-US" sz="2000" b="1" i="1" dirty="0"/>
              <a:t>What is your team’s capacity and how was it calculate</a:t>
            </a:r>
          </a:p>
          <a:p>
            <a:pPr marL="457200" indent="-457200">
              <a:buFont typeface="+mj-lt"/>
              <a:buAutoNum type="arabicPeriod"/>
            </a:pPr>
            <a:r>
              <a:rPr lang="en-US" sz="2000" b="1" i="1" dirty="0"/>
              <a:t>How many stories and story points did you team commit to delivering in this sprint</a:t>
            </a:r>
          </a:p>
          <a:p>
            <a:pPr marL="457200" indent="-457200">
              <a:buFont typeface="+mj-lt"/>
              <a:buAutoNum type="arabicPeriod"/>
            </a:pPr>
            <a:r>
              <a:rPr lang="en-US" sz="2000" b="1" i="1" dirty="0"/>
              <a:t>How many stories and story points did each individual commit to delivering</a:t>
            </a:r>
          </a:p>
        </p:txBody>
      </p:sp>
    </p:spTree>
    <p:extLst>
      <p:ext uri="{BB962C8B-B14F-4D97-AF65-F5344CB8AC3E}">
        <p14:creationId xmlns:p14="http://schemas.microsoft.com/office/powerpoint/2010/main" val="68255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This is </a:t>
            </a:r>
            <a:r>
              <a:rPr lang="en-US" sz="4400" u="sng" dirty="0">
                <a:latin typeface="+mj-lt"/>
              </a:rPr>
              <a:t>Your Scrum Process</a:t>
            </a:r>
          </a:p>
        </p:txBody>
      </p:sp>
    </p:spTree>
    <p:extLst>
      <p:ext uri="{BB962C8B-B14F-4D97-AF65-F5344CB8AC3E}">
        <p14:creationId xmlns:p14="http://schemas.microsoft.com/office/powerpoint/2010/main" val="393275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6: Celebrate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Recognize your teammates that stepped up. Tell them “Well done!”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i="1" dirty="0"/>
              <a:t>Celebrate report out questions (Scrum Master &amp; Product Owner):</a:t>
            </a:r>
          </a:p>
          <a:p>
            <a:pPr marL="457200" indent="-457200">
              <a:buFont typeface="+mj-lt"/>
              <a:buAutoNum type="arabicPeriod"/>
            </a:pPr>
            <a:r>
              <a:rPr lang="en-US" sz="2000" b="1" i="1" dirty="0"/>
              <a:t>How do you feel about your sprint planning?</a:t>
            </a:r>
            <a:endParaRPr lang="en-US" sz="24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52961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1C91-ED16-C74E-A660-9A9D1185424B}"/>
              </a:ext>
            </a:extLst>
          </p:cNvPr>
          <p:cNvSpPr>
            <a:spLocks noGrp="1"/>
          </p:cNvSpPr>
          <p:nvPr>
            <p:ph type="title"/>
          </p:nvPr>
        </p:nvSpPr>
        <p:spPr/>
        <p:txBody>
          <a:bodyPr/>
          <a:lstStyle/>
          <a:p>
            <a:r>
              <a:rPr lang="en-US" dirty="0"/>
              <a:t>INVEST to Write Good User Stories</a:t>
            </a:r>
          </a:p>
        </p:txBody>
      </p:sp>
      <p:sp>
        <p:nvSpPr>
          <p:cNvPr id="3" name="Content Placeholder 2">
            <a:extLst>
              <a:ext uri="{FF2B5EF4-FFF2-40B4-BE49-F238E27FC236}">
                <a16:creationId xmlns:a16="http://schemas.microsoft.com/office/drawing/2014/main" id="{82AAA7E4-A7E9-2540-8DBB-F5AB27A521AD}"/>
              </a:ext>
            </a:extLst>
          </p:cNvPr>
          <p:cNvSpPr>
            <a:spLocks noGrp="1"/>
          </p:cNvSpPr>
          <p:nvPr>
            <p:ph idx="1"/>
          </p:nvPr>
        </p:nvSpPr>
        <p:spPr>
          <a:xfrm>
            <a:off x="838200" y="1543743"/>
            <a:ext cx="10515600" cy="4351338"/>
          </a:xfrm>
        </p:spPr>
        <p:txBody>
          <a:bodyPr>
            <a:normAutofit/>
          </a:bodyPr>
          <a:lstStyle/>
          <a:p>
            <a:pPr>
              <a:buFont typeface="Wingdings" pitchFamily="2" charset="2"/>
              <a:buChar char="§"/>
            </a:pPr>
            <a:r>
              <a:rPr lang="en-US" sz="2000" u="sng" dirty="0"/>
              <a:t>I</a:t>
            </a:r>
            <a:r>
              <a:rPr lang="en-US" sz="2000" dirty="0"/>
              <a:t>ndependent: Self contained, not dependent on other user stories</a:t>
            </a:r>
          </a:p>
          <a:p>
            <a:pPr>
              <a:buFont typeface="Wingdings" pitchFamily="2" charset="2"/>
              <a:buChar char="§"/>
            </a:pPr>
            <a:r>
              <a:rPr lang="en-US" sz="2000" u="sng" dirty="0"/>
              <a:t>N</a:t>
            </a:r>
            <a:r>
              <a:rPr lang="en-US" sz="2000" dirty="0"/>
              <a:t>egotiable: Leave space for discussion, discovery and invention</a:t>
            </a:r>
          </a:p>
          <a:p>
            <a:pPr>
              <a:buFont typeface="Wingdings" pitchFamily="2" charset="2"/>
              <a:buChar char="§"/>
            </a:pPr>
            <a:r>
              <a:rPr lang="en-US" sz="2000" u="sng" dirty="0"/>
              <a:t>V</a:t>
            </a:r>
            <a:r>
              <a:rPr lang="en-US" sz="2000" dirty="0"/>
              <a:t>aluable: Has immediate value to stakeholder.  </a:t>
            </a:r>
          </a:p>
          <a:p>
            <a:pPr>
              <a:buFont typeface="Wingdings" pitchFamily="2" charset="2"/>
              <a:buChar char="§"/>
            </a:pPr>
            <a:r>
              <a:rPr lang="en-US" sz="2000" u="sng" dirty="0"/>
              <a:t>E</a:t>
            </a:r>
            <a:r>
              <a:rPr lang="en-US" sz="2000" dirty="0"/>
              <a:t>stimable: Constrained in size and scope, just enough information</a:t>
            </a:r>
          </a:p>
          <a:p>
            <a:pPr>
              <a:buFont typeface="Wingdings" pitchFamily="2" charset="2"/>
              <a:buChar char="§"/>
            </a:pPr>
            <a:r>
              <a:rPr lang="en-US" sz="2000" u="sng" dirty="0"/>
              <a:t>S</a:t>
            </a:r>
            <a:r>
              <a:rPr lang="en-US" sz="2000" dirty="0"/>
              <a:t>mall: Ideally 1-2 days work with larger efforts being decomposed</a:t>
            </a:r>
          </a:p>
          <a:p>
            <a:pPr>
              <a:buFont typeface="Wingdings" pitchFamily="2" charset="2"/>
              <a:buChar char="§"/>
            </a:pPr>
            <a:r>
              <a:rPr lang="en-US" sz="2000" u="sng" dirty="0"/>
              <a:t>T</a:t>
            </a:r>
            <a:r>
              <a:rPr lang="en-US" sz="2000" dirty="0"/>
              <a:t>estable: Acceptance criteria makes clear when work is done</a:t>
            </a:r>
          </a:p>
        </p:txBody>
      </p:sp>
    </p:spTree>
    <p:extLst>
      <p:ext uri="{BB962C8B-B14F-4D97-AF65-F5344CB8AC3E}">
        <p14:creationId xmlns:p14="http://schemas.microsoft.com/office/powerpoint/2010/main" val="1367099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358537"/>
            <a:ext cx="10848703" cy="5351646"/>
          </a:xfrm>
        </p:spPr>
        <p:txBody>
          <a:bodyPr>
            <a:normAutofit/>
          </a:bodyPr>
          <a:lstStyle/>
          <a:p>
            <a:pPr marL="0" indent="0">
              <a:buNone/>
            </a:pPr>
            <a:r>
              <a:rPr lang="en-US" sz="1800" b="1" dirty="0"/>
              <a:t>Goal: By the end of sprint planning the team (and each team member) will have committed to meaningful User Stories (stories that add value to the user) that have story point estimates approximately equal to capacity.</a:t>
            </a:r>
            <a:endParaRPr lang="en-US" sz="1800" b="1" u="sng" dirty="0"/>
          </a:p>
          <a:p>
            <a:pPr marL="0" indent="0">
              <a:buNone/>
            </a:pPr>
            <a:r>
              <a:rPr lang="en-US" sz="1800" dirty="0"/>
              <a:t>Steps:</a:t>
            </a:r>
          </a:p>
          <a:p>
            <a:pPr marL="342900" indent="-342900">
              <a:buFont typeface="+mj-lt"/>
              <a:buAutoNum type="arabicPeriod"/>
            </a:pPr>
            <a:r>
              <a:rPr lang="en-US" sz="1800" dirty="0"/>
              <a:t>Review and update the definition of “Done” to make sure that it includes that stories must be deployed to production and available to demo in order to be “Done”</a:t>
            </a:r>
          </a:p>
          <a:p>
            <a:pPr marL="342900" indent="-342900">
              <a:buFont typeface="+mj-lt"/>
              <a:buAutoNum type="arabicPeriod"/>
            </a:pPr>
            <a:r>
              <a:rPr lang="en-US" sz="1800" dirty="0"/>
              <a:t>Come into Sprint Planning with a Groomed Backlog of sufficient “ready” stories to meet capacity </a:t>
            </a:r>
          </a:p>
          <a:p>
            <a:pPr marL="342900" indent="-342900">
              <a:buFont typeface="+mj-lt"/>
              <a:buAutoNum type="arabicPeriod"/>
            </a:pPr>
            <a:r>
              <a:rPr lang="en-US" sz="1800" dirty="0"/>
              <a:t>Team members </a:t>
            </a:r>
            <a:r>
              <a:rPr lang="en-US" sz="1800" u="sng" dirty="0"/>
              <a:t>request</a:t>
            </a:r>
            <a:r>
              <a:rPr lang="en-US" sz="1800" dirty="0"/>
              <a:t> stories, stories are assigned, and team members commit to delivering stories (making them “done”) by end of sprint </a:t>
            </a:r>
            <a:endParaRPr lang="en-US" sz="2000" dirty="0"/>
          </a:p>
          <a:p>
            <a:pPr marL="0" indent="0">
              <a:buNone/>
            </a:pPr>
            <a:endParaRPr lang="en-US" sz="2000" dirty="0"/>
          </a:p>
          <a:p>
            <a:pPr marL="0" indent="0">
              <a:buNone/>
            </a:pPr>
            <a:r>
              <a:rPr lang="en-US" sz="2000" dirty="0"/>
              <a:t>The team is responsible for defining Done and having a fully Groomed Product Backlog</a:t>
            </a:r>
          </a:p>
          <a:p>
            <a:pPr marL="0" indent="0">
              <a:buNone/>
            </a:pPr>
            <a:r>
              <a:rPr lang="en-US" sz="2000" dirty="0"/>
              <a:t>The Product Owner maintains and updates the Product and Sprint Backlogs.</a:t>
            </a:r>
          </a:p>
          <a:p>
            <a:pPr marL="0" indent="0">
              <a:buNone/>
            </a:pPr>
            <a:r>
              <a:rPr lang="en-US" sz="2000" dirty="0"/>
              <a:t>Each team member is responsible for requesting and committing to stories. Stories must be deliverable within the sprint. Make it a priority to assign a story to a single team member.</a:t>
            </a:r>
          </a:p>
        </p:txBody>
      </p:sp>
      <p:sp>
        <p:nvSpPr>
          <p:cNvPr id="2" name="Title 1"/>
          <p:cNvSpPr>
            <a:spLocks noGrp="1"/>
          </p:cNvSpPr>
          <p:nvPr>
            <p:ph type="title"/>
          </p:nvPr>
        </p:nvSpPr>
        <p:spPr>
          <a:xfrm>
            <a:off x="838201" y="540304"/>
            <a:ext cx="10515600" cy="757272"/>
          </a:xfrm>
        </p:spPr>
        <p:txBody>
          <a:bodyPr>
            <a:normAutofit/>
          </a:bodyPr>
          <a:lstStyle/>
          <a:p>
            <a:r>
              <a:rPr lang="en-US" sz="3600" dirty="0"/>
              <a:t>Sprint Planning Goal</a:t>
            </a:r>
          </a:p>
        </p:txBody>
      </p:sp>
    </p:spTree>
    <p:extLst>
      <p:ext uri="{BB962C8B-B14F-4D97-AF65-F5344CB8AC3E}">
        <p14:creationId xmlns:p14="http://schemas.microsoft.com/office/powerpoint/2010/main" val="2758096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D3EE-6698-4602-B4C0-718F014616A4}"/>
              </a:ext>
            </a:extLst>
          </p:cNvPr>
          <p:cNvSpPr>
            <a:spLocks noGrp="1"/>
          </p:cNvSpPr>
          <p:nvPr>
            <p:ph type="title"/>
          </p:nvPr>
        </p:nvSpPr>
        <p:spPr/>
        <p:txBody>
          <a:bodyPr>
            <a:normAutofit/>
          </a:bodyPr>
          <a:lstStyle/>
          <a:p>
            <a:r>
              <a:rPr lang="en-US" sz="3600" dirty="0"/>
              <a:t>Scrum Process</a:t>
            </a:r>
          </a:p>
        </p:txBody>
      </p:sp>
      <p:pic>
        <p:nvPicPr>
          <p:cNvPr id="1026" name="Picture 2" descr="https://upload.wikimedia.org/wikipedia/commons/d/df/Scrum_Framework.png">
            <a:extLst>
              <a:ext uri="{FF2B5EF4-FFF2-40B4-BE49-F238E27FC236}">
                <a16:creationId xmlns:a16="http://schemas.microsoft.com/office/drawing/2014/main" id="{94D187A3-9AAC-4908-B843-2E262C28D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5034F42-102F-445B-BE40-5AF1FC99349D}"/>
              </a:ext>
            </a:extLst>
          </p:cNvPr>
          <p:cNvSpPr/>
          <p:nvPr/>
        </p:nvSpPr>
        <p:spPr>
          <a:xfrm>
            <a:off x="3916345" y="5872163"/>
            <a:ext cx="4749185" cy="369332"/>
          </a:xfrm>
          <a:prstGeom prst="rect">
            <a:avLst/>
          </a:prstGeom>
        </p:spPr>
        <p:txBody>
          <a:bodyPr wrap="none">
            <a:spAutoFit/>
          </a:bodyPr>
          <a:lstStyle/>
          <a:p>
            <a:r>
              <a:rPr lang="en-US" dirty="0"/>
              <a:t>By </a:t>
            </a:r>
            <a:r>
              <a:rPr lang="en-US" dirty="0">
                <a:hlinkClick r:id="rId4" tooltip="User:Dr ian mitchell (page does not exist)"/>
              </a:rPr>
              <a:t>Dr ian mitchell</a:t>
            </a:r>
            <a:r>
              <a:rPr lang="en-US" dirty="0"/>
              <a:t> - Own work, </a:t>
            </a:r>
            <a:r>
              <a:rPr lang="en-US" dirty="0">
                <a:hlinkClick r:id="rId5" tooltip="Creative Commons Attribution-Share Alike 4.0"/>
              </a:rPr>
              <a:t>CC BY-SA 4.0</a:t>
            </a:r>
            <a:r>
              <a:rPr lang="en-US" dirty="0"/>
              <a:t>, </a:t>
            </a:r>
            <a:r>
              <a:rPr lang="en-US" dirty="0">
                <a:hlinkClick r:id="rId6"/>
              </a:rPr>
              <a:t>Link</a:t>
            </a:r>
            <a:endParaRPr lang="en-US" dirty="0"/>
          </a:p>
        </p:txBody>
      </p:sp>
      <p:pic>
        <p:nvPicPr>
          <p:cNvPr id="5" name="Picture 2" descr="https://upload.wikimedia.org/wikipedia/commons/d/df/Scrum_Framework.png">
            <a:extLst>
              <a:ext uri="{FF2B5EF4-FFF2-40B4-BE49-F238E27FC236}">
                <a16:creationId xmlns:a16="http://schemas.microsoft.com/office/drawing/2014/main" id="{9A964D65-E443-B742-888B-6DCEC27B1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847" y="1341064"/>
            <a:ext cx="8138182" cy="4531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275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Backlog Grooming and Sprint Planning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Steps:</a:t>
            </a:r>
          </a:p>
          <a:p>
            <a:pPr marL="457200" indent="-457200">
              <a:buFont typeface="+mj-lt"/>
              <a:buAutoNum type="arabicPeriod"/>
            </a:pPr>
            <a:r>
              <a:rPr lang="en-US" sz="2000" dirty="0"/>
              <a:t>Review Priorities &amp; Roles Assignment</a:t>
            </a:r>
          </a:p>
          <a:p>
            <a:pPr marL="457200" indent="-457200">
              <a:buFont typeface="+mj-lt"/>
              <a:buAutoNum type="arabicPeriod"/>
            </a:pPr>
            <a:r>
              <a:rPr lang="en-US" sz="2000" dirty="0"/>
              <a:t>Recall Epic Backlog Grooming</a:t>
            </a:r>
          </a:p>
          <a:p>
            <a:pPr marL="457200" indent="-457200">
              <a:buFont typeface="+mj-lt"/>
              <a:buAutoNum type="arabicPeriod"/>
            </a:pPr>
            <a:r>
              <a:rPr lang="en-US" sz="2000" dirty="0"/>
              <a:t>Recall Story Backlog Grooming</a:t>
            </a:r>
          </a:p>
          <a:p>
            <a:pPr marL="457200" indent="-457200">
              <a:buFont typeface="+mj-lt"/>
              <a:buAutoNum type="arabicPeriod"/>
            </a:pPr>
            <a:r>
              <a:rPr lang="en-US" sz="2000" dirty="0"/>
              <a:t>Sprint Planning</a:t>
            </a:r>
          </a:p>
          <a:p>
            <a:pPr marL="457200" indent="-457200">
              <a:buFont typeface="+mj-lt"/>
              <a:buAutoNum type="arabicPeriod"/>
            </a:pPr>
            <a:r>
              <a:rPr lang="en-US" sz="2000" dirty="0"/>
              <a:t>Commitment to Sprint Backlog</a:t>
            </a:r>
          </a:p>
          <a:p>
            <a:pPr marL="457200" indent="-457200">
              <a:buFont typeface="+mj-lt"/>
              <a:buAutoNum type="arabicPeriod"/>
            </a:pPr>
            <a:r>
              <a:rPr lang="en-US" sz="2000" dirty="0"/>
              <a:t>Celebrate!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94917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Step 1: Review Priorities &amp; Roles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Recall Agile Priorities (associated scrum role): </a:t>
            </a:r>
          </a:p>
          <a:p>
            <a:pPr marL="457200" indent="-457200">
              <a:buFont typeface="+mj-lt"/>
              <a:buAutoNum type="arabicPeriod"/>
            </a:pPr>
            <a:r>
              <a:rPr lang="en-US" sz="2000" dirty="0"/>
              <a:t>Customer (Product Owner)</a:t>
            </a:r>
          </a:p>
          <a:p>
            <a:pPr marL="457200" indent="-457200">
              <a:buFont typeface="+mj-lt"/>
              <a:buAutoNum type="arabicPeriod"/>
            </a:pPr>
            <a:r>
              <a:rPr lang="en-US" sz="2000" dirty="0"/>
              <a:t>Technology (Architect)</a:t>
            </a:r>
          </a:p>
          <a:p>
            <a:pPr marL="457200" indent="-457200">
              <a:buFont typeface="+mj-lt"/>
              <a:buAutoNum type="arabicPeriod"/>
            </a:pPr>
            <a:r>
              <a:rPr lang="en-US" sz="2000" dirty="0"/>
              <a:t>Process (Scrum Master)</a:t>
            </a:r>
          </a:p>
          <a:p>
            <a:pPr marL="0" indent="0">
              <a:buNone/>
            </a:pPr>
            <a:endParaRPr lang="en-US" sz="2000" dirty="0"/>
          </a:p>
          <a:p>
            <a:pPr marL="0" indent="0">
              <a:buNone/>
            </a:pPr>
            <a:endParaRPr lang="en-US" sz="2000" dirty="0"/>
          </a:p>
          <a:p>
            <a:pPr marL="0" indent="0">
              <a:buNone/>
            </a:pPr>
            <a:r>
              <a:rPr lang="en-US" sz="2000" dirty="0"/>
              <a:t>Recall the Agile Glossary </a:t>
            </a:r>
            <a:r>
              <a:rPr lang="en-US" sz="2000" dirty="0">
                <a:hlinkClick r:id="rId2"/>
              </a:rPr>
              <a:t>[link]</a:t>
            </a:r>
            <a:endParaRPr lang="en-US" sz="2000" dirty="0"/>
          </a:p>
          <a:p>
            <a:pPr marL="0" indent="0">
              <a:buNone/>
            </a:pPr>
            <a:r>
              <a:rPr lang="en-US" sz="2000" dirty="0"/>
              <a:t>Recall that one person can play multiple roles.</a:t>
            </a:r>
          </a:p>
          <a:p>
            <a:pPr marL="0" indent="0">
              <a:buNone/>
            </a:pPr>
            <a:r>
              <a:rPr lang="en-US" sz="2000" dirty="0"/>
              <a:t>Recall that it is different/difficult for us because we are playing the role of the customer as well as the delivery team.</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74889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Step 2: Recall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Recall User Stories, Epics and Backlogs</a:t>
            </a:r>
          </a:p>
          <a:p>
            <a:pPr marL="0" indent="0">
              <a:buNone/>
            </a:pPr>
            <a:r>
              <a:rPr lang="en-US" sz="2000" dirty="0"/>
              <a:t>Recall the Agile Glossary </a:t>
            </a:r>
            <a:r>
              <a:rPr lang="en-US" sz="2000" dirty="0">
                <a:hlinkClick r:id="rId2"/>
              </a:rPr>
              <a:t>[link]</a:t>
            </a:r>
            <a:r>
              <a:rPr lang="en-US" sz="2000" dirty="0"/>
              <a:t>… review User Story format</a:t>
            </a:r>
          </a:p>
          <a:p>
            <a:pPr marL="0" indent="0">
              <a:buNone/>
            </a:pPr>
            <a:endParaRPr lang="en-US" sz="2000" dirty="0"/>
          </a:p>
        </p:txBody>
      </p:sp>
    </p:spTree>
    <p:extLst>
      <p:ext uri="{BB962C8B-B14F-4D97-AF65-F5344CB8AC3E}">
        <p14:creationId xmlns:p14="http://schemas.microsoft.com/office/powerpoint/2010/main" val="138832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Recall Step 2: Recall Epic Backlog Grooming</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0" indent="0">
              <a:buNone/>
            </a:pPr>
            <a:r>
              <a:rPr lang="en-US" sz="2000" dirty="0"/>
              <a:t>Actions &amp; Requirements:</a:t>
            </a:r>
          </a:p>
          <a:p>
            <a:pPr>
              <a:buFont typeface="Wingdings" pitchFamily="2" charset="2"/>
              <a:buChar char="§"/>
            </a:pPr>
            <a:r>
              <a:rPr lang="en-US" sz="2000" dirty="0"/>
              <a:t>Product Owner to lead the review and/or creation of Epics</a:t>
            </a:r>
          </a:p>
          <a:p>
            <a:pPr>
              <a:buFont typeface="Wingdings" pitchFamily="2" charset="2"/>
              <a:buChar char="§"/>
            </a:pPr>
            <a:r>
              <a:rPr lang="en-US" sz="2000" dirty="0"/>
              <a:t>There must be one list of Epics managed by the Product Owner</a:t>
            </a:r>
          </a:p>
          <a:p>
            <a:pPr>
              <a:buFont typeface="Wingdings" pitchFamily="2" charset="2"/>
              <a:buChar char="§"/>
            </a:pPr>
            <a:r>
              <a:rPr lang="en-US" sz="2000" dirty="0"/>
              <a:t>Each Epic must deliver customer functionality and value</a:t>
            </a:r>
          </a:p>
          <a:p>
            <a:pPr>
              <a:buFont typeface="Wingdings" pitchFamily="2" charset="2"/>
              <a:buChar char="§"/>
            </a:pPr>
            <a:r>
              <a:rPr lang="en-US" sz="2000" dirty="0"/>
              <a:t>Epics should be written in User Story format</a:t>
            </a:r>
          </a:p>
          <a:p>
            <a:pPr>
              <a:buFont typeface="Wingdings" pitchFamily="2" charset="2"/>
              <a:buChar char="§"/>
            </a:pPr>
            <a:r>
              <a:rPr lang="en-US" sz="2000" dirty="0"/>
              <a:t>Epics must be prioritized and forced ranked</a:t>
            </a:r>
          </a:p>
          <a:p>
            <a:pPr>
              <a:buFont typeface="Wingdings" pitchFamily="2" charset="2"/>
              <a:buChar char="§"/>
            </a:pPr>
            <a:r>
              <a:rPr lang="en-US" sz="2000" dirty="0"/>
              <a:t>Each product must have at least three Epics</a:t>
            </a:r>
          </a:p>
          <a:p>
            <a:pPr marL="0" indent="0">
              <a:buNone/>
            </a:pPr>
            <a:endParaRPr lang="en-US" sz="2000" dirty="0"/>
          </a:p>
          <a:p>
            <a:pPr marL="0" indent="0">
              <a:buNone/>
            </a:pPr>
            <a:r>
              <a:rPr lang="en-US" sz="2000" b="1" i="1" dirty="0"/>
              <a:t>Epic Backlog Grooming report questions (Scrum Master):</a:t>
            </a:r>
          </a:p>
          <a:p>
            <a:pPr marL="457200" indent="-457200">
              <a:buFont typeface="+mj-lt"/>
              <a:buAutoNum type="arabicPeriod"/>
            </a:pPr>
            <a:r>
              <a:rPr lang="en-US" sz="2000" b="1" i="1" dirty="0"/>
              <a:t>What is the number of Epics?</a:t>
            </a:r>
          </a:p>
          <a:p>
            <a:pPr marL="457200" indent="-457200">
              <a:buFont typeface="+mj-lt"/>
              <a:buAutoNum type="arabicPeriod"/>
            </a:pPr>
            <a:r>
              <a:rPr lang="en-US" sz="2000" b="1" i="1" dirty="0"/>
              <a:t>How many are force ranked?</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3202021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1123</Words>
  <Application>Microsoft Macintosh PowerPoint</Application>
  <PresentationFormat>Widescreen</PresentationFormat>
  <Paragraphs>147</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INVEST to Write Good User Stories</vt:lpstr>
      <vt:lpstr>Sprint Planning Goal</vt:lpstr>
      <vt:lpstr>Scrum Process</vt:lpstr>
      <vt:lpstr>Backlog Grooming and Sprint Planning</vt:lpstr>
      <vt:lpstr>Recall Step 1: Review Priorities &amp; Roles</vt:lpstr>
      <vt:lpstr>Step 2: Recall Epic Backlog Grooming</vt:lpstr>
      <vt:lpstr>Recall Step 2: Recall Epic Backlog Grooming</vt:lpstr>
      <vt:lpstr>Step 3: Story Backlog Grooming</vt:lpstr>
      <vt:lpstr>Step 3: Recall Story Backlog Grooming</vt:lpstr>
      <vt:lpstr>Step 3: Story Backlog Grooming</vt:lpstr>
      <vt:lpstr>Step 3: Story Backlog Grooming</vt:lpstr>
      <vt:lpstr>Step 4: Sprint Planning</vt:lpstr>
      <vt:lpstr>PowerPoint Presentation</vt:lpstr>
      <vt:lpstr>Step 4: Team Capacity, Story Assignment, and Cut Line</vt:lpstr>
      <vt:lpstr>Step 4: Sprint Planning</vt:lpstr>
      <vt:lpstr>Step 5: Sprint Backlog Commitment</vt:lpstr>
      <vt:lpstr>Step 5: Sprint Backlog Commitment</vt:lpstr>
      <vt:lpstr>Step 6: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Pogue, Eric</dc:creator>
  <cp:lastModifiedBy>Pogue, Eric</cp:lastModifiedBy>
  <cp:revision>5</cp:revision>
  <dcterms:created xsi:type="dcterms:W3CDTF">2022-03-29T14:35:38Z</dcterms:created>
  <dcterms:modified xsi:type="dcterms:W3CDTF">2022-10-24T17:36:13Z</dcterms:modified>
</cp:coreProperties>
</file>