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1478" r:id="rId2"/>
    <p:sldId id="1349" r:id="rId3"/>
    <p:sldId id="1437" r:id="rId4"/>
    <p:sldId id="1467" r:id="rId5"/>
    <p:sldId id="1466" r:id="rId6"/>
    <p:sldId id="1118" r:id="rId7"/>
    <p:sldId id="1174" r:id="rId8"/>
    <p:sldId id="1471" r:id="rId9"/>
    <p:sldId id="1473" r:id="rId10"/>
    <p:sldId id="1474" r:id="rId11"/>
    <p:sldId id="1156" r:id="rId12"/>
    <p:sldId id="1157" r:id="rId13"/>
    <p:sldId id="1221" r:id="rId14"/>
    <p:sldId id="1101" r:id="rId15"/>
    <p:sldId id="1220" r:id="rId16"/>
    <p:sldId id="1468" r:id="rId17"/>
    <p:sldId id="1223" r:id="rId18"/>
    <p:sldId id="1139" r:id="rId19"/>
    <p:sldId id="1477" r:id="rId20"/>
    <p:sldId id="1476" r:id="rId21"/>
    <p:sldId id="1128" r:id="rId22"/>
    <p:sldId id="1054" r:id="rId23"/>
    <p:sldId id="1229" r:id="rId24"/>
    <p:sldId id="11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5"/>
    <p:restoredTop sz="82460"/>
  </p:normalViewPr>
  <p:slideViewPr>
    <p:cSldViewPr snapToGrid="0" snapToObjects="1">
      <p:cViewPr varScale="1">
        <p:scale>
          <a:sx n="126" d="100"/>
          <a:sy n="126" d="100"/>
        </p:scale>
        <p:origin x="584" y="200"/>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9/15/21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18</a:t>
            </a:fld>
            <a:endParaRPr lang="en-US"/>
          </a:p>
        </p:txBody>
      </p:sp>
    </p:spTree>
    <p:extLst>
      <p:ext uri="{BB962C8B-B14F-4D97-AF65-F5344CB8AC3E}">
        <p14:creationId xmlns:p14="http://schemas.microsoft.com/office/powerpoint/2010/main" val="4289330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19</a:t>
            </a:fld>
            <a:endParaRPr lang="en-US"/>
          </a:p>
        </p:txBody>
      </p:sp>
    </p:spTree>
    <p:extLst>
      <p:ext uri="{BB962C8B-B14F-4D97-AF65-F5344CB8AC3E}">
        <p14:creationId xmlns:p14="http://schemas.microsoft.com/office/powerpoint/2010/main" val="223260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20</a:t>
            </a:fld>
            <a:endParaRPr lang="en-US"/>
          </a:p>
        </p:txBody>
      </p:sp>
    </p:spTree>
    <p:extLst>
      <p:ext uri="{BB962C8B-B14F-4D97-AF65-F5344CB8AC3E}">
        <p14:creationId xmlns:p14="http://schemas.microsoft.com/office/powerpoint/2010/main" val="327323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23</a:t>
            </a:fld>
            <a:endParaRPr lang="en-US"/>
          </a:p>
        </p:txBody>
      </p:sp>
    </p:spTree>
    <p:extLst>
      <p:ext uri="{BB962C8B-B14F-4D97-AF65-F5344CB8AC3E}">
        <p14:creationId xmlns:p14="http://schemas.microsoft.com/office/powerpoint/2010/main" val="232002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3</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4044621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61001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11</a:t>
            </a:fld>
            <a:endParaRPr lang="en-US"/>
          </a:p>
        </p:txBody>
      </p:sp>
    </p:spTree>
    <p:extLst>
      <p:ext uri="{BB962C8B-B14F-4D97-AF65-F5344CB8AC3E}">
        <p14:creationId xmlns:p14="http://schemas.microsoft.com/office/powerpoint/2010/main" val="320427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2501616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3350431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17</a:t>
            </a:fld>
            <a:endParaRPr lang="en-US"/>
          </a:p>
        </p:txBody>
      </p:sp>
    </p:spTree>
    <p:extLst>
      <p:ext uri="{BB962C8B-B14F-4D97-AF65-F5344CB8AC3E}">
        <p14:creationId xmlns:p14="http://schemas.microsoft.com/office/powerpoint/2010/main" val="586790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9/15/21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9/15/21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9/15/21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9/15/21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9/15/21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9/15/21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9/15/21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9/15/21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9/15/21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9/15/21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9/15/21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9/15/21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wisu-edu.zoom.us/j/621768413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Excel_Worksheet.xls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scrum.org/resources/blog/sprint-review-much-more-just-demo"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scrum.org/resources/blog/sprint-review-much-more-just-demo"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C52E5B-75BE-E947-A813-30C5AEE81427}"/>
              </a:ext>
            </a:extLst>
          </p:cNvPr>
          <p:cNvPicPr>
            <a:picLocks noChangeAspect="1"/>
          </p:cNvPicPr>
          <p:nvPr/>
        </p:nvPicPr>
        <p:blipFill>
          <a:blip r:embed="rId2"/>
          <a:stretch>
            <a:fillRect/>
          </a:stretch>
        </p:blipFill>
        <p:spPr>
          <a:xfrm>
            <a:off x="568062" y="350634"/>
            <a:ext cx="5703841" cy="5025762"/>
          </a:xfrm>
          <a:prstGeom prst="rect">
            <a:avLst/>
          </a:prstGeom>
          <a:ln w="25400">
            <a:solidFill>
              <a:schemeClr val="tx1"/>
            </a:solidFill>
          </a:ln>
        </p:spPr>
      </p:pic>
      <p:sp>
        <p:nvSpPr>
          <p:cNvPr id="6" name="Rectangle 5">
            <a:extLst>
              <a:ext uri="{FF2B5EF4-FFF2-40B4-BE49-F238E27FC236}">
                <a16:creationId xmlns:a16="http://schemas.microsoft.com/office/drawing/2014/main" id="{FB16F9A5-147A-E44B-9D84-6771BFA65C5B}"/>
              </a:ext>
            </a:extLst>
          </p:cNvPr>
          <p:cNvSpPr/>
          <p:nvPr/>
        </p:nvSpPr>
        <p:spPr>
          <a:xfrm>
            <a:off x="2894452" y="2537048"/>
            <a:ext cx="8866987" cy="3970318"/>
          </a:xfrm>
          <a:prstGeom prst="rect">
            <a:avLst/>
          </a:prstGeom>
          <a:solidFill>
            <a:schemeClr val="bg1"/>
          </a:solidFill>
          <a:ln w="25400">
            <a:solidFill>
              <a:schemeClr val="tx1"/>
            </a:solidFill>
          </a:ln>
        </p:spPr>
        <p:txBody>
          <a:bodyPr wrap="square">
            <a:spAutoFit/>
          </a:bodyPr>
          <a:lstStyle/>
          <a:p>
            <a:r>
              <a:rPr lang="en-US" sz="1200" dirty="0">
                <a:solidFill>
                  <a:srgbClr val="000000"/>
                </a:solidFill>
                <a:latin typeface="Garamond" panose="02020404030301010803" pitchFamily="18" charset="0"/>
              </a:rPr>
              <a:t>Hi, everyone.</a:t>
            </a:r>
          </a:p>
          <a:p>
            <a:r>
              <a:rPr lang="en-US" sz="1200" dirty="0">
                <a:solidFill>
                  <a:srgbClr val="000000"/>
                </a:solidFill>
                <a:latin typeface="Garamond" panose="02020404030301010803" pitchFamily="18" charset="0"/>
              </a:rPr>
              <a:t>Just a reminder that </a:t>
            </a:r>
            <a:r>
              <a:rPr lang="en-US" sz="1200" dirty="0" err="1">
                <a:solidFill>
                  <a:srgbClr val="000000"/>
                </a:solidFill>
                <a:latin typeface="Garamond" panose="02020404030301010803" pitchFamily="18" charset="0"/>
              </a:rPr>
              <a:t>Witron</a:t>
            </a:r>
            <a:r>
              <a:rPr lang="en-US" sz="1200" dirty="0">
                <a:solidFill>
                  <a:srgbClr val="000000"/>
                </a:solidFill>
                <a:latin typeface="Garamond" panose="02020404030301010803" pitchFamily="18" charset="0"/>
              </a:rPr>
              <a:t> is coming tomorrow at 2pm in AS106 and online at </a:t>
            </a:r>
            <a:r>
              <a:rPr lang="en-US" sz="1200" dirty="0">
                <a:solidFill>
                  <a:srgbClr val="940501"/>
                </a:solidFill>
                <a:latin typeface="Garamond" panose="02020404030301010803" pitchFamily="18" charset="0"/>
                <a:hlinkClick r:id="rId3"/>
              </a:rPr>
              <a:t>https://lewisu-edu.zoom.us/j/6217684130</a:t>
            </a:r>
            <a:r>
              <a:rPr lang="en-US" sz="1200" dirty="0">
                <a:solidFill>
                  <a:srgbClr val="940501"/>
                </a:solidFill>
                <a:latin typeface="Garamond" panose="02020404030301010803" pitchFamily="18" charset="0"/>
              </a:rPr>
              <a:t>.</a:t>
            </a:r>
            <a:endParaRPr lang="en-US" sz="1200" dirty="0">
              <a:solidFill>
                <a:srgbClr val="000000"/>
              </a:solidFill>
              <a:latin typeface="Garamond" panose="02020404030301010803" pitchFamily="18" charset="0"/>
            </a:endParaRPr>
          </a:p>
          <a:p>
            <a:br>
              <a:rPr lang="en-US" sz="1200" dirty="0"/>
            </a:br>
            <a:endParaRPr lang="en-US" sz="1200" dirty="0"/>
          </a:p>
          <a:p>
            <a:r>
              <a:rPr lang="en-US" sz="1200" dirty="0">
                <a:solidFill>
                  <a:srgbClr val="000000"/>
                </a:solidFill>
                <a:latin typeface="Garamond" panose="02020404030301010803" pitchFamily="18" charset="0"/>
              </a:rPr>
              <a:t>If you or a student or students of yours are interested in working on a database-related project involving </a:t>
            </a:r>
            <a:r>
              <a:rPr lang="en-US" sz="1200" dirty="0" err="1">
                <a:solidFill>
                  <a:srgbClr val="000000"/>
                </a:solidFill>
                <a:latin typeface="Garamond" panose="02020404030301010803" pitchFamily="18" charset="0"/>
              </a:rPr>
              <a:t>Witron's</a:t>
            </a:r>
            <a:r>
              <a:rPr lang="en-US" sz="1200" dirty="0">
                <a:solidFill>
                  <a:srgbClr val="000000"/>
                </a:solidFill>
                <a:latin typeface="Garamond" panose="02020404030301010803" pitchFamily="18" charset="0"/>
              </a:rPr>
              <a:t> warehouse automation software, please attend or have them attend.</a:t>
            </a:r>
          </a:p>
          <a:p>
            <a:br>
              <a:rPr lang="en-US" sz="1200" dirty="0">
                <a:solidFill>
                  <a:srgbClr val="000000"/>
                </a:solidFill>
                <a:latin typeface="Garamond" panose="02020404030301010803" pitchFamily="18" charset="0"/>
              </a:rPr>
            </a:br>
            <a:endParaRPr lang="en-US" sz="1200" dirty="0">
              <a:solidFill>
                <a:srgbClr val="000000"/>
              </a:solidFill>
              <a:latin typeface="Garamond" panose="02020404030301010803" pitchFamily="18" charset="0"/>
            </a:endParaRPr>
          </a:p>
          <a:p>
            <a:r>
              <a:rPr lang="en-US" sz="1200" dirty="0">
                <a:solidFill>
                  <a:srgbClr val="000000"/>
                </a:solidFill>
                <a:latin typeface="Garamond" panose="02020404030301010803" pitchFamily="18" charset="0"/>
              </a:rPr>
              <a:t>Eric - I know your class runs at the same time as the meeting. So, if you have students who have some skills and are interested in working on this project and can spare some </a:t>
            </a:r>
            <a:r>
              <a:rPr lang="en-US" sz="1200" dirty="0" err="1">
                <a:solidFill>
                  <a:srgbClr val="000000"/>
                </a:solidFill>
                <a:latin typeface="Garamond" panose="02020404030301010803" pitchFamily="18" charset="0"/>
              </a:rPr>
              <a:t>classtime</a:t>
            </a:r>
            <a:r>
              <a:rPr lang="en-US" sz="1200" dirty="0">
                <a:solidFill>
                  <a:srgbClr val="000000"/>
                </a:solidFill>
                <a:latin typeface="Garamond" panose="02020404030301010803" pitchFamily="18" charset="0"/>
              </a:rPr>
              <a:t>, please invite them to attend.</a:t>
            </a:r>
          </a:p>
          <a:p>
            <a:br>
              <a:rPr lang="en-US" sz="1200" dirty="0">
                <a:solidFill>
                  <a:srgbClr val="000000"/>
                </a:solidFill>
                <a:latin typeface="Garamond" panose="02020404030301010803" pitchFamily="18" charset="0"/>
              </a:rPr>
            </a:br>
            <a:endParaRPr lang="en-US" sz="1200" dirty="0">
              <a:solidFill>
                <a:srgbClr val="000000"/>
              </a:solidFill>
              <a:latin typeface="Garamond" panose="02020404030301010803" pitchFamily="18" charset="0"/>
            </a:endParaRPr>
          </a:p>
          <a:p>
            <a:r>
              <a:rPr lang="en-US" sz="1200" dirty="0">
                <a:solidFill>
                  <a:srgbClr val="000000"/>
                </a:solidFill>
                <a:latin typeface="Garamond" panose="02020404030301010803" pitchFamily="18" charset="0"/>
              </a:rPr>
              <a:t>Thanks.</a:t>
            </a:r>
          </a:p>
          <a:p>
            <a:r>
              <a:rPr lang="en-US" sz="1200" dirty="0">
                <a:solidFill>
                  <a:srgbClr val="000000"/>
                </a:solidFill>
                <a:latin typeface="Garamond" panose="02020404030301010803" pitchFamily="18" charset="0"/>
              </a:rPr>
              <a:t>Ray</a:t>
            </a:r>
          </a:p>
          <a:p>
            <a:endParaRPr lang="en-US" sz="1200" dirty="0">
              <a:solidFill>
                <a:srgbClr val="000000"/>
              </a:solidFill>
              <a:latin typeface="Garamond" panose="02020404030301010803" pitchFamily="18" charset="0"/>
            </a:endParaRPr>
          </a:p>
          <a:p>
            <a:r>
              <a:rPr lang="en-US" sz="1200" dirty="0">
                <a:solidFill>
                  <a:srgbClr val="000000"/>
                </a:solidFill>
                <a:latin typeface="Garamond" panose="02020404030301010803" pitchFamily="18" charset="0"/>
              </a:rPr>
              <a:t>---</a:t>
            </a:r>
            <a:endParaRPr lang="en-US" sz="1200" dirty="0">
              <a:solidFill>
                <a:srgbClr val="000000"/>
              </a:solidFill>
              <a:latin typeface="Calibri" panose="020F0502020204030204" pitchFamily="34" charset="0"/>
            </a:endParaRPr>
          </a:p>
          <a:p>
            <a:r>
              <a:rPr lang="en-US" sz="1200" dirty="0">
                <a:solidFill>
                  <a:srgbClr val="000000"/>
                </a:solidFill>
                <a:latin typeface="Garamond" panose="02020404030301010803" pitchFamily="18" charset="0"/>
              </a:rPr>
              <a:t>Dr. Ray </a:t>
            </a:r>
            <a:r>
              <a:rPr lang="en-US" sz="1200" dirty="0" err="1">
                <a:solidFill>
                  <a:srgbClr val="000000"/>
                </a:solidFill>
                <a:latin typeface="Garamond" panose="02020404030301010803" pitchFamily="18" charset="0"/>
              </a:rPr>
              <a:t>Klump</a:t>
            </a:r>
            <a:endParaRPr lang="en-US" sz="1200" dirty="0">
              <a:solidFill>
                <a:srgbClr val="000000"/>
              </a:solidFill>
              <a:latin typeface="Calibri" panose="020F0502020204030204" pitchFamily="34" charset="0"/>
            </a:endParaRPr>
          </a:p>
          <a:p>
            <a:r>
              <a:rPr lang="en-US" sz="1200" dirty="0">
                <a:solidFill>
                  <a:srgbClr val="000000"/>
                </a:solidFill>
                <a:latin typeface="Garamond" panose="02020404030301010803" pitchFamily="18" charset="0"/>
              </a:rPr>
              <a:t>Associate Dean, </a:t>
            </a:r>
            <a:r>
              <a:rPr lang="en-US" sz="1200" dirty="0" err="1">
                <a:solidFill>
                  <a:srgbClr val="000000"/>
                </a:solidFill>
                <a:latin typeface="Garamond" panose="02020404030301010803" pitchFamily="18" charset="0"/>
              </a:rPr>
              <a:t>CoAST</a:t>
            </a:r>
            <a:endParaRPr lang="en-US" sz="1200" dirty="0">
              <a:solidFill>
                <a:srgbClr val="000000"/>
              </a:solidFill>
              <a:latin typeface="Calibri" panose="020F0502020204030204" pitchFamily="34" charset="0"/>
            </a:endParaRPr>
          </a:p>
          <a:p>
            <a:r>
              <a:rPr lang="en-US" sz="1200" dirty="0">
                <a:solidFill>
                  <a:srgbClr val="000000"/>
                </a:solidFill>
                <a:latin typeface="Garamond" panose="02020404030301010803" pitchFamily="18" charset="0"/>
              </a:rPr>
              <a:t>Professor &amp; Director of Computer Science</a:t>
            </a:r>
            <a:endParaRPr lang="en-US" sz="1200" dirty="0">
              <a:solidFill>
                <a:srgbClr val="000000"/>
              </a:solidFill>
              <a:latin typeface="Calibri" panose="020F0502020204030204" pitchFamily="34" charset="0"/>
            </a:endParaRPr>
          </a:p>
          <a:p>
            <a:r>
              <a:rPr lang="en-US" sz="1200" dirty="0">
                <a:solidFill>
                  <a:srgbClr val="000000"/>
                </a:solidFill>
                <a:latin typeface="Garamond" panose="02020404030301010803" pitchFamily="18" charset="0"/>
              </a:rPr>
              <a:t>Lewis University</a:t>
            </a:r>
            <a:endParaRPr lang="en-US" sz="1200" dirty="0">
              <a:solidFill>
                <a:srgbClr val="000000"/>
              </a:solidFill>
              <a:latin typeface="Calibri" panose="020F0502020204030204" pitchFamily="34" charset="0"/>
            </a:endParaRPr>
          </a:p>
          <a:p>
            <a:r>
              <a:rPr lang="en-US" sz="1200" dirty="0">
                <a:solidFill>
                  <a:srgbClr val="000000"/>
                </a:solidFill>
                <a:latin typeface="Garamond" panose="02020404030301010803" pitchFamily="18" charset="0"/>
              </a:rPr>
              <a:t>815-836-5528</a:t>
            </a:r>
            <a:endParaRPr lang="en-US" sz="12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04531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Demos</a:t>
            </a:r>
          </a:p>
        </p:txBody>
      </p:sp>
    </p:spTree>
    <p:extLst>
      <p:ext uri="{BB962C8B-B14F-4D97-AF65-F5344CB8AC3E}">
        <p14:creationId xmlns:p14="http://schemas.microsoft.com/office/powerpoint/2010/main" val="140949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normAutofit/>
          </a:bodyPr>
          <a:lstStyle/>
          <a:p>
            <a:r>
              <a:rPr lang="en-US" sz="3600" dirty="0"/>
              <a:t>Demo Guidelines – Presenter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471564"/>
            <a:ext cx="10515600" cy="4522519"/>
          </a:xfrm>
        </p:spPr>
        <p:txBody>
          <a:bodyPr>
            <a:normAutofit/>
          </a:bodyPr>
          <a:lstStyle/>
          <a:p>
            <a:pPr marL="0" indent="0">
              <a:buNone/>
            </a:pPr>
            <a:r>
              <a:rPr lang="en-US" sz="2000" dirty="0"/>
              <a:t>Everyone will give at least one demo of their work during the semester.</a:t>
            </a:r>
          </a:p>
          <a:p>
            <a:pPr marL="0" indent="0">
              <a:buNone/>
            </a:pPr>
            <a:r>
              <a:rPr lang="en-US" sz="2000" dirty="0"/>
              <a:t>Your demo should be 2 to 5 minutes and can include any or all of the following:</a:t>
            </a:r>
          </a:p>
          <a:p>
            <a:pPr>
              <a:buFont typeface="Wingdings" pitchFamily="2" charset="2"/>
              <a:buChar char="§"/>
            </a:pPr>
            <a:r>
              <a:rPr lang="en-US" sz="2000" dirty="0"/>
              <a:t>Show your application running</a:t>
            </a:r>
          </a:p>
          <a:p>
            <a:pPr>
              <a:buFont typeface="Wingdings" pitchFamily="2" charset="2"/>
              <a:buChar char="§"/>
            </a:pPr>
            <a:r>
              <a:rPr lang="en-US" sz="2000" dirty="0"/>
              <a:t>Comment on your implementation</a:t>
            </a:r>
          </a:p>
          <a:p>
            <a:pPr>
              <a:buFont typeface="Wingdings" pitchFamily="2" charset="2"/>
              <a:buChar char="§"/>
            </a:pPr>
            <a:r>
              <a:rPr lang="en-US" sz="2000" dirty="0"/>
              <a:t>Show the source code</a:t>
            </a:r>
          </a:p>
          <a:p>
            <a:pPr>
              <a:buFont typeface="Wingdings" pitchFamily="2" charset="2"/>
              <a:buChar char="§"/>
            </a:pPr>
            <a:r>
              <a:rPr lang="en-US" sz="2000" dirty="0"/>
              <a:t>Explain how you organized the code</a:t>
            </a:r>
          </a:p>
          <a:p>
            <a:pPr>
              <a:buFont typeface="Wingdings" pitchFamily="2" charset="2"/>
              <a:buChar char="§"/>
            </a:pPr>
            <a:r>
              <a:rPr lang="en-US" sz="2000" dirty="0"/>
              <a:t>Talk about any challenges</a:t>
            </a:r>
          </a:p>
          <a:p>
            <a:pPr>
              <a:buFont typeface="Wingdings" pitchFamily="2" charset="2"/>
              <a:buChar char="§"/>
            </a:pPr>
            <a:r>
              <a:rPr lang="en-US" sz="2000" dirty="0"/>
              <a:t>You should </a:t>
            </a:r>
            <a:r>
              <a:rPr lang="en-US" sz="2000" u="sng" dirty="0"/>
              <a:t>not</a:t>
            </a:r>
            <a:r>
              <a:rPr lang="en-US" sz="2000" dirty="0"/>
              <a:t> prepare slides or a presentation</a:t>
            </a:r>
          </a:p>
          <a:p>
            <a:pPr marL="0" indent="0">
              <a:buNone/>
            </a:pPr>
            <a:endParaRPr lang="en-US" sz="2000" dirty="0"/>
          </a:p>
          <a:p>
            <a:pPr marL="0" indent="0">
              <a:buNone/>
            </a:pPr>
            <a:endParaRPr lang="en-US" sz="2000" dirty="0"/>
          </a:p>
          <a:p>
            <a:pPr marL="0" indent="0">
              <a:buNone/>
            </a:pPr>
            <a:r>
              <a:rPr lang="en-US" sz="2000" dirty="0"/>
              <a:t>**You will also need to complete the Demo assignment in Blackboard.</a:t>
            </a:r>
          </a:p>
        </p:txBody>
      </p:sp>
    </p:spTree>
    <p:extLst>
      <p:ext uri="{BB962C8B-B14F-4D97-AF65-F5344CB8AC3E}">
        <p14:creationId xmlns:p14="http://schemas.microsoft.com/office/powerpoint/2010/main" val="1897393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normAutofit/>
          </a:bodyPr>
          <a:lstStyle/>
          <a:p>
            <a:r>
              <a:rPr lang="en-US" sz="3600" dirty="0"/>
              <a:t>Demo Guidelines – Listener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488982"/>
            <a:ext cx="10515600" cy="4522519"/>
          </a:xfrm>
        </p:spPr>
        <p:txBody>
          <a:bodyPr>
            <a:normAutofit/>
          </a:bodyPr>
          <a:lstStyle/>
          <a:p>
            <a:pPr marL="0" indent="0">
              <a:buNone/>
            </a:pPr>
            <a:r>
              <a:rPr lang="en-US" sz="2000" dirty="0"/>
              <a:t>Everyone will be listening to many demos during the semester.</a:t>
            </a:r>
          </a:p>
          <a:p>
            <a:pPr marL="0" indent="0">
              <a:buNone/>
            </a:pPr>
            <a:r>
              <a:rPr lang="en-US" sz="2000" dirty="0"/>
              <a:t>Your listener responsibilities include:</a:t>
            </a:r>
          </a:p>
          <a:p>
            <a:pPr>
              <a:buFont typeface="Wingdings" pitchFamily="2" charset="2"/>
              <a:buChar char="§"/>
            </a:pPr>
            <a:r>
              <a:rPr lang="en-US" sz="2000" dirty="0"/>
              <a:t>Actively listening and watching what is being demoed</a:t>
            </a:r>
          </a:p>
          <a:p>
            <a:pPr>
              <a:buFont typeface="Wingdings" pitchFamily="2" charset="2"/>
              <a:buChar char="§"/>
            </a:pPr>
            <a:r>
              <a:rPr lang="en-US" sz="2000" dirty="0"/>
              <a:t>Come up with a meaningful yet easy to answer question</a:t>
            </a:r>
          </a:p>
          <a:p>
            <a:pPr>
              <a:buFont typeface="Wingdings" pitchFamily="2" charset="2"/>
              <a:buChar char="§"/>
            </a:pPr>
            <a:r>
              <a:rPr lang="en-US" sz="2000" dirty="0"/>
              <a:t>Ask your question if the presenter does not get sufficient questions from other listeners</a:t>
            </a:r>
          </a:p>
          <a:p>
            <a:pPr>
              <a:buFont typeface="Wingdings" pitchFamily="2" charset="2"/>
              <a:buChar char="§"/>
            </a:pPr>
            <a:r>
              <a:rPr lang="en-US" sz="2000" dirty="0"/>
              <a:t>Do not ask hard question or attempt to review the presenters code</a:t>
            </a:r>
          </a:p>
          <a:p>
            <a:pPr>
              <a:buFont typeface="Wingdings" pitchFamily="2" charset="2"/>
              <a:buChar char="§"/>
            </a:pPr>
            <a:r>
              <a:rPr lang="en-US" sz="2000" dirty="0"/>
              <a:t>Clap for the presenter at the end of the demo and thank them for presenting</a:t>
            </a:r>
          </a:p>
          <a:p>
            <a:pPr>
              <a:buFont typeface="Wingdings" pitchFamily="2" charset="2"/>
              <a:buChar char="§"/>
            </a:pPr>
            <a:r>
              <a:rPr lang="en-US" sz="2000" dirty="0"/>
              <a:t>Optionally follow up with the presenter later if you have what could be more difficult questions or if you have suggestions</a:t>
            </a:r>
          </a:p>
        </p:txBody>
      </p:sp>
    </p:spTree>
    <p:extLst>
      <p:ext uri="{BB962C8B-B14F-4D97-AF65-F5344CB8AC3E}">
        <p14:creationId xmlns:p14="http://schemas.microsoft.com/office/powerpoint/2010/main" val="196753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Demos</a:t>
            </a:r>
          </a:p>
        </p:txBody>
      </p:sp>
    </p:spTree>
    <p:extLst>
      <p:ext uri="{BB962C8B-B14F-4D97-AF65-F5344CB8AC3E}">
        <p14:creationId xmlns:p14="http://schemas.microsoft.com/office/powerpoint/2010/main" val="358194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199" y="3069076"/>
            <a:ext cx="10679607" cy="719847"/>
          </a:xfrm>
        </p:spPr>
        <p:txBody>
          <a:bodyPr anchor="ctr">
            <a:noAutofit/>
          </a:bodyPr>
          <a:lstStyle/>
          <a:p>
            <a:pPr marL="0" indent="0" algn="ctr">
              <a:buNone/>
            </a:pPr>
            <a:r>
              <a:rPr lang="en-US" sz="4400" dirty="0">
                <a:latin typeface="+mj-lt"/>
              </a:rPr>
              <a:t>Complete Sprint Demo Assignment</a:t>
            </a:r>
          </a:p>
        </p:txBody>
      </p:sp>
    </p:spTree>
    <p:extLst>
      <p:ext uri="{BB962C8B-B14F-4D97-AF65-F5344CB8AC3E}">
        <p14:creationId xmlns:p14="http://schemas.microsoft.com/office/powerpoint/2010/main" val="253436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 – Sprint Retrospective</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8792852" y="4857855"/>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104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3F8DA5-673C-EE4B-84E7-D8951508C134}"/>
              </a:ext>
            </a:extLst>
          </p:cNvPr>
          <p:cNvPicPr>
            <a:picLocks noChangeAspect="1"/>
          </p:cNvPicPr>
          <p:nvPr/>
        </p:nvPicPr>
        <p:blipFill>
          <a:blip r:embed="rId2"/>
          <a:stretch>
            <a:fillRect/>
          </a:stretch>
        </p:blipFill>
        <p:spPr>
          <a:xfrm>
            <a:off x="10075875" y="0"/>
            <a:ext cx="2116125" cy="705375"/>
          </a:xfrm>
          <a:prstGeom prst="rect">
            <a:avLst/>
          </a:prstGeom>
        </p:spPr>
      </p:pic>
      <p:pic>
        <p:nvPicPr>
          <p:cNvPr id="2" name="Picture 1">
            <a:extLst>
              <a:ext uri="{FF2B5EF4-FFF2-40B4-BE49-F238E27FC236}">
                <a16:creationId xmlns:a16="http://schemas.microsoft.com/office/drawing/2014/main" id="{59BCD2E1-F3D9-114A-BE67-57892EC096CE}"/>
              </a:ext>
            </a:extLst>
          </p:cNvPr>
          <p:cNvPicPr>
            <a:picLocks noChangeAspect="1"/>
          </p:cNvPicPr>
          <p:nvPr/>
        </p:nvPicPr>
        <p:blipFill>
          <a:blip r:embed="rId3"/>
          <a:stretch>
            <a:fillRect/>
          </a:stretch>
        </p:blipFill>
        <p:spPr>
          <a:xfrm>
            <a:off x="2338135" y="606735"/>
            <a:ext cx="7515730" cy="5644530"/>
          </a:xfrm>
          <a:prstGeom prst="rect">
            <a:avLst/>
          </a:prstGeom>
        </p:spPr>
      </p:pic>
    </p:spTree>
    <p:extLst>
      <p:ext uri="{BB962C8B-B14F-4D97-AF65-F5344CB8AC3E}">
        <p14:creationId xmlns:p14="http://schemas.microsoft.com/office/powerpoint/2010/main" val="1597903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6"/>
            <a:ext cx="10515600" cy="837710"/>
          </a:xfrm>
        </p:spPr>
        <p:txBody>
          <a:bodyPr>
            <a:normAutofit/>
          </a:bodyPr>
          <a:lstStyle/>
          <a:p>
            <a:r>
              <a:rPr lang="en-US" sz="3600" dirty="0"/>
              <a:t>Submission Percentage</a:t>
            </a:r>
          </a:p>
        </p:txBody>
      </p:sp>
      <p:graphicFrame>
        <p:nvGraphicFramePr>
          <p:cNvPr id="7" name="Object 6">
            <a:extLst>
              <a:ext uri="{FF2B5EF4-FFF2-40B4-BE49-F238E27FC236}">
                <a16:creationId xmlns:a16="http://schemas.microsoft.com/office/drawing/2014/main" id="{9EBBF94A-8793-304B-B7BD-1000C3A99523}"/>
              </a:ext>
            </a:extLst>
          </p:cNvPr>
          <p:cNvGraphicFramePr>
            <a:graphicFrameLocks noChangeAspect="1"/>
          </p:cNvGraphicFramePr>
          <p:nvPr>
            <p:extLst>
              <p:ext uri="{D42A27DB-BD31-4B8C-83A1-F6EECF244321}">
                <p14:modId xmlns:p14="http://schemas.microsoft.com/office/powerpoint/2010/main" val="1734259265"/>
              </p:ext>
            </p:extLst>
          </p:nvPr>
        </p:nvGraphicFramePr>
        <p:xfrm>
          <a:off x="2549525" y="1457325"/>
          <a:ext cx="7092950" cy="4240213"/>
        </p:xfrm>
        <a:graphic>
          <a:graphicData uri="http://schemas.openxmlformats.org/presentationml/2006/ole">
            <mc:AlternateContent xmlns:mc="http://schemas.openxmlformats.org/markup-compatibility/2006">
              <mc:Choice xmlns:v="urn:schemas-microsoft-com:vml" Requires="v">
                <p:oleObj spid="_x0000_s1027" name="Worksheet" r:id="rId4" imgW="6540500" imgH="3911600" progId="Excel.Sheet.12">
                  <p:embed/>
                </p:oleObj>
              </mc:Choice>
              <mc:Fallback>
                <p:oleObj name="Worksheet" r:id="rId4" imgW="6540500" imgH="3911600" progId="Excel.Sheet.12">
                  <p:embed/>
                  <p:pic>
                    <p:nvPicPr>
                      <p:cNvPr id="7" name="Object 6">
                        <a:extLst>
                          <a:ext uri="{FF2B5EF4-FFF2-40B4-BE49-F238E27FC236}">
                            <a16:creationId xmlns:a16="http://schemas.microsoft.com/office/drawing/2014/main" id="{9EBBF94A-8793-304B-B7BD-1000C3A99523}"/>
                          </a:ext>
                        </a:extLst>
                      </p:cNvPr>
                      <p:cNvPicPr/>
                      <p:nvPr/>
                    </p:nvPicPr>
                    <p:blipFill>
                      <a:blip r:embed="rId5"/>
                      <a:stretch>
                        <a:fillRect/>
                      </a:stretch>
                    </p:blipFill>
                    <p:spPr>
                      <a:xfrm>
                        <a:off x="2549525" y="1457325"/>
                        <a:ext cx="7092950" cy="4240213"/>
                      </a:xfrm>
                      <a:prstGeom prst="rect">
                        <a:avLst/>
                      </a:prstGeom>
                    </p:spPr>
                  </p:pic>
                </p:oleObj>
              </mc:Fallback>
            </mc:AlternateContent>
          </a:graphicData>
        </a:graphic>
      </p:graphicFrame>
    </p:spTree>
    <p:extLst>
      <p:ext uri="{BB962C8B-B14F-4D97-AF65-F5344CB8AC3E}">
        <p14:creationId xmlns:p14="http://schemas.microsoft.com/office/powerpoint/2010/main" val="946620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6"/>
            <a:ext cx="10515600" cy="837710"/>
          </a:xfrm>
        </p:spPr>
        <p:txBody>
          <a:bodyPr>
            <a:normAutofit/>
          </a:bodyPr>
          <a:lstStyle/>
          <a:p>
            <a:r>
              <a:rPr lang="en-US" sz="3600" dirty="0"/>
              <a:t>Class Retrospective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202836"/>
            <a:ext cx="10515600" cy="4974127"/>
          </a:xfrm>
        </p:spPr>
        <p:txBody>
          <a:bodyPr>
            <a:normAutofit/>
          </a:bodyPr>
          <a:lstStyle/>
          <a:p>
            <a:pPr marL="0" indent="0">
              <a:buNone/>
            </a:pPr>
            <a:r>
              <a:rPr lang="en-US" sz="2000" dirty="0"/>
              <a:t>Feedback from Assignments &amp; Reflections:</a:t>
            </a:r>
          </a:p>
          <a:p>
            <a:pPr marL="457200" indent="-457200">
              <a:buFont typeface="+mj-lt"/>
              <a:buAutoNum type="arabicPeriod"/>
            </a:pPr>
            <a:r>
              <a:rPr lang="en-US" sz="2000" dirty="0"/>
              <a:t>Great job turning in assignments on time!</a:t>
            </a:r>
          </a:p>
          <a:p>
            <a:pPr marL="457200" indent="-457200">
              <a:buFont typeface="+mj-lt"/>
              <a:buAutoNum type="arabicPeriod"/>
            </a:pPr>
            <a:r>
              <a:rPr lang="en-US" sz="2000" dirty="0"/>
              <a:t>** Know that your teammates appreciate you </a:t>
            </a:r>
            <a:r>
              <a:rPr lang="en-US" sz="2000" dirty="0">
                <a:sym typeface="Wingdings" pitchFamily="2" charset="2"/>
              </a:rPr>
              <a:t>:-) **</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What can I/we do to improve in sprint 2?</a:t>
            </a:r>
          </a:p>
          <a:p>
            <a:pPr marL="457200" indent="-457200">
              <a:buFont typeface="+mj-lt"/>
              <a:buAutoNum type="arabicPeriod"/>
            </a:pPr>
            <a:r>
              <a:rPr lang="en-US" sz="2000" dirty="0"/>
              <a:t>Scrum team discussion boards starting Friday</a:t>
            </a:r>
          </a:p>
          <a:p>
            <a:pPr marL="0" indent="0">
              <a:buNone/>
            </a:pPr>
            <a:r>
              <a:rPr lang="en-US" sz="2000" dirty="0"/>
              <a:t> </a:t>
            </a:r>
          </a:p>
        </p:txBody>
      </p:sp>
    </p:spTree>
    <p:extLst>
      <p:ext uri="{BB962C8B-B14F-4D97-AF65-F5344CB8AC3E}">
        <p14:creationId xmlns:p14="http://schemas.microsoft.com/office/powerpoint/2010/main" val="1833427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6"/>
            <a:ext cx="10515600" cy="837710"/>
          </a:xfrm>
        </p:spPr>
        <p:txBody>
          <a:bodyPr>
            <a:normAutofit/>
          </a:bodyPr>
          <a:lstStyle/>
          <a:p>
            <a:r>
              <a:rPr lang="en-US" sz="3600" dirty="0"/>
              <a:t>Class Retrospective</a:t>
            </a:r>
          </a:p>
        </p:txBody>
      </p:sp>
      <p:pic>
        <p:nvPicPr>
          <p:cNvPr id="7" name="Picture 6">
            <a:extLst>
              <a:ext uri="{FF2B5EF4-FFF2-40B4-BE49-F238E27FC236}">
                <a16:creationId xmlns:a16="http://schemas.microsoft.com/office/drawing/2014/main" id="{7B9AB53E-1847-4949-98F1-25F1FB72CFD0}"/>
              </a:ext>
            </a:extLst>
          </p:cNvPr>
          <p:cNvPicPr>
            <a:picLocks noChangeAspect="1"/>
          </p:cNvPicPr>
          <p:nvPr/>
        </p:nvPicPr>
        <p:blipFill>
          <a:blip r:embed="rId3"/>
          <a:stretch>
            <a:fillRect/>
          </a:stretch>
        </p:blipFill>
        <p:spPr>
          <a:xfrm>
            <a:off x="767066" y="1202836"/>
            <a:ext cx="10818771" cy="3822926"/>
          </a:xfrm>
          <a:prstGeom prst="rect">
            <a:avLst/>
          </a:prstGeom>
        </p:spPr>
      </p:pic>
    </p:spTree>
    <p:extLst>
      <p:ext uri="{BB962C8B-B14F-4D97-AF65-F5344CB8AC3E}">
        <p14:creationId xmlns:p14="http://schemas.microsoft.com/office/powerpoint/2010/main" val="262568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782826" y="5427421"/>
            <a:ext cx="3169032" cy="1213486"/>
          </a:xfrm>
          <a:prstGeom prst="rect">
            <a:avLst/>
          </a:prstGeom>
          <a:ln w="12700">
            <a:solidFill>
              <a:schemeClr val="tx1"/>
            </a:solidFill>
          </a:ln>
        </p:spPr>
      </p:pic>
    </p:spTree>
    <p:extLst>
      <p:ext uri="{BB962C8B-B14F-4D97-AF65-F5344CB8AC3E}">
        <p14:creationId xmlns:p14="http://schemas.microsoft.com/office/powerpoint/2010/main" val="2815595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6"/>
            <a:ext cx="10515600" cy="837710"/>
          </a:xfrm>
        </p:spPr>
        <p:txBody>
          <a:bodyPr>
            <a:normAutofit/>
          </a:bodyPr>
          <a:lstStyle/>
          <a:p>
            <a:r>
              <a:rPr lang="en-US" sz="3600" dirty="0"/>
              <a:t>Scrum Team Retrospective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202836"/>
            <a:ext cx="10515600" cy="4974127"/>
          </a:xfrm>
        </p:spPr>
        <p:txBody>
          <a:bodyPr>
            <a:normAutofit/>
          </a:bodyPr>
          <a:lstStyle/>
          <a:p>
            <a:pPr marL="0" indent="0">
              <a:buNone/>
            </a:pPr>
            <a:r>
              <a:rPr lang="en-US" sz="2000" dirty="0"/>
              <a:t>What’s working and what’s not working (team/class)?</a:t>
            </a:r>
          </a:p>
          <a:p>
            <a:pPr marL="0" indent="0">
              <a:buNone/>
            </a:pPr>
            <a:r>
              <a:rPr lang="en-US" sz="2000" dirty="0"/>
              <a:t>What is one continuous improvement activity (team/class)?</a:t>
            </a:r>
          </a:p>
          <a:p>
            <a:pPr marL="0" indent="0">
              <a:buNone/>
            </a:pPr>
            <a:endParaRPr lang="en-US" sz="2000" dirty="0"/>
          </a:p>
          <a:p>
            <a:pPr marL="0" indent="0">
              <a:buNone/>
            </a:pPr>
            <a:r>
              <a:rPr lang="en-US" sz="2000" dirty="0"/>
              <a:t>Were you able to see the quiz answers?</a:t>
            </a:r>
          </a:p>
          <a:p>
            <a:pPr marL="0" indent="0">
              <a:buNone/>
            </a:pPr>
            <a:r>
              <a:rPr lang="en-US" sz="2000" dirty="0"/>
              <a:t>Were you able to see my reflection responses?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Report-out</a:t>
            </a:r>
          </a:p>
          <a:p>
            <a:pPr marL="0" indent="0">
              <a:buNone/>
            </a:pPr>
            <a:r>
              <a:rPr lang="en-US" sz="2000" dirty="0"/>
              <a:t> </a:t>
            </a:r>
          </a:p>
        </p:txBody>
      </p:sp>
    </p:spTree>
    <p:extLst>
      <p:ext uri="{BB962C8B-B14F-4D97-AF65-F5344CB8AC3E}">
        <p14:creationId xmlns:p14="http://schemas.microsoft.com/office/powerpoint/2010/main" val="2396107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9 and actively working on activity 10 prior to next class</a:t>
            </a:r>
          </a:p>
          <a:p>
            <a:pPr marL="0" indent="0">
              <a:buNone/>
            </a:pPr>
            <a:endParaRPr lang="en-US" sz="2000" dirty="0"/>
          </a:p>
          <a:p>
            <a:pPr marL="0" indent="0">
              <a:buNone/>
            </a:pPr>
            <a:r>
              <a:rPr lang="en-US" sz="2000" dirty="0"/>
              <a:t>Be prepared for Scrum Team Review of FOX chapter 6 </a:t>
            </a:r>
            <a:r>
              <a:rPr lang="en-US" sz="2000" dirty="0" err="1"/>
              <a:t>Saas</a:t>
            </a:r>
            <a:r>
              <a:rPr lang="en-US" sz="2000" dirty="0"/>
              <a:t> Client Framework</a:t>
            </a:r>
          </a:p>
          <a:p>
            <a:pPr marL="0" indent="0">
              <a:buNone/>
            </a:pPr>
            <a:r>
              <a:rPr lang="en-US" sz="2000" dirty="0"/>
              <a:t>Be prepared for Scrum Team Discussion 2</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248567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Chapter Review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discusses topics while the presenter summarizes the 5 topics below:</a:t>
            </a:r>
            <a:endParaRPr lang="en-US" sz="1600" dirty="0"/>
          </a:p>
          <a:p>
            <a:pPr marL="800100" lvl="1" indent="-342900">
              <a:buFont typeface="+mj-lt"/>
              <a:buAutoNum type="alphaLcParenR"/>
            </a:pPr>
            <a:r>
              <a:rPr lang="en-US" sz="1600" dirty="0"/>
              <a:t>JavaScript</a:t>
            </a:r>
          </a:p>
          <a:p>
            <a:pPr marL="800100" lvl="1" indent="-342900">
              <a:buFont typeface="+mj-lt"/>
              <a:buAutoNum type="alphaLcParenR"/>
            </a:pPr>
            <a:r>
              <a:rPr lang="en-US" sz="1600" dirty="0"/>
              <a:t>AJAX</a:t>
            </a:r>
          </a:p>
          <a:p>
            <a:pPr marL="800100" lvl="1" indent="-342900">
              <a:buFont typeface="+mj-lt"/>
              <a:buAutoNum type="alphaLcParenR"/>
            </a:pPr>
            <a:r>
              <a:rPr lang="en-US" sz="1600" dirty="0"/>
              <a:t>XML/JSON</a:t>
            </a:r>
          </a:p>
          <a:p>
            <a:pPr marL="800100" lvl="1" indent="-342900">
              <a:buFont typeface="+mj-lt"/>
              <a:buAutoNum type="alphaLcParenR"/>
            </a:pPr>
            <a:r>
              <a:rPr lang="en-US" sz="1600" dirty="0"/>
              <a:t>Single-Page Web Applications</a:t>
            </a:r>
          </a:p>
          <a:p>
            <a:pPr marL="800100" lvl="1" indent="-342900">
              <a:buFont typeface="+mj-lt"/>
              <a:buAutoNum type="alphaLcParenR"/>
            </a:pPr>
            <a:r>
              <a:rPr lang="en-US" sz="1600" dirty="0"/>
              <a:t>Angular, React, other single-page web application environments</a:t>
            </a:r>
          </a:p>
          <a:p>
            <a:pPr marL="800100" lvl="1" indent="-342900">
              <a:buFont typeface="+mj-lt"/>
              <a:buAutoNum type="alphaLcParenR"/>
            </a:pPr>
            <a:r>
              <a:rPr lang="en-US" sz="1600" dirty="0"/>
              <a:t>Where does Jamstack fit?</a:t>
            </a:r>
          </a:p>
          <a:p>
            <a:pPr marL="342900" indent="-342900">
              <a:buFont typeface="+mj-lt"/>
              <a:buAutoNum type="arabicPeriod"/>
            </a:pPr>
            <a:r>
              <a:rPr lang="en-US" sz="2000" dirty="0"/>
              <a:t>Team sits back, relaxes, and acknowledges the bravery and dedication of the presenter</a:t>
            </a:r>
          </a:p>
          <a:p>
            <a:pPr marL="0" indent="0">
              <a:buNone/>
            </a:pPr>
            <a:r>
              <a:rPr lang="en-US" sz="2000" dirty="0"/>
              <a:t>		</a:t>
            </a:r>
          </a:p>
          <a:p>
            <a:pPr marL="0" indent="0" algn="ctr">
              <a:buNone/>
            </a:pPr>
            <a:r>
              <a:rPr lang="en-US" sz="3600" dirty="0"/>
              <a:t>Fox Chapter 6 </a:t>
            </a:r>
            <a:r>
              <a:rPr lang="en-US" sz="3600" dirty="0" err="1"/>
              <a:t>Saas</a:t>
            </a:r>
            <a:r>
              <a:rPr lang="en-US" sz="3600" dirty="0"/>
              <a:t> Client Framework</a:t>
            </a:r>
            <a:endParaRPr lang="en-US" sz="2000" dirty="0"/>
          </a:p>
        </p:txBody>
      </p:sp>
    </p:spTree>
    <p:extLst>
      <p:ext uri="{BB962C8B-B14F-4D97-AF65-F5344CB8AC3E}">
        <p14:creationId xmlns:p14="http://schemas.microsoft.com/office/powerpoint/2010/main" val="2492242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Chapter Discussion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discussing chapter topics while the presenter summarizes the 5 topics below:</a:t>
            </a:r>
          </a:p>
          <a:p>
            <a:pPr marL="800100" lvl="1" indent="-342900">
              <a:buFont typeface="+mj-lt"/>
              <a:buAutoNum type="alphaLcParenR"/>
            </a:pPr>
            <a:r>
              <a:rPr lang="en-US" sz="1600" dirty="0"/>
              <a:t>The importance of Branching is VCS systems (which VCS focused on branching)</a:t>
            </a:r>
          </a:p>
          <a:p>
            <a:pPr marL="800100" lvl="1" indent="-342900">
              <a:buFont typeface="+mj-lt"/>
              <a:buAutoNum type="alphaLcParenR"/>
            </a:pPr>
            <a:r>
              <a:rPr lang="en-US" sz="1600" dirty="0"/>
              <a:t>Where  should pared programming fit into the development process</a:t>
            </a:r>
          </a:p>
          <a:p>
            <a:pPr marL="800100" lvl="1" indent="-342900">
              <a:buFont typeface="+mj-lt"/>
              <a:buAutoNum type="alphaLcParenR"/>
            </a:pPr>
            <a:r>
              <a:rPr lang="en-US" sz="1600" dirty="0"/>
              <a:t>The priority of specialization vs generalization in Agile vs Waterfall/Iterative</a:t>
            </a:r>
          </a:p>
          <a:p>
            <a:pPr marL="800100" lvl="1" indent="-342900">
              <a:buFont typeface="+mj-lt"/>
              <a:buAutoNum type="alphaLcParenR"/>
            </a:pPr>
            <a:r>
              <a:rPr lang="en-US" sz="1600" dirty="0"/>
              <a:t>The relative importance of PMs in Agile vs Waterfall/Iterative</a:t>
            </a:r>
          </a:p>
          <a:p>
            <a:pPr marL="800100" lvl="1" indent="-342900">
              <a:buFont typeface="+mj-lt"/>
              <a:buAutoNum type="alphaLcParenR"/>
            </a:pPr>
            <a:r>
              <a:rPr lang="en-US" sz="1600" dirty="0"/>
              <a:t>The two most important book on managing people and conflict (according to the author)</a:t>
            </a:r>
          </a:p>
          <a:p>
            <a:pPr marL="342900" indent="-342900">
              <a:buFont typeface="+mj-lt"/>
              <a:buAutoNum type="arabicPeriod"/>
            </a:pPr>
            <a:r>
              <a:rPr lang="en-US" sz="2000" dirty="0"/>
              <a:t>Team sits back, relaxes, and acknowledges the bravery and dedication of the presenter</a:t>
            </a:r>
          </a:p>
          <a:p>
            <a:pPr marL="0" indent="0">
              <a:buNone/>
            </a:pPr>
            <a:r>
              <a:rPr lang="en-US" sz="2000" dirty="0"/>
              <a:t>		</a:t>
            </a:r>
          </a:p>
          <a:p>
            <a:pPr marL="0" indent="0" algn="ctr">
              <a:buNone/>
            </a:pPr>
            <a:r>
              <a:rPr lang="en-US" sz="3600" dirty="0"/>
              <a:t>Fox Chapter 10 on Project Management, Scrum, Pairs, and Version Control Systems</a:t>
            </a:r>
            <a:endParaRPr lang="en-US" sz="2000" dirty="0"/>
          </a:p>
        </p:txBody>
      </p:sp>
    </p:spTree>
    <p:extLst>
      <p:ext uri="{BB962C8B-B14F-4D97-AF65-F5344CB8AC3E}">
        <p14:creationId xmlns:p14="http://schemas.microsoft.com/office/powerpoint/2010/main" val="175667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1945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Tree>
    <p:extLst>
      <p:ext uri="{BB962C8B-B14F-4D97-AF65-F5344CB8AC3E}">
        <p14:creationId xmlns:p14="http://schemas.microsoft.com/office/powerpoint/2010/main" val="318329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a:t>
            </a:r>
          </a:p>
          <a:p>
            <a:pPr marL="457200" indent="-457200">
              <a:buFont typeface="+mj-lt"/>
              <a:buAutoNum type="arabicPeriod"/>
            </a:pPr>
            <a:r>
              <a:rPr lang="en-US" sz="2000" dirty="0"/>
              <a:t>Sprint 1 Review &amp; Demos</a:t>
            </a:r>
          </a:p>
          <a:p>
            <a:pPr marL="457200" indent="-457200">
              <a:buFont typeface="+mj-lt"/>
              <a:buAutoNum type="arabicPeriod"/>
            </a:pPr>
            <a:r>
              <a:rPr lang="en-US" sz="2000" dirty="0"/>
              <a:t>Sprint 1 Retrospective</a:t>
            </a:r>
          </a:p>
          <a:p>
            <a:pPr marL="457200" indent="-457200">
              <a:buFont typeface="+mj-lt"/>
              <a:buAutoNum type="arabicPeriod"/>
            </a:pPr>
            <a:r>
              <a:rPr lang="en-US" sz="2000" dirty="0"/>
              <a:t>Scrum Team Retrospectives</a:t>
            </a:r>
          </a:p>
          <a:p>
            <a:pPr marL="457200" indent="-457200">
              <a:buFont typeface="+mj-lt"/>
              <a:buAutoNum type="arabicPeriod"/>
            </a:pPr>
            <a:r>
              <a:rPr lang="en-US" sz="2000" dirty="0"/>
              <a:t>Prework for Next Class</a:t>
            </a:r>
          </a:p>
          <a:p>
            <a:pPr marL="457200" indent="-457200">
              <a:buFont typeface="+mj-lt"/>
              <a:buAutoNum type="arabicPeriod"/>
            </a:pPr>
            <a:r>
              <a:rPr lang="en-US" sz="2000" dirty="0"/>
              <a:t>Lab (as time allows)</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413523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6 prior to next class</a:t>
            </a:r>
          </a:p>
          <a:p>
            <a:pPr marL="0" indent="0">
              <a:buNone/>
            </a:pPr>
            <a:r>
              <a:rPr lang="en-US" sz="2000" dirty="0"/>
              <a:t>Those scheduled to demo on Wednesday please be a couple of minutes early to class</a:t>
            </a:r>
          </a:p>
        </p:txBody>
      </p:sp>
    </p:spTree>
    <p:extLst>
      <p:ext uri="{BB962C8B-B14F-4D97-AF65-F5344CB8AC3E}">
        <p14:creationId xmlns:p14="http://schemas.microsoft.com/office/powerpoint/2010/main" val="159510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Review &amp; Demos</a:t>
            </a:r>
          </a:p>
        </p:txBody>
      </p:sp>
    </p:spTree>
    <p:extLst>
      <p:ext uri="{BB962C8B-B14F-4D97-AF65-F5344CB8AC3E}">
        <p14:creationId xmlns:p14="http://schemas.microsoft.com/office/powerpoint/2010/main" val="269207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 – Sprint Review &amp; Demo</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7294061" y="4837229"/>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606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65BA5C-E186-1B4C-9BF5-C036647E6F19}"/>
              </a:ext>
            </a:extLst>
          </p:cNvPr>
          <p:cNvPicPr>
            <a:picLocks noChangeAspect="1"/>
          </p:cNvPicPr>
          <p:nvPr/>
        </p:nvPicPr>
        <p:blipFill rotWithShape="1">
          <a:blip r:embed="rId2"/>
          <a:srcRect t="11075"/>
          <a:stretch/>
        </p:blipFill>
        <p:spPr>
          <a:xfrm>
            <a:off x="1236258" y="1690688"/>
            <a:ext cx="9250695" cy="4420388"/>
          </a:xfrm>
          <a:prstGeom prst="rect">
            <a:avLst/>
          </a:prstGeom>
        </p:spPr>
      </p:pic>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Sprint Review: Much More Than Just A Demo</a:t>
            </a:r>
          </a:p>
        </p:txBody>
      </p:sp>
      <p:pic>
        <p:nvPicPr>
          <p:cNvPr id="8" name="Picture 7">
            <a:hlinkClick r:id="rId3"/>
            <a:extLst>
              <a:ext uri="{FF2B5EF4-FFF2-40B4-BE49-F238E27FC236}">
                <a16:creationId xmlns:a16="http://schemas.microsoft.com/office/drawing/2014/main" id="{4DDC7272-C5A3-994A-955C-2B2D46BF0023}"/>
              </a:ext>
            </a:extLst>
          </p:cNvPr>
          <p:cNvPicPr>
            <a:picLocks noChangeAspect="1"/>
          </p:cNvPicPr>
          <p:nvPr/>
        </p:nvPicPr>
        <p:blipFill>
          <a:blip r:embed="rId4"/>
          <a:stretch>
            <a:fillRect/>
          </a:stretch>
        </p:blipFill>
        <p:spPr>
          <a:xfrm>
            <a:off x="10075875" y="0"/>
            <a:ext cx="2116125" cy="705375"/>
          </a:xfrm>
          <a:prstGeom prst="rect">
            <a:avLst/>
          </a:prstGeom>
        </p:spPr>
      </p:pic>
    </p:spTree>
    <p:extLst>
      <p:ext uri="{BB962C8B-B14F-4D97-AF65-F5344CB8AC3E}">
        <p14:creationId xmlns:p14="http://schemas.microsoft.com/office/powerpoint/2010/main" val="121862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03D078-08F2-A446-A1E2-1F317544BA2C}"/>
              </a:ext>
            </a:extLst>
          </p:cNvPr>
          <p:cNvPicPr>
            <a:picLocks noChangeAspect="1"/>
          </p:cNvPicPr>
          <p:nvPr/>
        </p:nvPicPr>
        <p:blipFill>
          <a:blip r:embed="rId2"/>
          <a:stretch>
            <a:fillRect/>
          </a:stretch>
        </p:blipFill>
        <p:spPr>
          <a:xfrm>
            <a:off x="440012" y="1466542"/>
            <a:ext cx="10040066" cy="4843305"/>
          </a:xfrm>
          <a:prstGeom prst="rect">
            <a:avLst/>
          </a:prstGeom>
        </p:spPr>
      </p:pic>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Sprint Review: Much More Than Just A Demo</a:t>
            </a:r>
          </a:p>
        </p:txBody>
      </p:sp>
      <p:pic>
        <p:nvPicPr>
          <p:cNvPr id="8" name="Picture 7">
            <a:hlinkClick r:id="rId3"/>
            <a:extLst>
              <a:ext uri="{FF2B5EF4-FFF2-40B4-BE49-F238E27FC236}">
                <a16:creationId xmlns:a16="http://schemas.microsoft.com/office/drawing/2014/main" id="{4DDC7272-C5A3-994A-955C-2B2D46BF0023}"/>
              </a:ext>
            </a:extLst>
          </p:cNvPr>
          <p:cNvPicPr>
            <a:picLocks noChangeAspect="1"/>
          </p:cNvPicPr>
          <p:nvPr/>
        </p:nvPicPr>
        <p:blipFill>
          <a:blip r:embed="rId4"/>
          <a:stretch>
            <a:fillRect/>
          </a:stretch>
        </p:blipFill>
        <p:spPr>
          <a:xfrm>
            <a:off x="10075875" y="0"/>
            <a:ext cx="2116125" cy="705375"/>
          </a:xfrm>
          <a:prstGeom prst="rect">
            <a:avLst/>
          </a:prstGeom>
        </p:spPr>
      </p:pic>
      <p:cxnSp>
        <p:nvCxnSpPr>
          <p:cNvPr id="4" name="Straight Connector 3">
            <a:extLst>
              <a:ext uri="{FF2B5EF4-FFF2-40B4-BE49-F238E27FC236}">
                <a16:creationId xmlns:a16="http://schemas.microsoft.com/office/drawing/2014/main" id="{A018207E-57AC-E64B-A7B6-E657D64F810B}"/>
              </a:ext>
            </a:extLst>
          </p:cNvPr>
          <p:cNvCxnSpPr>
            <a:cxnSpLocks/>
          </p:cNvCxnSpPr>
          <p:nvPr/>
        </p:nvCxnSpPr>
        <p:spPr>
          <a:xfrm>
            <a:off x="1698170" y="4024682"/>
            <a:ext cx="52045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30B793A-DC48-0A43-A566-64C149D23802}"/>
              </a:ext>
            </a:extLst>
          </p:cNvPr>
          <p:cNvCxnSpPr>
            <a:cxnSpLocks/>
          </p:cNvCxnSpPr>
          <p:nvPr/>
        </p:nvCxnSpPr>
        <p:spPr>
          <a:xfrm>
            <a:off x="3368842" y="3599566"/>
            <a:ext cx="292195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4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8350</TotalTime>
  <Words>883</Words>
  <Application>Microsoft Macintosh PowerPoint</Application>
  <PresentationFormat>Widescreen</PresentationFormat>
  <Paragraphs>142</Paragraphs>
  <Slides>24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Calibri Light</vt:lpstr>
      <vt:lpstr>Garamond</vt:lpstr>
      <vt:lpstr>Wingdings</vt:lpstr>
      <vt:lpstr>Office Theme</vt:lpstr>
      <vt:lpstr>Worksheet</vt:lpstr>
      <vt:lpstr>PowerPoint Presentation</vt:lpstr>
      <vt:lpstr>Preflight Check List</vt:lpstr>
      <vt:lpstr>Recordings</vt:lpstr>
      <vt:lpstr>PowerPoint Presentation</vt:lpstr>
      <vt:lpstr>Prework</vt:lpstr>
      <vt:lpstr>PowerPoint Presentation</vt:lpstr>
      <vt:lpstr>Scrum Process – Sprint Review &amp; Demo</vt:lpstr>
      <vt:lpstr>Sprint Review: Much More Than Just A Demo</vt:lpstr>
      <vt:lpstr>Sprint Review: Much More Than Just A Demo</vt:lpstr>
      <vt:lpstr>PowerPoint Presentation</vt:lpstr>
      <vt:lpstr>Demo Guidelines – Presenter </vt:lpstr>
      <vt:lpstr>Demo Guidelines – Listener </vt:lpstr>
      <vt:lpstr>PowerPoint Presentation</vt:lpstr>
      <vt:lpstr>PowerPoint Presentation</vt:lpstr>
      <vt:lpstr>Scrum Process – Sprint Retrospective</vt:lpstr>
      <vt:lpstr>PowerPoint Presentation</vt:lpstr>
      <vt:lpstr>Submission Percentage</vt:lpstr>
      <vt:lpstr>Class Retrospective</vt:lpstr>
      <vt:lpstr>Class Retrospective</vt:lpstr>
      <vt:lpstr>Scrum Team Retrospective</vt:lpstr>
      <vt:lpstr>Prework For Next Class</vt:lpstr>
      <vt:lpstr>End of Session</vt:lpstr>
      <vt:lpstr>Scrum Team Chapter Review </vt:lpstr>
      <vt:lpstr>Scrum Team Chapter Discussion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370</cp:revision>
  <dcterms:created xsi:type="dcterms:W3CDTF">2020-08-26T19:34:34Z</dcterms:created>
  <dcterms:modified xsi:type="dcterms:W3CDTF">2021-09-15T19:58:56Z</dcterms:modified>
</cp:coreProperties>
</file>