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1544" r:id="rId2"/>
    <p:sldId id="1546" r:id="rId3"/>
    <p:sldId id="1228" r:id="rId4"/>
    <p:sldId id="1229" r:id="rId5"/>
    <p:sldId id="1547" r:id="rId6"/>
    <p:sldId id="1548" r:id="rId7"/>
    <p:sldId id="1109" r:id="rId8"/>
    <p:sldId id="1054" r:id="rId9"/>
    <p:sldId id="1111" r:id="rId10"/>
    <p:sldId id="1234" r:id="rId11"/>
    <p:sldId id="1235" r:id="rId12"/>
    <p:sldId id="1236" r:id="rId13"/>
    <p:sldId id="1237" r:id="rId14"/>
    <p:sldId id="1238" r:id="rId15"/>
    <p:sldId id="1239" r:id="rId16"/>
    <p:sldId id="1240" r:id="rId17"/>
    <p:sldId id="1249" r:id="rId18"/>
    <p:sldId id="1250" r:id="rId19"/>
    <p:sldId id="1241" r:id="rId20"/>
    <p:sldId id="1251" r:id="rId21"/>
    <p:sldId id="1242" r:id="rId22"/>
    <p:sldId id="1243" r:id="rId23"/>
    <p:sldId id="1244" r:id="rId24"/>
    <p:sldId id="1245" r:id="rId25"/>
    <p:sldId id="1246" r:id="rId26"/>
    <p:sldId id="1247" r:id="rId27"/>
    <p:sldId id="125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62"/>
    <p:restoredTop sz="82425"/>
  </p:normalViewPr>
  <p:slideViewPr>
    <p:cSldViewPr snapToGrid="0" snapToObjects="1">
      <p:cViewPr varScale="1">
        <p:scale>
          <a:sx n="185" d="100"/>
          <a:sy n="185" d="100"/>
        </p:scale>
        <p:origin x="1880" y="176"/>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507751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814065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46736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71081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3653957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21</a:t>
            </a:fld>
            <a:endParaRPr lang="en-US" dirty="0"/>
          </a:p>
        </p:txBody>
      </p:sp>
    </p:spTree>
    <p:extLst>
      <p:ext uri="{BB962C8B-B14F-4D97-AF65-F5344CB8AC3E}">
        <p14:creationId xmlns:p14="http://schemas.microsoft.com/office/powerpoint/2010/main" val="319514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22</a:t>
            </a:fld>
            <a:endParaRPr lang="en-US" dirty="0"/>
          </a:p>
        </p:txBody>
      </p:sp>
    </p:spTree>
    <p:extLst>
      <p:ext uri="{BB962C8B-B14F-4D97-AF65-F5344CB8AC3E}">
        <p14:creationId xmlns:p14="http://schemas.microsoft.com/office/powerpoint/2010/main" val="640753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1808979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1277940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2560708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531354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Seating chart and attendance tracker (virtual and in person)</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2571659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3450525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Anybody else wonder how the simple text file remains the standard for building some of the most complex creations in the world?</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570588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970057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025182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419664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205531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2681020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1/27/22</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1/27/22</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1/27/22</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1/27/22</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1/27/22</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1/27/22</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1/27/22</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1/27/22</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1/27/22</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1/27/22</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1/27/22</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1/27/22</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interproinc.com/blog/unicode-101-introduction-unicode-standar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joelonsoftware.com/2003/10/08/the-absolute-minimum-every-software-developer-absolutely-positively-must-know-about-unicode-and-character-sets-no-excus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l.cam.ac.uk/~mgk25/ucs/utf-8-history.tx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www.utf-8.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theregister.co.uk/2018/05/08/windows_notepad_unix_linux_maco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infoworld.com/article/3563829/jamstack-the-static-website-revolution-upending-web-developmen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3560239"/>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for Today</a:t>
            </a:r>
          </a:p>
          <a:p>
            <a:pPr marL="457200" indent="-457200">
              <a:buFont typeface="+mj-lt"/>
              <a:buAutoNum type="arabicPeriod"/>
            </a:pPr>
            <a:r>
              <a:rPr lang="en-US" sz="2000" dirty="0"/>
              <a:t>Friendly Conversation Topic: </a:t>
            </a:r>
            <a:r>
              <a:rPr lang="en-US" sz="2000" dirty="0" err="1"/>
              <a:t>JamStack</a:t>
            </a:r>
            <a:endParaRPr lang="en-US" sz="2000" dirty="0"/>
          </a:p>
          <a:p>
            <a:pPr marL="457200" indent="-457200">
              <a:buFont typeface="+mj-lt"/>
              <a:buAutoNum type="arabicPeriod"/>
            </a:pPr>
            <a:r>
              <a:rPr lang="en-US" sz="2000" dirty="0"/>
              <a:t>Breakout: Chapter 6 SaaS Client Framework</a:t>
            </a:r>
          </a:p>
          <a:p>
            <a:pPr marL="457200" indent="-457200">
              <a:buFont typeface="+mj-lt"/>
              <a:buAutoNum type="arabicPeriod"/>
            </a:pPr>
            <a:r>
              <a:rPr lang="en-US" sz="2000" dirty="0"/>
              <a:t>React and MERN</a:t>
            </a:r>
          </a:p>
          <a:p>
            <a:pPr marL="457200" indent="-457200">
              <a:buFont typeface="+mj-lt"/>
              <a:buAutoNum type="arabicPeriod"/>
            </a:pPr>
            <a:r>
              <a:rPr lang="en-US" sz="2000" dirty="0"/>
              <a:t>Prework for Next Class</a:t>
            </a:r>
          </a:p>
          <a:p>
            <a:pPr marL="457200" indent="-457200">
              <a:buFont typeface="+mj-lt"/>
              <a:buAutoNum type="arabicPeriod"/>
            </a:pPr>
            <a:r>
              <a:rPr lang="en-US" sz="2000" dirty="0"/>
              <a:t>Breakout: Discussion 2 on Software Development Lifecycles (SDLCs)</a:t>
            </a:r>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2" name="Rectangle 1">
            <a:extLst>
              <a:ext uri="{FF2B5EF4-FFF2-40B4-BE49-F238E27FC236}">
                <a16:creationId xmlns:a16="http://schemas.microsoft.com/office/drawing/2014/main" id="{61E86DD6-7824-CE4A-8590-7D9EEC0BD68D}"/>
              </a:ext>
            </a:extLst>
          </p:cNvPr>
          <p:cNvSpPr/>
          <p:nvPr/>
        </p:nvSpPr>
        <p:spPr>
          <a:xfrm>
            <a:off x="838200" y="5516584"/>
            <a:ext cx="10761072" cy="646331"/>
          </a:xfrm>
          <a:prstGeom prst="rect">
            <a:avLst/>
          </a:prstGeom>
        </p:spPr>
        <p:txBody>
          <a:bodyPr wrap="square">
            <a:spAutoFit/>
          </a:bodyPr>
          <a:lstStyle/>
          <a:p>
            <a:r>
              <a:rPr lang="en-US" dirty="0"/>
              <a:t>Discussion &amp; Questions welcome at any time but please be present with no phones or email during our time together</a:t>
            </a:r>
          </a:p>
        </p:txBody>
      </p:sp>
    </p:spTree>
    <p:extLst>
      <p:ext uri="{BB962C8B-B14F-4D97-AF65-F5344CB8AC3E}">
        <p14:creationId xmlns:p14="http://schemas.microsoft.com/office/powerpoint/2010/main" val="303083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The Humble Text File</a:t>
            </a:r>
          </a:p>
        </p:txBody>
      </p:sp>
    </p:spTree>
    <p:extLst>
      <p:ext uri="{BB962C8B-B14F-4D97-AF65-F5344CB8AC3E}">
        <p14:creationId xmlns:p14="http://schemas.microsoft.com/office/powerpoint/2010/main" val="84883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Files</a:t>
            </a:r>
          </a:p>
        </p:txBody>
      </p:sp>
      <p:sp>
        <p:nvSpPr>
          <p:cNvPr id="6" name="Content Placeholder 2"/>
          <p:cNvSpPr>
            <a:spLocks noGrp="1"/>
          </p:cNvSpPr>
          <p:nvPr>
            <p:ph idx="1"/>
          </p:nvPr>
        </p:nvSpPr>
        <p:spPr>
          <a:xfrm>
            <a:off x="838197" y="1525772"/>
            <a:ext cx="6841387" cy="4651191"/>
          </a:xfrm>
        </p:spPr>
        <p:txBody>
          <a:bodyPr>
            <a:normAutofit/>
          </a:bodyPr>
          <a:lstStyle/>
          <a:p>
            <a:pPr marL="457200" indent="-457200">
              <a:buFont typeface="+mj-lt"/>
              <a:buAutoNum type="arabicPeriod"/>
            </a:pPr>
            <a:r>
              <a:rPr lang="en-US" sz="2000" dirty="0"/>
              <a:t>All computer files are binary and can be represented in Hex</a:t>
            </a:r>
          </a:p>
          <a:p>
            <a:pPr marL="457200" indent="-457200">
              <a:buFont typeface="+mj-lt"/>
              <a:buAutoNum type="arabicPeriod"/>
            </a:pPr>
            <a:r>
              <a:rPr lang="en-US" sz="2000" dirty="0"/>
              <a:t>Some binary files can also be represented as text files</a:t>
            </a:r>
          </a:p>
          <a:p>
            <a:pPr marL="457200" indent="-457200">
              <a:buFont typeface="+mj-lt"/>
              <a:buAutoNum type="arabicPeriod"/>
            </a:pPr>
            <a:r>
              <a:rPr lang="en-US" sz="2000" dirty="0"/>
              <a:t>The term “binary file” is often incorrectly used to imply that a file is a “non-text” file.</a:t>
            </a:r>
          </a:p>
        </p:txBody>
      </p:sp>
      <p:pic>
        <p:nvPicPr>
          <p:cNvPr id="3" name="Picture 2"/>
          <p:cNvPicPr>
            <a:picLocks noChangeAspect="1"/>
          </p:cNvPicPr>
          <p:nvPr/>
        </p:nvPicPr>
        <p:blipFill>
          <a:blip r:embed="rId3"/>
          <a:stretch>
            <a:fillRect/>
          </a:stretch>
        </p:blipFill>
        <p:spPr>
          <a:xfrm>
            <a:off x="7750141" y="1525772"/>
            <a:ext cx="3849314" cy="3238733"/>
          </a:xfrm>
          <a:prstGeom prst="rect">
            <a:avLst/>
          </a:prstGeom>
        </p:spPr>
      </p:pic>
    </p:spTree>
    <p:extLst>
      <p:ext uri="{BB962C8B-B14F-4D97-AF65-F5344CB8AC3E}">
        <p14:creationId xmlns:p14="http://schemas.microsoft.com/office/powerpoint/2010/main" val="5985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fontScale="90000"/>
          </a:bodyPr>
          <a:lstStyle/>
          <a:p>
            <a:r>
              <a:rPr lang="en-US" sz="4800" dirty="0"/>
              <a:t>In The Beginning There Were</a:t>
            </a:r>
            <a:br>
              <a:rPr lang="en-US" sz="4800" dirty="0"/>
            </a:br>
            <a:br>
              <a:rPr lang="en-US" sz="4800" dirty="0"/>
            </a:br>
            <a:r>
              <a:rPr lang="en-US" sz="4800" dirty="0"/>
              <a:t>ASCII Text Files</a:t>
            </a:r>
          </a:p>
        </p:txBody>
      </p:sp>
    </p:spTree>
    <p:extLst>
      <p:ext uri="{BB962C8B-B14F-4D97-AF65-F5344CB8AC3E}">
        <p14:creationId xmlns:p14="http://schemas.microsoft.com/office/powerpoint/2010/main" val="299588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ASCII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Bytes are frequently used to hold individual characters in a text document. In the ASCII character set, each binary value between 0 and 127 is given a specific character. Most computers extend the ASCII character set to use the full range of 256 characters available in a byte. The upper 128 characters handle special things like accented characters from common foreign languages.</a:t>
            </a:r>
          </a:p>
          <a:p>
            <a:endParaRPr lang="en-US" sz="2000" dirty="0"/>
          </a:p>
        </p:txBody>
      </p:sp>
      <p:pic>
        <p:nvPicPr>
          <p:cNvPr id="4" name="Picture 3">
            <a:extLst>
              <a:ext uri="{FF2B5EF4-FFF2-40B4-BE49-F238E27FC236}">
                <a16:creationId xmlns:a16="http://schemas.microsoft.com/office/drawing/2014/main" id="{45CE7CD7-6E0E-8546-B3D3-2D554B7357F6}"/>
              </a:ext>
            </a:extLst>
          </p:cNvPr>
          <p:cNvPicPr>
            <a:picLocks noChangeAspect="1"/>
          </p:cNvPicPr>
          <p:nvPr/>
        </p:nvPicPr>
        <p:blipFill>
          <a:blip r:embed="rId3"/>
          <a:stretch>
            <a:fillRect/>
          </a:stretch>
        </p:blipFill>
        <p:spPr>
          <a:xfrm>
            <a:off x="8383534" y="422834"/>
            <a:ext cx="2652328" cy="6066651"/>
          </a:xfrm>
          <a:prstGeom prst="rect">
            <a:avLst/>
          </a:prstGeom>
        </p:spPr>
      </p:pic>
    </p:spTree>
    <p:extLst>
      <p:ext uri="{BB962C8B-B14F-4D97-AF65-F5344CB8AC3E}">
        <p14:creationId xmlns:p14="http://schemas.microsoft.com/office/powerpoint/2010/main" val="162194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3.3.5 Character Encoding">
            <a:extLst>
              <a:ext uri="{FF2B5EF4-FFF2-40B4-BE49-F238E27FC236}">
                <a16:creationId xmlns:a16="http://schemas.microsoft.com/office/drawing/2014/main" id="{46BEC78C-7E4C-9A42-95CD-4E94C131F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688" y="228538"/>
            <a:ext cx="9460624" cy="640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886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Unicode &amp; UTF-16</a:t>
            </a:r>
          </a:p>
        </p:txBody>
      </p:sp>
    </p:spTree>
    <p:extLst>
      <p:ext uri="{BB962C8B-B14F-4D97-AF65-F5344CB8AC3E}">
        <p14:creationId xmlns:p14="http://schemas.microsoft.com/office/powerpoint/2010/main" val="1282217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Unlike ASCII, UTF-16 (Unicode) includes 65,536 possible combinations covering 154 modern and historical scripts, as well as multiple symbol sets </a:t>
            </a:r>
            <a:r>
              <a:rPr lang="en-US" sz="2000" dirty="0">
                <a:hlinkClick r:id="rId3"/>
              </a:rPr>
              <a:t>[link] </a:t>
            </a:r>
            <a:endParaRPr lang="en-US" sz="2000" dirty="0"/>
          </a:p>
          <a:p>
            <a:pPr marL="0" indent="0">
              <a:buNone/>
            </a:pPr>
            <a:endParaRPr lang="en-US" sz="2000" dirty="0"/>
          </a:p>
        </p:txBody>
      </p:sp>
    </p:spTree>
    <p:extLst>
      <p:ext uri="{BB962C8B-B14F-4D97-AF65-F5344CB8AC3E}">
        <p14:creationId xmlns:p14="http://schemas.microsoft.com/office/powerpoint/2010/main" val="3035247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Unicode was a brave effort to create a single character set that included every reasonable writing system on the planet and some make-believe ones like Klingon, too. Some people are under the misconception that Unicode is simply a 16-bit code where each character takes 16 bits and therefore there are 65,536 possible characters. </a:t>
            </a:r>
            <a:r>
              <a:rPr lang="en-US" sz="2000" b="1" dirty="0"/>
              <a:t>This is not, actually, correct.</a:t>
            </a:r>
            <a:r>
              <a:rPr lang="en-US" sz="2000" dirty="0"/>
              <a:t> It is the single most common myth about Unicode, so if you thought that, don’t feel bad. </a:t>
            </a:r>
            <a:r>
              <a:rPr lang="en-US" sz="2000" dirty="0">
                <a:hlinkClick r:id="rId3"/>
              </a:rPr>
              <a:t>[link]</a:t>
            </a:r>
            <a:endParaRPr lang="en-US" sz="2000" dirty="0"/>
          </a:p>
          <a:p>
            <a:pPr marL="0" indent="0">
              <a:buNone/>
            </a:pPr>
            <a:endParaRPr lang="en-US" sz="2000" dirty="0"/>
          </a:p>
          <a:p>
            <a:pPr marL="0" indent="0">
              <a:buNone/>
            </a:pPr>
            <a:endParaRPr lang="en-US" sz="2000" dirty="0"/>
          </a:p>
          <a:p>
            <a:pPr marL="0" indent="0">
              <a:buNone/>
            </a:pPr>
            <a:r>
              <a:rPr lang="en-US" sz="2000" dirty="0"/>
              <a:t>“Oops!” -- Eric</a:t>
            </a:r>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4"/>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1135794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Unicode: Code Points</a:t>
            </a:r>
          </a:p>
          <a:p>
            <a:pPr marL="0" indent="0">
              <a:buNone/>
            </a:pPr>
            <a:r>
              <a:rPr lang="en-US" sz="2000" dirty="0"/>
              <a:t>UTF-16 Encoding: 2 bytes per character… plus some craziness</a:t>
            </a:r>
          </a:p>
          <a:p>
            <a:pPr marL="0" indent="0">
              <a:buNone/>
            </a:pPr>
            <a:endParaRPr lang="en-US" sz="2000" dirty="0"/>
          </a:p>
        </p:txBody>
      </p:sp>
    </p:spTree>
    <p:extLst>
      <p:ext uri="{BB962C8B-B14F-4D97-AF65-F5344CB8AC3E}">
        <p14:creationId xmlns:p14="http://schemas.microsoft.com/office/powerpoint/2010/main" val="3286238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UTF-8</a:t>
            </a:r>
          </a:p>
        </p:txBody>
      </p:sp>
    </p:spTree>
    <p:extLst>
      <p:ext uri="{BB962C8B-B14F-4D97-AF65-F5344CB8AC3E}">
        <p14:creationId xmlns:p14="http://schemas.microsoft.com/office/powerpoint/2010/main" val="424446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Today</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6 prior to next class</a:t>
            </a:r>
          </a:p>
          <a:p>
            <a:pPr marL="0" indent="0">
              <a:buNone/>
            </a:pPr>
            <a:r>
              <a:rPr lang="en-US" sz="2000" dirty="0"/>
              <a:t>Be prepared for a scrum team discussion of chapter 6**</a:t>
            </a:r>
          </a:p>
          <a:p>
            <a:pPr marL="0" indent="0">
              <a:buNone/>
            </a:pPr>
            <a:r>
              <a:rPr lang="en-US" sz="2000" dirty="0"/>
              <a:t>Be prepared for scrum team Discussion 2</a:t>
            </a:r>
          </a:p>
        </p:txBody>
      </p:sp>
    </p:spTree>
    <p:extLst>
      <p:ext uri="{BB962C8B-B14F-4D97-AF65-F5344CB8AC3E}">
        <p14:creationId xmlns:p14="http://schemas.microsoft.com/office/powerpoint/2010/main" val="1111578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For a while it seemed like that (UTF-16) might be good enough, but programmers were complaining. “Look at all those zeros!” they said, since they were Americans and they were looking at English text … Also they were liberal hippies in California who wanted to </a:t>
            </a:r>
            <a:r>
              <a:rPr lang="en-US" sz="2000" i="1" dirty="0"/>
              <a:t>conserve (sneer)</a:t>
            </a:r>
            <a:r>
              <a:rPr lang="en-US" sz="2000" dirty="0"/>
              <a:t>. If they were Texans they wouldn’t have minded guzzling twice the number of bytes. But those Californian wimps couldn’t bear the idea of </a:t>
            </a:r>
            <a:r>
              <a:rPr lang="en-US" sz="2000" i="1" dirty="0"/>
              <a:t>doubling</a:t>
            </a:r>
            <a:r>
              <a:rPr lang="en-US" sz="2000" dirty="0"/>
              <a:t> the amount of storage it took for strings, and anyway, there were already all these doggone documents out there using various ANSI and DBCS character sets and who’s going to convert them all? </a:t>
            </a:r>
            <a:r>
              <a:rPr lang="en-US" sz="2000" i="1" dirty="0"/>
              <a:t>Moi?</a:t>
            </a:r>
            <a:r>
              <a:rPr lang="en-US" sz="2000" dirty="0"/>
              <a:t> For this reason alone most people decided to ignore Unicode for several years and in the meantime things got worse.</a:t>
            </a:r>
          </a:p>
          <a:p>
            <a:pPr marL="0" indent="0">
              <a:buNone/>
            </a:pPr>
            <a:r>
              <a:rPr lang="en-US" sz="2000" dirty="0"/>
              <a:t>Thus was </a:t>
            </a:r>
            <a:r>
              <a:rPr lang="en-US" sz="2000" dirty="0">
                <a:hlinkClick r:id="rId3"/>
              </a:rPr>
              <a:t>invented</a:t>
            </a:r>
            <a:r>
              <a:rPr lang="en-US" sz="2000" dirty="0"/>
              <a:t> the brilliant concept of </a:t>
            </a:r>
            <a:r>
              <a:rPr lang="en-US" sz="2000" dirty="0">
                <a:hlinkClick r:id="rId4"/>
              </a:rPr>
              <a:t>UTF-8</a:t>
            </a:r>
            <a:r>
              <a:rPr lang="en-US" sz="2000" dirty="0"/>
              <a:t>. UTF-8 was another system for storing your string of Unicode code points, those magic U+ numbers, in memory using 8 bit bytes. In UTF-8, every code point from 0-127 is stored </a:t>
            </a:r>
            <a:r>
              <a:rPr lang="en-US" sz="2000" i="1" dirty="0"/>
              <a:t>in a single byte</a:t>
            </a:r>
            <a:r>
              <a:rPr lang="en-US" sz="2000" dirty="0"/>
              <a:t>. Only code points 128 and above are stored using 2, 3, in fact, up to 6 bytes.</a:t>
            </a:r>
          </a:p>
          <a:p>
            <a:pPr marL="0" indent="0">
              <a:buNone/>
            </a:pPr>
            <a:endParaRPr lang="en-US" sz="2000" dirty="0"/>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5"/>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746143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Text File Standards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0" y="1553528"/>
            <a:ext cx="10515599" cy="5075871"/>
          </a:xfrm>
        </p:spPr>
        <p:txBody>
          <a:bodyPr>
            <a:normAutofit/>
          </a:bodyPr>
          <a:lstStyle/>
          <a:p>
            <a:pPr marL="0" indent="0">
              <a:spcAft>
                <a:spcPts val="600"/>
              </a:spcAft>
              <a:buNone/>
            </a:pPr>
            <a:r>
              <a:rPr lang="en-US" sz="2000" dirty="0"/>
              <a:t>ASCII</a:t>
            </a:r>
          </a:p>
          <a:p>
            <a:pPr marL="0" indent="0">
              <a:spcAft>
                <a:spcPts val="600"/>
              </a:spcAft>
              <a:buNone/>
            </a:pPr>
            <a:r>
              <a:rPr lang="en-US" sz="2000" dirty="0"/>
              <a:t>Unicode</a:t>
            </a:r>
          </a:p>
          <a:p>
            <a:pPr marL="0" indent="0">
              <a:spcAft>
                <a:spcPts val="600"/>
              </a:spcAft>
              <a:buNone/>
            </a:pPr>
            <a:r>
              <a:rPr lang="en-US" sz="2000" dirty="0"/>
              <a:t>UTF-8</a:t>
            </a:r>
          </a:p>
          <a:p>
            <a:pPr marL="0" indent="0">
              <a:spcAft>
                <a:spcPts val="600"/>
              </a:spcAft>
              <a:buNone/>
            </a:pPr>
            <a:r>
              <a:rPr lang="en-US" sz="2000" dirty="0"/>
              <a:t>Others</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endParaRPr lang="en-US" sz="2000" dirty="0"/>
          </a:p>
        </p:txBody>
      </p:sp>
      <p:pic>
        <p:nvPicPr>
          <p:cNvPr id="8" name="Picture 7">
            <a:extLst>
              <a:ext uri="{FF2B5EF4-FFF2-40B4-BE49-F238E27FC236}">
                <a16:creationId xmlns:a16="http://schemas.microsoft.com/office/drawing/2014/main" id="{6D419FF6-75F8-44B2-AFA4-ECF14FB72582}"/>
              </a:ext>
            </a:extLst>
          </p:cNvPr>
          <p:cNvPicPr>
            <a:picLocks noChangeAspect="1"/>
          </p:cNvPicPr>
          <p:nvPr/>
        </p:nvPicPr>
        <p:blipFill>
          <a:blip r:embed="rId3"/>
          <a:stretch>
            <a:fillRect/>
          </a:stretch>
        </p:blipFill>
        <p:spPr>
          <a:xfrm>
            <a:off x="3295649" y="1868804"/>
            <a:ext cx="6848476" cy="4040601"/>
          </a:xfrm>
          <a:prstGeom prst="rect">
            <a:avLst/>
          </a:prstGeom>
        </p:spPr>
      </p:pic>
    </p:spTree>
    <p:extLst>
      <p:ext uri="{BB962C8B-B14F-4D97-AF65-F5344CB8AC3E}">
        <p14:creationId xmlns:p14="http://schemas.microsoft.com/office/powerpoint/2010/main" val="11440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Text File End-Of-Line (EOL) and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1" y="1524953"/>
            <a:ext cx="10515599" cy="5075871"/>
          </a:xfrm>
        </p:spPr>
        <p:txBody>
          <a:bodyPr>
            <a:normAutofit/>
          </a:bodyPr>
          <a:lstStyle/>
          <a:p>
            <a:pPr marL="0" indent="0">
              <a:spcAft>
                <a:spcPts val="600"/>
              </a:spcAft>
              <a:buNone/>
            </a:pPr>
            <a:r>
              <a:rPr lang="en-US" sz="2000" dirty="0"/>
              <a:t>Industry adoption of end-of-line encoding includes: </a:t>
            </a:r>
          </a:p>
          <a:p>
            <a:pPr marL="0" indent="0">
              <a:spcAft>
                <a:spcPts val="600"/>
              </a:spcAft>
              <a:buNone/>
            </a:pPr>
            <a:endParaRPr lang="en-US" sz="2000" dirty="0"/>
          </a:p>
          <a:p>
            <a:pPr marL="0" indent="0">
              <a:spcAft>
                <a:spcPts val="600"/>
              </a:spcAft>
              <a:buNone/>
            </a:pPr>
            <a:r>
              <a:rPr lang="en-US" sz="2000" dirty="0"/>
              <a:t>Windows: 	Both Carriage Return (CR, \r, 0x0d) and Line Feed (LF, \n, 0x0a) together.</a:t>
            </a:r>
          </a:p>
          <a:p>
            <a:pPr marL="0" indent="0">
              <a:spcAft>
                <a:spcPts val="600"/>
              </a:spcAft>
              <a:buNone/>
            </a:pPr>
            <a:r>
              <a:rPr lang="en-US" sz="2000" dirty="0"/>
              <a:t>Unix/Linux/OSX: 	Just Line Feed (LF, \n, 0x0a)</a:t>
            </a:r>
          </a:p>
          <a:p>
            <a:pPr marL="0" indent="0">
              <a:spcAft>
                <a:spcPts val="600"/>
              </a:spcAft>
              <a:buNone/>
            </a:pPr>
            <a:r>
              <a:rPr lang="en-US" sz="2000" dirty="0"/>
              <a:t>Mac (pre-OSX): 	Just Carriage Return (CR, \r, 0x0d)</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r>
              <a:rPr lang="en-US" sz="2000" dirty="0"/>
              <a:t>Article on Windows Notepad supporting non-Windows EOF conventions </a:t>
            </a:r>
            <a:r>
              <a:rPr lang="en-US" sz="2000" dirty="0">
                <a:hlinkClick r:id="rId3"/>
              </a:rPr>
              <a:t>[link]</a:t>
            </a:r>
            <a:endParaRPr lang="en-US" sz="2000" dirty="0"/>
          </a:p>
        </p:txBody>
      </p:sp>
    </p:spTree>
    <p:extLst>
      <p:ext uri="{BB962C8B-B14F-4D97-AF65-F5344CB8AC3E}">
        <p14:creationId xmlns:p14="http://schemas.microsoft.com/office/powerpoint/2010/main" val="2617465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HTML Character Entities</a:t>
            </a:r>
          </a:p>
        </p:txBody>
      </p:sp>
    </p:spTree>
    <p:extLst>
      <p:ext uri="{BB962C8B-B14F-4D97-AF65-F5344CB8AC3E}">
        <p14:creationId xmlns:p14="http://schemas.microsoft.com/office/powerpoint/2010/main" val="4114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Straight vs Curly Quotes</a:t>
            </a:r>
            <a:endParaRPr lang="en-US" sz="3600" b="1" i="1" u="sng" dirty="0"/>
          </a:p>
        </p:txBody>
      </p:sp>
      <p:pic>
        <p:nvPicPr>
          <p:cNvPr id="3" name="Picture 2">
            <a:extLst>
              <a:ext uri="{FF2B5EF4-FFF2-40B4-BE49-F238E27FC236}">
                <a16:creationId xmlns:a16="http://schemas.microsoft.com/office/drawing/2014/main" id="{DA201B10-4C2A-214F-9280-DBE3DB5A307B}"/>
              </a:ext>
            </a:extLst>
          </p:cNvPr>
          <p:cNvPicPr>
            <a:picLocks noChangeAspect="1"/>
          </p:cNvPicPr>
          <p:nvPr/>
        </p:nvPicPr>
        <p:blipFill>
          <a:blip r:embed="rId3"/>
          <a:stretch>
            <a:fillRect/>
          </a:stretch>
        </p:blipFill>
        <p:spPr>
          <a:xfrm>
            <a:off x="2509105" y="1122398"/>
            <a:ext cx="7173789" cy="5487492"/>
          </a:xfrm>
          <a:prstGeom prst="rect">
            <a:avLst/>
          </a:prstGeom>
        </p:spPr>
      </p:pic>
      <p:pic>
        <p:nvPicPr>
          <p:cNvPr id="5" name="Picture 4">
            <a:extLst>
              <a:ext uri="{FF2B5EF4-FFF2-40B4-BE49-F238E27FC236}">
                <a16:creationId xmlns:a16="http://schemas.microsoft.com/office/drawing/2014/main" id="{84FF8BDB-B891-3F4E-8783-AF156FA60D10}"/>
              </a:ext>
            </a:extLst>
          </p:cNvPr>
          <p:cNvPicPr>
            <a:picLocks noChangeAspect="1"/>
          </p:cNvPicPr>
          <p:nvPr/>
        </p:nvPicPr>
        <p:blipFill>
          <a:blip r:embed="rId4"/>
          <a:stretch>
            <a:fillRect/>
          </a:stretch>
        </p:blipFill>
        <p:spPr>
          <a:xfrm>
            <a:off x="10715196" y="119456"/>
            <a:ext cx="1277205" cy="1248611"/>
          </a:xfrm>
          <a:prstGeom prst="rect">
            <a:avLst/>
          </a:prstGeom>
        </p:spPr>
      </p:pic>
    </p:spTree>
    <p:extLst>
      <p:ext uri="{BB962C8B-B14F-4D97-AF65-F5344CB8AC3E}">
        <p14:creationId xmlns:p14="http://schemas.microsoft.com/office/powerpoint/2010/main" val="2880073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HTML Character Entities</a:t>
            </a:r>
            <a:endParaRPr lang="en-US" sz="3600" b="1" i="1" u="sng" dirty="0"/>
          </a:p>
        </p:txBody>
      </p:sp>
      <p:pic>
        <p:nvPicPr>
          <p:cNvPr id="4" name="Picture 3">
            <a:extLst>
              <a:ext uri="{FF2B5EF4-FFF2-40B4-BE49-F238E27FC236}">
                <a16:creationId xmlns:a16="http://schemas.microsoft.com/office/drawing/2014/main" id="{1614CB4C-371B-8746-8229-02C2FE891B4B}"/>
              </a:ext>
            </a:extLst>
          </p:cNvPr>
          <p:cNvPicPr>
            <a:picLocks noChangeAspect="1"/>
          </p:cNvPicPr>
          <p:nvPr/>
        </p:nvPicPr>
        <p:blipFill>
          <a:blip r:embed="rId3"/>
          <a:stretch>
            <a:fillRect/>
          </a:stretch>
        </p:blipFill>
        <p:spPr>
          <a:xfrm>
            <a:off x="838200" y="1187409"/>
            <a:ext cx="10515600" cy="3420524"/>
          </a:xfrm>
          <a:prstGeom prst="rect">
            <a:avLst/>
          </a:prstGeom>
        </p:spPr>
      </p:pic>
    </p:spTree>
    <p:extLst>
      <p:ext uri="{BB962C8B-B14F-4D97-AF65-F5344CB8AC3E}">
        <p14:creationId xmlns:p14="http://schemas.microsoft.com/office/powerpoint/2010/main" val="2771665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Always Escape</a:t>
            </a:r>
            <a:endParaRPr lang="en-US" sz="3600" b="1" i="1" u="sng" dirty="0"/>
          </a:p>
        </p:txBody>
      </p:sp>
      <p:pic>
        <p:nvPicPr>
          <p:cNvPr id="6" name="Picture 5">
            <a:extLst>
              <a:ext uri="{FF2B5EF4-FFF2-40B4-BE49-F238E27FC236}">
                <a16:creationId xmlns:a16="http://schemas.microsoft.com/office/drawing/2014/main" id="{69BEFA84-70DC-2948-B629-6C032674ADC5}"/>
              </a:ext>
            </a:extLst>
          </p:cNvPr>
          <p:cNvPicPr>
            <a:picLocks noChangeAspect="1"/>
          </p:cNvPicPr>
          <p:nvPr/>
        </p:nvPicPr>
        <p:blipFill>
          <a:blip r:embed="rId3"/>
          <a:stretch>
            <a:fillRect/>
          </a:stretch>
        </p:blipFill>
        <p:spPr>
          <a:xfrm>
            <a:off x="838200" y="1369380"/>
            <a:ext cx="10515600" cy="1724956"/>
          </a:xfrm>
          <a:prstGeom prst="rect">
            <a:avLst/>
          </a:prstGeom>
        </p:spPr>
      </p:pic>
      <p:pic>
        <p:nvPicPr>
          <p:cNvPr id="7" name="Picture 6">
            <a:extLst>
              <a:ext uri="{FF2B5EF4-FFF2-40B4-BE49-F238E27FC236}">
                <a16:creationId xmlns:a16="http://schemas.microsoft.com/office/drawing/2014/main" id="{C7B5E97B-68EE-3942-8D3C-695CC838FBB9}"/>
              </a:ext>
            </a:extLst>
          </p:cNvPr>
          <p:cNvPicPr>
            <a:picLocks noChangeAspect="1"/>
          </p:cNvPicPr>
          <p:nvPr/>
        </p:nvPicPr>
        <p:blipFill>
          <a:blip r:embed="rId4"/>
          <a:stretch>
            <a:fillRect/>
          </a:stretch>
        </p:blipFill>
        <p:spPr>
          <a:xfrm>
            <a:off x="9441447" y="365126"/>
            <a:ext cx="1912353" cy="217313"/>
          </a:xfrm>
          <a:prstGeom prst="rect">
            <a:avLst/>
          </a:prstGeom>
        </p:spPr>
      </p:pic>
    </p:spTree>
    <p:extLst>
      <p:ext uri="{BB962C8B-B14F-4D97-AF65-F5344CB8AC3E}">
        <p14:creationId xmlns:p14="http://schemas.microsoft.com/office/powerpoint/2010/main" val="3648322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b="1" dirty="0"/>
              <a:t>Oh yes, and…</a:t>
            </a:r>
          </a:p>
        </p:txBody>
      </p:sp>
      <p:pic>
        <p:nvPicPr>
          <p:cNvPr id="3" name="Picture 2">
            <a:extLst>
              <a:ext uri="{FF2B5EF4-FFF2-40B4-BE49-F238E27FC236}">
                <a16:creationId xmlns:a16="http://schemas.microsoft.com/office/drawing/2014/main" id="{F45681B7-5029-CF44-BB8D-730F9E99AAD4}"/>
              </a:ext>
            </a:extLst>
          </p:cNvPr>
          <p:cNvPicPr>
            <a:picLocks noChangeAspect="1"/>
          </p:cNvPicPr>
          <p:nvPr/>
        </p:nvPicPr>
        <p:blipFill>
          <a:blip r:embed="rId3"/>
          <a:stretch>
            <a:fillRect/>
          </a:stretch>
        </p:blipFill>
        <p:spPr>
          <a:xfrm>
            <a:off x="2655517" y="1286594"/>
            <a:ext cx="6880965" cy="4838003"/>
          </a:xfrm>
          <a:prstGeom prst="rect">
            <a:avLst/>
          </a:prstGeom>
        </p:spPr>
      </p:pic>
    </p:spTree>
    <p:extLst>
      <p:ext uri="{BB962C8B-B14F-4D97-AF65-F5344CB8AC3E}">
        <p14:creationId xmlns:p14="http://schemas.microsoft.com/office/powerpoint/2010/main" val="216948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a:normAutofit/>
          </a:bodyPr>
          <a:lstStyle/>
          <a:p>
            <a:r>
              <a:rPr lang="en-US" sz="3600" dirty="0"/>
              <a:t>Jamstack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488982"/>
            <a:ext cx="10515600" cy="532323"/>
          </a:xfrm>
        </p:spPr>
        <p:txBody>
          <a:bodyPr>
            <a:normAutofit/>
          </a:bodyPr>
          <a:lstStyle/>
          <a:p>
            <a:pPr marL="0" indent="0">
              <a:buNone/>
            </a:pPr>
            <a:r>
              <a:rPr lang="en-US" sz="2000" dirty="0"/>
              <a:t>What is Jamstack? And why do we care?</a:t>
            </a:r>
          </a:p>
          <a:p>
            <a:pPr marL="0" indent="0">
              <a:buNone/>
            </a:pPr>
            <a:endParaRPr lang="en-US" sz="2000" dirty="0"/>
          </a:p>
          <a:p>
            <a:pPr marL="0" indent="0">
              <a:buNone/>
            </a:pPr>
            <a:endParaRPr lang="en-US" sz="2000" dirty="0"/>
          </a:p>
        </p:txBody>
      </p:sp>
      <p:pic>
        <p:nvPicPr>
          <p:cNvPr id="4" name="Picture 3">
            <a:hlinkClick r:id="rId2"/>
            <a:extLst>
              <a:ext uri="{FF2B5EF4-FFF2-40B4-BE49-F238E27FC236}">
                <a16:creationId xmlns:a16="http://schemas.microsoft.com/office/drawing/2014/main" id="{CADCFFB8-CD05-AC40-B15F-4248A81170E3}"/>
              </a:ext>
            </a:extLst>
          </p:cNvPr>
          <p:cNvPicPr>
            <a:picLocks noChangeAspect="1"/>
          </p:cNvPicPr>
          <p:nvPr/>
        </p:nvPicPr>
        <p:blipFill>
          <a:blip r:embed="rId3"/>
          <a:stretch>
            <a:fillRect/>
          </a:stretch>
        </p:blipFill>
        <p:spPr>
          <a:xfrm>
            <a:off x="1106905" y="2273808"/>
            <a:ext cx="9700890" cy="2952866"/>
          </a:xfrm>
          <a:prstGeom prst="rect">
            <a:avLst/>
          </a:prstGeom>
        </p:spPr>
      </p:pic>
    </p:spTree>
    <p:extLst>
      <p:ext uri="{BB962C8B-B14F-4D97-AF65-F5344CB8AC3E}">
        <p14:creationId xmlns:p14="http://schemas.microsoft.com/office/powerpoint/2010/main" val="108890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Breakout: SaaS Client Framework (Fox chapter 6)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discusses topics while the presenter summarizes the 5 topics below:</a:t>
            </a:r>
            <a:endParaRPr lang="en-US" sz="1600" dirty="0"/>
          </a:p>
          <a:p>
            <a:pPr marL="800100" lvl="1" indent="-342900">
              <a:buFont typeface="+mj-lt"/>
              <a:buAutoNum type="alphaLcParenR"/>
            </a:pPr>
            <a:r>
              <a:rPr lang="en-US" sz="1600" dirty="0"/>
              <a:t>JavaScript and JavaScript with Ruby</a:t>
            </a:r>
          </a:p>
          <a:p>
            <a:pPr marL="800100" lvl="1" indent="-342900">
              <a:buFont typeface="+mj-lt"/>
              <a:buAutoNum type="alphaLcParenR"/>
            </a:pPr>
            <a:r>
              <a:rPr lang="en-US" sz="1600" dirty="0"/>
              <a:t>AJAX and XML/JSON</a:t>
            </a:r>
          </a:p>
          <a:p>
            <a:pPr marL="800100" lvl="1" indent="-342900">
              <a:buFont typeface="+mj-lt"/>
              <a:buAutoNum type="alphaLcParenR"/>
            </a:pPr>
            <a:r>
              <a:rPr lang="en-US" sz="1600" dirty="0"/>
              <a:t>Single-Page Web Applications</a:t>
            </a:r>
          </a:p>
          <a:p>
            <a:pPr marL="800100" lvl="1" indent="-342900">
              <a:buFont typeface="+mj-lt"/>
              <a:buAutoNum type="alphaLcParenR"/>
            </a:pPr>
            <a:r>
              <a:rPr lang="en-US" sz="1600" dirty="0"/>
              <a:t>Angular, React, other single-page web application environments</a:t>
            </a:r>
          </a:p>
          <a:p>
            <a:pPr marL="800100" lvl="1" indent="-342900">
              <a:buFont typeface="+mj-lt"/>
              <a:buAutoNum type="alphaLcParenR"/>
            </a:pPr>
            <a:r>
              <a:rPr lang="en-US" sz="1600" dirty="0"/>
              <a:t>Where does Ruby fit? Where does Jamstack fit?</a:t>
            </a:r>
          </a:p>
          <a:p>
            <a:pPr marL="800100" lvl="1" indent="-342900">
              <a:buFont typeface="+mj-lt"/>
              <a:buAutoNum type="alphaLcParenR"/>
            </a:pPr>
            <a:r>
              <a:rPr lang="en-US" sz="1600" dirty="0"/>
              <a:t>Where does Node.js and MongoDB fit?</a:t>
            </a:r>
          </a:p>
          <a:p>
            <a:pPr marL="342900" indent="-342900">
              <a:buFont typeface="+mj-lt"/>
              <a:buAutoNum type="arabicPeriod"/>
            </a:pPr>
            <a:r>
              <a:rPr lang="en-US" sz="2000" dirty="0"/>
              <a:t>Team sits back, relaxes, and acknowledges the bravery and dedication of the presenter</a:t>
            </a:r>
          </a:p>
          <a:p>
            <a:pPr marL="0" indent="0">
              <a:buNone/>
            </a:pPr>
            <a:endParaRPr lang="en-US" sz="2000" dirty="0"/>
          </a:p>
        </p:txBody>
      </p:sp>
    </p:spTree>
    <p:extLst>
      <p:ext uri="{BB962C8B-B14F-4D97-AF65-F5344CB8AC3E}">
        <p14:creationId xmlns:p14="http://schemas.microsoft.com/office/powerpoint/2010/main" val="249224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React and MERN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Story Time with Eric’s Web Developer Evolution:</a:t>
            </a:r>
          </a:p>
          <a:p>
            <a:pPr>
              <a:buFont typeface="Wingdings" pitchFamily="2" charset="2"/>
              <a:buChar char="§"/>
            </a:pPr>
            <a:r>
              <a:rPr lang="en-US" sz="2000" dirty="0"/>
              <a:t>HTML, CSS, and JavaScript… Missing industrial strength tools (validation, debugging, encapsulation) and painful browser incompatibilities</a:t>
            </a:r>
          </a:p>
          <a:p>
            <a:pPr>
              <a:buFont typeface="Wingdings" pitchFamily="2" charset="2"/>
              <a:buChar char="§"/>
            </a:pPr>
            <a:r>
              <a:rPr lang="en-US" sz="2000" dirty="0"/>
              <a:t>Angular… Big, really big</a:t>
            </a:r>
          </a:p>
          <a:p>
            <a:pPr>
              <a:buFont typeface="Wingdings" pitchFamily="2" charset="2"/>
              <a:buChar char="§"/>
            </a:pPr>
            <a:r>
              <a:rPr lang="en-US" sz="2000" dirty="0"/>
              <a:t>React… Great tools including transpiling, validation, encapsulation, vastly simplified deployment</a:t>
            </a:r>
          </a:p>
          <a:p>
            <a:pPr>
              <a:buFont typeface="Wingdings" pitchFamily="2" charset="2"/>
              <a:buChar char="§"/>
            </a:pPr>
            <a:r>
              <a:rPr lang="en-US" sz="2000" dirty="0"/>
              <a:t>MERN… MongoDB seems like a wonderful tool, React (see above), Node.js / Express well okay</a:t>
            </a:r>
          </a:p>
        </p:txBody>
      </p:sp>
    </p:spTree>
    <p:extLst>
      <p:ext uri="{BB962C8B-B14F-4D97-AF65-F5344CB8AC3E}">
        <p14:creationId xmlns:p14="http://schemas.microsoft.com/office/powerpoint/2010/main" val="150361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12 prior to next class</a:t>
            </a:r>
          </a:p>
          <a:p>
            <a:pPr marL="0" indent="0">
              <a:buNone/>
            </a:pPr>
            <a:r>
              <a:rPr lang="en-US" sz="2000" dirty="0"/>
              <a:t>You may only be partially complete with activity 11 Web Resume</a:t>
            </a:r>
          </a:p>
          <a:p>
            <a:pPr marL="0" indent="0">
              <a:buNone/>
            </a:pPr>
            <a:r>
              <a:rPr lang="en-US" sz="2000" dirty="0"/>
              <a:t>Be prepared for a scrum team discussion of chapters 3-5, A.6, and A.7</a:t>
            </a:r>
          </a:p>
          <a:p>
            <a:pPr marL="0" indent="0">
              <a:buNone/>
            </a:pPr>
            <a:r>
              <a:rPr lang="en-US" sz="2000" dirty="0"/>
              <a:t>Be prepared for Quiz 2</a:t>
            </a:r>
          </a:p>
          <a:p>
            <a:pPr marL="0" indent="0">
              <a:buNone/>
            </a:pPr>
            <a:endParaRPr lang="en-US" sz="2000" dirty="0"/>
          </a:p>
        </p:txBody>
      </p:sp>
    </p:spTree>
    <p:extLst>
      <p:ext uri="{BB962C8B-B14F-4D97-AF65-F5344CB8AC3E}">
        <p14:creationId xmlns:p14="http://schemas.microsoft.com/office/powerpoint/2010/main" val="185690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540304"/>
            <a:ext cx="10515600" cy="757272"/>
          </a:xfrm>
        </p:spPr>
        <p:txBody>
          <a:bodyPr>
            <a:normAutofit/>
          </a:bodyPr>
          <a:lstStyle/>
          <a:p>
            <a:r>
              <a:rPr lang="en-US" sz="3600" dirty="0"/>
              <a:t>Scrum Team Discussion</a:t>
            </a:r>
          </a:p>
        </p:txBody>
      </p:sp>
      <p:sp>
        <p:nvSpPr>
          <p:cNvPr id="3" name="Content Placeholder 2"/>
          <p:cNvSpPr>
            <a:spLocks noGrp="1"/>
          </p:cNvSpPr>
          <p:nvPr>
            <p:ph idx="1"/>
          </p:nvPr>
        </p:nvSpPr>
        <p:spPr>
          <a:xfrm>
            <a:off x="838199" y="1358536"/>
            <a:ext cx="10848703" cy="5091031"/>
          </a:xfrm>
        </p:spPr>
        <p:txBody>
          <a:bodyPr>
            <a:normAutofit/>
          </a:bodyPr>
          <a:lstStyle/>
          <a:p>
            <a:pPr marL="342900" indent="-342900">
              <a:buFont typeface="+mj-lt"/>
              <a:buAutoNum type="arabicPeriod"/>
            </a:pPr>
            <a:r>
              <a:rPr lang="en-US" sz="2000" dirty="0"/>
              <a:t>Assign note taker and presenter roles to team members</a:t>
            </a:r>
          </a:p>
          <a:p>
            <a:pPr marL="342900" indent="-342900">
              <a:buFont typeface="+mj-lt"/>
              <a:buAutoNum type="arabicPeriod"/>
            </a:pPr>
            <a:r>
              <a:rPr lang="en-US" sz="2000" dirty="0"/>
              <a:t>Review and discuss topic</a:t>
            </a:r>
          </a:p>
          <a:p>
            <a:pPr marL="342900" indent="-342900">
              <a:buFont typeface="+mj-lt"/>
              <a:buAutoNum type="arabicPeriod"/>
            </a:pPr>
            <a:r>
              <a:rPr lang="en-US" sz="2000" dirty="0"/>
              <a:t>Note taker takes notes and presenter prepares a report out</a:t>
            </a:r>
          </a:p>
          <a:p>
            <a:pPr marL="342900" indent="-342900">
              <a:buFont typeface="+mj-lt"/>
              <a:buAutoNum type="arabicPeriod"/>
            </a:pPr>
            <a:r>
              <a:rPr lang="en-US" sz="2000" dirty="0"/>
              <a:t>Note taker share notes with all participating team members </a:t>
            </a:r>
          </a:p>
          <a:p>
            <a:pPr marL="342900" indent="-342900">
              <a:buFont typeface="+mj-lt"/>
              <a:buAutoNum type="arabicPeriod"/>
            </a:pPr>
            <a:r>
              <a:rPr lang="en-US" sz="2000" dirty="0"/>
              <a:t>Each team member pastes and submits an exact copy of the notes into their discussion board</a:t>
            </a:r>
          </a:p>
          <a:p>
            <a:pPr marL="342900" indent="-342900">
              <a:buFont typeface="+mj-lt"/>
              <a:buAutoNum type="arabicPeriod"/>
            </a:pPr>
            <a:r>
              <a:rPr lang="en-US" sz="2000" dirty="0"/>
              <a:t>Team sits back, relaxes, and tells the note taker and presenter what I wonderful job the did</a:t>
            </a:r>
          </a:p>
          <a:p>
            <a:pPr marL="0" indent="0">
              <a:buNone/>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973EB585-CCDF-9848-911B-FD530461A23C}"/>
              </a:ext>
            </a:extLst>
          </p:cNvPr>
          <p:cNvPicPr>
            <a:picLocks noChangeAspect="1"/>
          </p:cNvPicPr>
          <p:nvPr/>
        </p:nvPicPr>
        <p:blipFill>
          <a:blip r:embed="rId3"/>
          <a:stretch>
            <a:fillRect/>
          </a:stretch>
        </p:blipFill>
        <p:spPr>
          <a:xfrm>
            <a:off x="1371123" y="3965927"/>
            <a:ext cx="9130666" cy="2056737"/>
          </a:xfrm>
          <a:prstGeom prst="rect">
            <a:avLst/>
          </a:prstGeom>
          <a:ln w="25400">
            <a:solidFill>
              <a:schemeClr val="tx1"/>
            </a:solidFill>
          </a:ln>
        </p:spPr>
      </p:pic>
      <p:pic>
        <p:nvPicPr>
          <p:cNvPr id="6" name="Picture 5">
            <a:extLst>
              <a:ext uri="{FF2B5EF4-FFF2-40B4-BE49-F238E27FC236}">
                <a16:creationId xmlns:a16="http://schemas.microsoft.com/office/drawing/2014/main" id="{DAA96EBF-902F-704F-B388-C49D995112A8}"/>
              </a:ext>
            </a:extLst>
          </p:cNvPr>
          <p:cNvPicPr>
            <a:picLocks noChangeAspect="1"/>
          </p:cNvPicPr>
          <p:nvPr/>
        </p:nvPicPr>
        <p:blipFill>
          <a:blip r:embed="rId4"/>
          <a:stretch>
            <a:fillRect/>
          </a:stretch>
        </p:blipFill>
        <p:spPr>
          <a:xfrm>
            <a:off x="1371123" y="3965927"/>
            <a:ext cx="9525470" cy="2157555"/>
          </a:xfrm>
          <a:prstGeom prst="rect">
            <a:avLst/>
          </a:prstGeom>
          <a:ln w="25400">
            <a:solidFill>
              <a:schemeClr val="tx1"/>
            </a:solidFill>
          </a:ln>
        </p:spPr>
      </p:pic>
    </p:spTree>
    <p:extLst>
      <p:ext uri="{BB962C8B-B14F-4D97-AF65-F5344CB8AC3E}">
        <p14:creationId xmlns:p14="http://schemas.microsoft.com/office/powerpoint/2010/main" val="266588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Scrum Team Chapter Discussion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discussing chapter topics while the presenter summarizes the 5 topics below:</a:t>
            </a:r>
          </a:p>
          <a:p>
            <a:pPr marL="800100" lvl="1" indent="-342900">
              <a:buFont typeface="+mj-lt"/>
              <a:buAutoNum type="alphaLcParenR"/>
            </a:pPr>
            <a:r>
              <a:rPr lang="en-US" sz="1600" dirty="0"/>
              <a:t>The importance of Branching is VCS systems (which VCS focused on branching)</a:t>
            </a:r>
          </a:p>
          <a:p>
            <a:pPr marL="800100" lvl="1" indent="-342900">
              <a:buFont typeface="+mj-lt"/>
              <a:buAutoNum type="alphaLcParenR"/>
            </a:pPr>
            <a:r>
              <a:rPr lang="en-US" sz="1600" dirty="0"/>
              <a:t>Where  should pared programming fit into the development process</a:t>
            </a:r>
          </a:p>
          <a:p>
            <a:pPr marL="800100" lvl="1" indent="-342900">
              <a:buFont typeface="+mj-lt"/>
              <a:buAutoNum type="alphaLcParenR"/>
            </a:pPr>
            <a:r>
              <a:rPr lang="en-US" sz="1600" dirty="0"/>
              <a:t>The priority of specialization vs generalization in Agile vs Waterfall/Iterative</a:t>
            </a:r>
          </a:p>
          <a:p>
            <a:pPr marL="800100" lvl="1" indent="-342900">
              <a:buFont typeface="+mj-lt"/>
              <a:buAutoNum type="alphaLcParenR"/>
            </a:pPr>
            <a:r>
              <a:rPr lang="en-US" sz="1600" dirty="0"/>
              <a:t>The relative importance of PMs in Agile vs Waterfall/Iterative</a:t>
            </a:r>
          </a:p>
          <a:p>
            <a:pPr marL="800100" lvl="1" indent="-342900">
              <a:buFont typeface="+mj-lt"/>
              <a:buAutoNum type="alphaLcParenR"/>
            </a:pPr>
            <a:r>
              <a:rPr lang="en-US" sz="1600" dirty="0"/>
              <a:t>The two most important book on managing people and conflict (according to the author)</a:t>
            </a:r>
          </a:p>
          <a:p>
            <a:pPr marL="342900" indent="-342900">
              <a:buFont typeface="+mj-lt"/>
              <a:buAutoNum type="arabicPeriod"/>
            </a:pPr>
            <a:r>
              <a:rPr lang="en-US" sz="2000" dirty="0"/>
              <a:t>Team sits back, relaxes, and acknowledges the bravery and dedication of the presenter</a:t>
            </a:r>
          </a:p>
          <a:p>
            <a:pPr marL="0" indent="0">
              <a:buNone/>
            </a:pPr>
            <a:r>
              <a:rPr lang="en-US" sz="2000" dirty="0"/>
              <a:t>		</a:t>
            </a:r>
          </a:p>
          <a:p>
            <a:pPr marL="0" indent="0" algn="ctr">
              <a:buNone/>
            </a:pPr>
            <a:r>
              <a:rPr lang="en-US" sz="3600" dirty="0"/>
              <a:t>Fox Chapter 10 on Project Management, Scrum, Pairs, and Version Control Systems</a:t>
            </a:r>
            <a:endParaRPr lang="en-US" sz="2000" dirty="0"/>
          </a:p>
        </p:txBody>
      </p:sp>
    </p:spTree>
    <p:extLst>
      <p:ext uri="{BB962C8B-B14F-4D97-AF65-F5344CB8AC3E}">
        <p14:creationId xmlns:p14="http://schemas.microsoft.com/office/powerpoint/2010/main" val="1756676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7780</TotalTime>
  <Words>1152</Words>
  <Application>Microsoft Macintosh PowerPoint</Application>
  <PresentationFormat>Widescreen</PresentationFormat>
  <Paragraphs>122</Paragraphs>
  <Slides>27</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PowerPoint Presentation</vt:lpstr>
      <vt:lpstr>Prework for Today</vt:lpstr>
      <vt:lpstr>Jamstack</vt:lpstr>
      <vt:lpstr>Breakout: SaaS Client Framework (Fox chapter 6) </vt:lpstr>
      <vt:lpstr>React and MERN</vt:lpstr>
      <vt:lpstr>Prework for Next Class</vt:lpstr>
      <vt:lpstr>Scrum Team Discussion</vt:lpstr>
      <vt:lpstr>End of Session</vt:lpstr>
      <vt:lpstr>Scrum Team Chapter Discussion </vt:lpstr>
      <vt:lpstr>The Humble Text File</vt:lpstr>
      <vt:lpstr>Files</vt:lpstr>
      <vt:lpstr>In The Beginning There Were  ASCII Text Files</vt:lpstr>
      <vt:lpstr>ASCII Files</vt:lpstr>
      <vt:lpstr>PowerPoint Presentation</vt:lpstr>
      <vt:lpstr>Unicode &amp; UTF-16</vt:lpstr>
      <vt:lpstr>Unicode, UTF-16, and UTF-8</vt:lpstr>
      <vt:lpstr>Unicode, UTF-16, and UTF-8</vt:lpstr>
      <vt:lpstr>Unicode, UTF-16, and UTF-8</vt:lpstr>
      <vt:lpstr>UTF-8</vt:lpstr>
      <vt:lpstr>Unicode, UTF-16, and UTF-8</vt:lpstr>
      <vt:lpstr>Text File Standards (Encoding)</vt:lpstr>
      <vt:lpstr>Text File End-Of-Line (EOL) and Encoding</vt:lpstr>
      <vt:lpstr>HTML Character Entities</vt:lpstr>
      <vt:lpstr>Straight vs Curly Quotes</vt:lpstr>
      <vt:lpstr>HTML Character Entities</vt:lpstr>
      <vt:lpstr>Always Escape</vt:lpstr>
      <vt:lpstr>Oh yes, 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345</cp:revision>
  <dcterms:created xsi:type="dcterms:W3CDTF">2020-08-26T19:34:34Z</dcterms:created>
  <dcterms:modified xsi:type="dcterms:W3CDTF">2022-01-27T16:51:27Z</dcterms:modified>
</cp:coreProperties>
</file>