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1536" r:id="rId2"/>
    <p:sldId id="1568" r:id="rId3"/>
    <p:sldId id="1234" r:id="rId4"/>
    <p:sldId id="1235" r:id="rId5"/>
    <p:sldId id="1236" r:id="rId6"/>
    <p:sldId id="1237" r:id="rId7"/>
    <p:sldId id="1238" r:id="rId8"/>
    <p:sldId id="1239" r:id="rId9"/>
    <p:sldId id="1240" r:id="rId10"/>
    <p:sldId id="1249" r:id="rId11"/>
    <p:sldId id="1250" r:id="rId12"/>
    <p:sldId id="1241" r:id="rId13"/>
    <p:sldId id="1251" r:id="rId14"/>
    <p:sldId id="1242" r:id="rId15"/>
    <p:sldId id="1572" r:id="rId16"/>
    <p:sldId id="1574" r:id="rId17"/>
    <p:sldId id="1573" r:id="rId18"/>
    <p:sldId id="1540" r:id="rId19"/>
    <p:sldId id="1575" r:id="rId20"/>
    <p:sldId id="1538" r:id="rId21"/>
    <p:sldId id="105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11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56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51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03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09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Anybody else wonder how the simple text file remains the standard for building some of the most complex creations in the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68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56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6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Anybody else wonder how the simple text file remains the standard for building some of the most complex creations in the world?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7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78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39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44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252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85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1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elonsoftware.com/2003/10/08/the-absolute-minimum-every-software-developer-absolutely-positively-must-know-about-unicode-and-character-sets-no-excuse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~mgk25/ucs/utf-8-history.t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utf-8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proinc.com/blog/unicode-101-introduction-unicode-standar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Recall Representing the Humble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Discussion on Representation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242857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Unicode, UTF-16, and UTF-8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Unicode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Unicode was a brave effort to create a single character set that included every reasonable writing system on the planet and some make-believe ones like Klingon, too. Some people are under the misconception that Unicode is simply a 16-bit code where each character takes 16 bits and therefore there are 65,536 possible characters. </a:t>
            </a:r>
            <a:r>
              <a:rPr lang="en-US" sz="2000" b="1" dirty="0"/>
              <a:t>This is not, actually, correct.</a:t>
            </a:r>
            <a:r>
              <a:rPr lang="en-US" sz="2000" dirty="0"/>
              <a:t> It is the single most common myth about Unicode, so if you thought that, don’t feel bad. </a:t>
            </a:r>
            <a:r>
              <a:rPr lang="en-US" sz="2000" dirty="0">
                <a:hlinkClick r:id="rId3"/>
              </a:rPr>
              <a:t>[link]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“Oops!” -- Eric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5EA1E-3093-5040-A47D-3C173136B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2152" y="268472"/>
            <a:ext cx="1838683" cy="6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1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Unicode, UTF-16, and UTF-8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Unicode: Code Points</a:t>
            </a:r>
          </a:p>
          <a:p>
            <a:pPr marL="0" indent="0">
              <a:buNone/>
            </a:pPr>
            <a:r>
              <a:rPr lang="en-US" sz="2000" dirty="0"/>
              <a:t>UTF-16 Encoding: 2 bytes per character… plus some craziness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66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UTF-8</a:t>
            </a:r>
          </a:p>
        </p:txBody>
      </p:sp>
    </p:spTree>
    <p:extLst>
      <p:ext uri="{BB962C8B-B14F-4D97-AF65-F5344CB8AC3E}">
        <p14:creationId xmlns:p14="http://schemas.microsoft.com/office/powerpoint/2010/main" val="348823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Unicode, UTF-16, and UTF-8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86886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Unicode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a while it seemed like that (UTF-16) might be good enough, but programmers were complaining.</a:t>
            </a:r>
          </a:p>
          <a:p>
            <a:pPr marL="0" indent="0">
              <a:buNone/>
            </a:pPr>
            <a:r>
              <a:rPr lang="en-US" sz="2000" dirty="0"/>
              <a:t> “Look at all those zeros!” they said, since they were Americans and they were looking at English text </a:t>
            </a:r>
          </a:p>
          <a:p>
            <a:pPr marL="0" indent="0">
              <a:buNone/>
            </a:pPr>
            <a:r>
              <a:rPr lang="en-US" sz="2000" dirty="0"/>
              <a:t>… Also they were liberal hippies in California who wanted to </a:t>
            </a:r>
            <a:r>
              <a:rPr lang="en-US" sz="2000" i="1" dirty="0"/>
              <a:t>conserve (sneer)</a:t>
            </a:r>
            <a:r>
              <a:rPr lang="en-US" sz="2000" dirty="0"/>
              <a:t>. If they were Texans they wouldn’t have minded guzzling twice the number of bytes. But those Californian wimps couldn’t bear the idea of </a:t>
            </a:r>
            <a:r>
              <a:rPr lang="en-US" sz="2000" i="1" dirty="0"/>
              <a:t>doubling</a:t>
            </a:r>
            <a:r>
              <a:rPr lang="en-US" sz="2000" dirty="0"/>
              <a:t> the amount of storage it took for strings, and anyway, </a:t>
            </a:r>
          </a:p>
          <a:p>
            <a:pPr marL="0" indent="0">
              <a:buNone/>
            </a:pPr>
            <a:r>
              <a:rPr lang="en-US" sz="2000" dirty="0"/>
              <a:t>… there were already all these doggone documents out there using various ANSI and DBCS character sets and who’s going to convert them all? </a:t>
            </a:r>
            <a:r>
              <a:rPr lang="en-US" sz="2000" i="1" dirty="0"/>
              <a:t>Moi?</a:t>
            </a:r>
            <a:r>
              <a:rPr lang="en-US" sz="2000" dirty="0"/>
              <a:t> For this reason alone most people decided to ignore Unicode for several years and in the meantime things got worse.</a:t>
            </a:r>
          </a:p>
          <a:p>
            <a:pPr marL="0" indent="0">
              <a:buNone/>
            </a:pPr>
            <a:r>
              <a:rPr lang="en-US" sz="2000" dirty="0"/>
              <a:t>Thus was </a:t>
            </a:r>
            <a:r>
              <a:rPr lang="en-US" sz="2000" dirty="0">
                <a:hlinkClick r:id="rId3"/>
              </a:rPr>
              <a:t>invented</a:t>
            </a:r>
            <a:r>
              <a:rPr lang="en-US" sz="2000" dirty="0"/>
              <a:t> the brilliant concept of </a:t>
            </a:r>
            <a:r>
              <a:rPr lang="en-US" sz="2000" dirty="0">
                <a:hlinkClick r:id="rId4"/>
              </a:rPr>
              <a:t>UTF-8</a:t>
            </a:r>
            <a:r>
              <a:rPr lang="en-US" sz="2000" dirty="0"/>
              <a:t>. UTF-8 was another system for storing your string of Unicode code points, those magic U+ numbers, in memory using 8 bit bytes. In UTF-8, every code point from 0-127 is stored </a:t>
            </a:r>
            <a:r>
              <a:rPr lang="en-US" sz="2000" i="1" dirty="0"/>
              <a:t>in a single byte</a:t>
            </a:r>
            <a:r>
              <a:rPr lang="en-US" sz="2000" dirty="0"/>
              <a:t>. Only code points 128 and above are stored using 2, 3, in fact, up to 6 bytes.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5EA1E-3093-5040-A47D-3C173136B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152" y="268472"/>
            <a:ext cx="1838683" cy="6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1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7CE47F-3EF6-48CA-9239-E8B6E5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Text File Standards (Encoding)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F0EA9A-219C-40FD-AE36-784EE1B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28"/>
            <a:ext cx="10515599" cy="5075871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ASCII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Unicode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UTF-8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Others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419FF6-75F8-44B2-AFA4-ECF14FB7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49" y="1868804"/>
            <a:ext cx="6848476" cy="40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Representing the </a:t>
            </a:r>
            <a:br>
              <a:rPr lang="en-US" sz="4800" dirty="0"/>
            </a:br>
            <a:r>
              <a:rPr lang="en-US" sz="4800" dirty="0"/>
              <a:t>Humble Text File</a:t>
            </a:r>
            <a:br>
              <a:rPr lang="en-US" sz="4800" dirty="0"/>
            </a:br>
            <a:br>
              <a:rPr lang="en-US" sz="4800" dirty="0"/>
            </a:br>
            <a:r>
              <a:rPr lang="en-US" sz="4800" u="sn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18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Autofit/>
          </a:bodyPr>
          <a:lstStyle/>
          <a:p>
            <a:pPr>
              <a:spcBef>
                <a:spcPts val="2400"/>
              </a:spcBef>
            </a:pPr>
            <a:r>
              <a:rPr lang="en-US" sz="4800" dirty="0"/>
              <a:t>Breakout Session: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331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and part way through 14</a:t>
            </a:r>
          </a:p>
          <a:p>
            <a:r>
              <a:rPr lang="en-US" sz="2000" dirty="0"/>
              <a:t>Complete “HelloWorldPlus with Pictures” </a:t>
            </a:r>
          </a:p>
          <a:p>
            <a:endParaRPr lang="en-US" sz="2000" dirty="0"/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4267382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Quiz Expectations include: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use any naturally available documentation including books, notes, and web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may </a:t>
            </a:r>
            <a:r>
              <a:rPr lang="en-US" sz="2000" u="sng" dirty="0"/>
              <a:t>not</a:t>
            </a:r>
            <a:r>
              <a:rPr lang="en-US" sz="2000" dirty="0"/>
              <a:t> use quiz specific content like question banks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quiz is an individual assignment so asking others would be inappropriate**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are welcome to ask me questions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**General topic conversations are encouraged… plus in class “Phone a Friend” sessions are fine.</a:t>
            </a:r>
          </a:p>
        </p:txBody>
      </p:sp>
    </p:spTree>
    <p:extLst>
      <p:ext uri="{BB962C8B-B14F-4D97-AF65-F5344CB8AC3E}">
        <p14:creationId xmlns:p14="http://schemas.microsoft.com/office/powerpoint/2010/main" val="494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088FF4-CD36-884B-AD8C-621C6694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251" y="1308516"/>
            <a:ext cx="7803498" cy="53537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61D6FCB-7576-D84A-94E2-418973B8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Quiz 2: Phone a Friend</a:t>
            </a:r>
          </a:p>
        </p:txBody>
      </p:sp>
    </p:spTree>
    <p:extLst>
      <p:ext uri="{BB962C8B-B14F-4D97-AF65-F5344CB8AC3E}">
        <p14:creationId xmlns:p14="http://schemas.microsoft.com/office/powerpoint/2010/main" val="354630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13 prior to next class</a:t>
            </a:r>
          </a:p>
          <a:p>
            <a:r>
              <a:rPr lang="en-US" sz="2000" dirty="0"/>
              <a:t>Start ““HelloWorldPlus with Pictures”” </a:t>
            </a:r>
          </a:p>
          <a:p>
            <a:endParaRPr lang="en-US" sz="2000" dirty="0"/>
          </a:p>
          <a:p>
            <a:r>
              <a:rPr lang="en-US" sz="2000" dirty="0"/>
              <a:t>Be prepared for Breakout Session: Data Representation</a:t>
            </a:r>
          </a:p>
          <a:p>
            <a:r>
              <a:rPr lang="en-US" sz="2000" dirty="0"/>
              <a:t>Be prepared for Quiz 2</a:t>
            </a:r>
          </a:p>
        </p:txBody>
      </p:sp>
    </p:spTree>
    <p:extLst>
      <p:ext uri="{BB962C8B-B14F-4D97-AF65-F5344CB8AC3E}">
        <p14:creationId xmlns:p14="http://schemas.microsoft.com/office/powerpoint/2010/main" val="2189408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2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2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111296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Recall: Representing the </a:t>
            </a:r>
            <a:br>
              <a:rPr lang="en-US" sz="4800" dirty="0"/>
            </a:br>
            <a:r>
              <a:rPr lang="en-US" sz="4800" dirty="0"/>
              <a:t>Humble Text File</a:t>
            </a:r>
          </a:p>
        </p:txBody>
      </p:sp>
    </p:spTree>
    <p:extLst>
      <p:ext uri="{BB962C8B-B14F-4D97-AF65-F5344CB8AC3E}">
        <p14:creationId xmlns:p14="http://schemas.microsoft.com/office/powerpoint/2010/main" val="9622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7" y="1525772"/>
            <a:ext cx="6841387" cy="46511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computer files are binary and can be represented in Hex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Some binary files can also be represented as text 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term “binary file” is often incorrectly used to imply that a file is a “non-text” file.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141" y="1525772"/>
            <a:ext cx="3849314" cy="323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6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In The Beginning There Were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ASCII Text Files</a:t>
            </a:r>
          </a:p>
        </p:txBody>
      </p:sp>
    </p:spTree>
    <p:extLst>
      <p:ext uri="{BB962C8B-B14F-4D97-AF65-F5344CB8AC3E}">
        <p14:creationId xmlns:p14="http://schemas.microsoft.com/office/powerpoint/2010/main" val="72868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ASCII Files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6349411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Bytes are frequently used to hold individual characters in a text document. In the ASCII character set, each binary value between 0 and 127 is given a specific character. Most computers extend the ASCII character set to use the full range of 256 characters available in a byte. The upper 128 characters handle special things like accented characters from common foreign languages.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E7CD7-6E0E-8546-B3D3-2D554B7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534" y="422834"/>
            <a:ext cx="2652328" cy="606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3.3.5 Character Encoding">
            <a:extLst>
              <a:ext uri="{FF2B5EF4-FFF2-40B4-BE49-F238E27FC236}">
                <a16:creationId xmlns:a16="http://schemas.microsoft.com/office/drawing/2014/main" id="{46BEC78C-7E4C-9A42-95CD-4E94C131F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8" y="228538"/>
            <a:ext cx="9460624" cy="640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54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3013218"/>
            <a:ext cx="9144000" cy="831563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Unicode &amp; UTF-16</a:t>
            </a:r>
          </a:p>
        </p:txBody>
      </p:sp>
    </p:spTree>
    <p:extLst>
      <p:ext uri="{BB962C8B-B14F-4D97-AF65-F5344CB8AC3E}">
        <p14:creationId xmlns:p14="http://schemas.microsoft.com/office/powerpoint/2010/main" val="2275255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Unicode, UTF-16, and UTF-8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8" y="1525772"/>
            <a:ext cx="10515600" cy="4651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Unlike ASCII, UTF-16 (Unicode) includes 65,536 possible combinations covering 154 modern and historical scripts, as well as multiple symbol sets </a:t>
            </a:r>
            <a:r>
              <a:rPr lang="en-US" sz="2000" dirty="0">
                <a:hlinkClick r:id="rId3"/>
              </a:rPr>
              <a:t>[link]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8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7738</TotalTime>
  <Words>786</Words>
  <Application>Microsoft Macintosh PowerPoint</Application>
  <PresentationFormat>Widescreen</PresentationFormat>
  <Paragraphs>93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Prework for Next Class</vt:lpstr>
      <vt:lpstr>Recall: Representing the  Humble Text File</vt:lpstr>
      <vt:lpstr>Files</vt:lpstr>
      <vt:lpstr>In The Beginning There Were  ASCII Text Files</vt:lpstr>
      <vt:lpstr>ASCII Files</vt:lpstr>
      <vt:lpstr>PowerPoint Presentation</vt:lpstr>
      <vt:lpstr>Unicode &amp; UTF-16</vt:lpstr>
      <vt:lpstr>Unicode, UTF-16, and UTF-8</vt:lpstr>
      <vt:lpstr>Unicode, UTF-16, and UTF-8</vt:lpstr>
      <vt:lpstr>Unicode, UTF-16, and UTF-8</vt:lpstr>
      <vt:lpstr>UTF-8</vt:lpstr>
      <vt:lpstr>Unicode, UTF-16, and UTF-8</vt:lpstr>
      <vt:lpstr>Text File Standards (Encoding)</vt:lpstr>
      <vt:lpstr>Representing the  Humble Text File  The End</vt:lpstr>
      <vt:lpstr>Breakout Session: Representation</vt:lpstr>
      <vt:lpstr>Prework for Next Class</vt:lpstr>
      <vt:lpstr>Quiz Expectations</vt:lpstr>
      <vt:lpstr>Quiz 2: Phone a Friend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362</cp:revision>
  <dcterms:created xsi:type="dcterms:W3CDTF">2020-08-26T19:34:34Z</dcterms:created>
  <dcterms:modified xsi:type="dcterms:W3CDTF">2022-02-02T16:04:13Z</dcterms:modified>
</cp:coreProperties>
</file>