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576" r:id="rId2"/>
    <p:sldId id="1593" r:id="rId3"/>
    <p:sldId id="1579" r:id="rId4"/>
    <p:sldId id="1580" r:id="rId5"/>
    <p:sldId id="1581" r:id="rId6"/>
    <p:sldId id="1582" r:id="rId7"/>
    <p:sldId id="1583" r:id="rId8"/>
    <p:sldId id="1584" r:id="rId9"/>
    <p:sldId id="1585" r:id="rId10"/>
    <p:sldId id="1586" r:id="rId11"/>
    <p:sldId id="1587" r:id="rId12"/>
    <p:sldId id="1588" r:id="rId13"/>
    <p:sldId id="1594" r:id="rId14"/>
    <p:sldId id="1589" r:id="rId15"/>
    <p:sldId id="1590" r:id="rId16"/>
    <p:sldId id="1591" r:id="rId17"/>
    <p:sldId id="1592" r:id="rId18"/>
    <p:sldId id="1595" r:id="rId19"/>
    <p:sldId id="1446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/>
    <p:restoredTop sz="82340"/>
  </p:normalViewPr>
  <p:slideViewPr>
    <p:cSldViewPr snapToGrid="0" snapToObjects="1">
      <p:cViewPr varScale="1">
        <p:scale>
          <a:sx n="130" d="100"/>
          <a:sy n="130" d="100"/>
        </p:scale>
        <p:origin x="2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0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Topics: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SMART: Specific, Measurable, Achievable, Relevant, and Time-boxed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 very careful attempting to measure productivity across teams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Story Points vs Use Case Points vs Function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874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25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1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3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483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3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views on testing and change management have changed dramatically as organizations have moved from Waterfall to Iterative to Agile development lifecycles. </a:t>
            </a:r>
          </a:p>
          <a:p>
            <a:endParaRPr lang="en-US" dirty="0"/>
          </a:p>
          <a:p>
            <a:r>
              <a:rPr lang="en-US" dirty="0"/>
              <a:t>Successful Agile (and Iterative) Development REQUIRES better application design, development techniques, and testing practices. </a:t>
            </a:r>
          </a:p>
          <a:p>
            <a:endParaRPr lang="en-US" dirty="0"/>
          </a:p>
          <a:p>
            <a:r>
              <a:rPr lang="en-US" dirty="0"/>
              <a:t>Testing and lack of defects are not the end goal. A higher quality more usable more cost-effective product is the goal. 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r>
              <a:rPr lang="en-US" dirty="0"/>
              <a:t>Waterfall: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Full project requirements upfront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Inconsistent industry capture techniques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Tend to be verbose requirements with formal signoff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requests 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Estimation bottom up detailed estimates sometimes function points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Iterative:</a:t>
            </a:r>
          </a:p>
          <a:p>
            <a:pPr marL="0" indent="0">
              <a:buFont typeface="+mj-lt"/>
              <a:buNone/>
            </a:pPr>
            <a:r>
              <a:rPr lang="en-US" dirty="0"/>
              <a:t>Mostly upfront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9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68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66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tional_Unified_Process" TargetMode="External"/><Relationship Id="rId3" Type="http://schemas.openxmlformats.org/officeDocument/2006/relationships/notesSlide" Target="../notesSlides/notesSlide7.xml"/><Relationship Id="rId7" Type="http://schemas.openxmlformats.org/officeDocument/2006/relationships/hyperlink" Target="https://en.wikipedia.org/wiki/DOD-STD-2167A" TargetMode="External"/><Relationship Id="rId12" Type="http://schemas.openxmlformats.org/officeDocument/2006/relationships/hyperlink" Target="http://www.scaledagileframework.com/roadmap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hyperlink" Target="https://en.wikipedia.org/wiki/Agile_software_development" TargetMode="External"/><Relationship Id="rId11" Type="http://schemas.openxmlformats.org/officeDocument/2006/relationships/hyperlink" Target="https://en.wikipedia.org/wiki/Kanban_(development)" TargetMode="External"/><Relationship Id="rId5" Type="http://schemas.openxmlformats.org/officeDocument/2006/relationships/hyperlink" Target="https://en.wikipedia.org/wiki/Iterative_and_incremental_development" TargetMode="External"/><Relationship Id="rId10" Type="http://schemas.openxmlformats.org/officeDocument/2006/relationships/hyperlink" Target="http://en.wikipedia.org/wiki/Scrum_(development)" TargetMode="External"/><Relationship Id="rId4" Type="http://schemas.openxmlformats.org/officeDocument/2006/relationships/hyperlink" Target="https://en.wikipedia.org/wiki/Waterfall_model" TargetMode="External"/><Relationship Id="rId9" Type="http://schemas.openxmlformats.org/officeDocument/2006/relationships/hyperlink" Target="http://en.wikipedia.org/wiki/Open_Unified_Proces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Bringing Closure to Models, Processes (SDLCs), and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3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76847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Iterative (RUP)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Iterative (RUP) SDLC Requirements are generally:</a:t>
            </a:r>
          </a:p>
          <a:p>
            <a:r>
              <a:rPr lang="en-US" sz="1500" dirty="0"/>
              <a:t>Captured primarily up front but updated during design </a:t>
            </a:r>
          </a:p>
          <a:p>
            <a:r>
              <a:rPr lang="en-US" sz="1500" dirty="0"/>
              <a:t>Documented in Use Cases</a:t>
            </a:r>
          </a:p>
          <a:p>
            <a:r>
              <a:rPr lang="en-US" sz="1500" dirty="0"/>
              <a:t>Moderately verbose</a:t>
            </a:r>
          </a:p>
          <a:p>
            <a:r>
              <a:rPr lang="en-US" sz="1500" dirty="0"/>
              <a:t>Estimated using Use Case points </a:t>
            </a:r>
          </a:p>
          <a:p>
            <a:r>
              <a:rPr lang="en-US" sz="1500" dirty="0"/>
              <a:t>Signed off on with an understanding that minor changes are likely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97"/>
    </mc:Choice>
    <mc:Fallback xmlns="">
      <p:transition spd="slow" advTm="477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Recall Scaled Agile Framework </a:t>
            </a:r>
            <a:br>
              <a:rPr lang="en-US" sz="4800" dirty="0"/>
            </a:br>
            <a:r>
              <a:rPr lang="en-US" sz="4800" dirty="0"/>
              <a:t>is an Agile Model</a:t>
            </a:r>
          </a:p>
        </p:txBody>
      </p:sp>
    </p:spTree>
    <p:extLst>
      <p:ext uri="{BB962C8B-B14F-4D97-AF65-F5344CB8AC3E}">
        <p14:creationId xmlns:p14="http://schemas.microsoft.com/office/powerpoint/2010/main" val="116980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8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Update: Parts of Scaled Agile are “seeping” into Agile and Scrum</a:t>
            </a:r>
          </a:p>
        </p:txBody>
      </p:sp>
    </p:spTree>
    <p:extLst>
      <p:ext uri="{BB962C8B-B14F-4D97-AF65-F5344CB8AC3E}">
        <p14:creationId xmlns:p14="http://schemas.microsoft.com/office/powerpoint/2010/main" val="202905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Agile (Scrum)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147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Agile (Scrum) SDLC Requirements are generally:</a:t>
            </a:r>
          </a:p>
          <a:p>
            <a:r>
              <a:rPr lang="en-US" sz="1500" dirty="0"/>
              <a:t>Captured before each sprint </a:t>
            </a:r>
          </a:p>
          <a:p>
            <a:r>
              <a:rPr lang="en-US" sz="1500" dirty="0"/>
              <a:t>Documented using Stories (light weight)… </a:t>
            </a:r>
            <a:r>
              <a:rPr lang="en-US" sz="1500" b="1" i="1" dirty="0"/>
              <a:t>always from a user perspective</a:t>
            </a:r>
          </a:p>
          <a:p>
            <a:r>
              <a:rPr lang="en-US" sz="1500" dirty="0"/>
              <a:t>In Scaled Agile Epics &amp; Features are also used  </a:t>
            </a:r>
          </a:p>
          <a:p>
            <a:r>
              <a:rPr lang="en-US" sz="1500" dirty="0"/>
              <a:t>Only detailed as needed</a:t>
            </a:r>
          </a:p>
          <a:p>
            <a:r>
              <a:rPr lang="en-US" sz="1500" dirty="0"/>
              <a:t>Estimated using Story Points (very light weight)</a:t>
            </a:r>
          </a:p>
          <a:p>
            <a:r>
              <a:rPr lang="en-US" sz="1500" dirty="0"/>
              <a:t>Immutable for current sprint</a:t>
            </a:r>
          </a:p>
          <a:p>
            <a:r>
              <a:rPr lang="en-US" sz="1500" dirty="0"/>
              <a:t>Change is encouraged for future sprints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81"/>
    </mc:Choice>
    <mc:Fallback xmlns="">
      <p:transition spd="slow" advTm="14618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Multi-Domain Integration </a:t>
            </a:r>
            <a:br>
              <a:rPr lang="en-US" sz="4800" dirty="0"/>
            </a:br>
            <a:r>
              <a:rPr lang="en-US" sz="4800" dirty="0"/>
              <a:t>&amp; Complex Dependencies </a:t>
            </a:r>
          </a:p>
        </p:txBody>
      </p:sp>
    </p:spTree>
    <p:extLst>
      <p:ext uri="{BB962C8B-B14F-4D97-AF65-F5344CB8AC3E}">
        <p14:creationId xmlns:p14="http://schemas.microsoft.com/office/powerpoint/2010/main" val="192524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Multi-Domain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Agile system development is part of a larger initiative that includes multiple domains. Many of these larger initiatives are unable or unwilling to fully adopt Agile methodologies. </a:t>
            </a:r>
          </a:p>
          <a:p>
            <a:pPr marL="0" indent="0">
              <a:buNone/>
            </a:pPr>
            <a:r>
              <a:rPr lang="en-US" sz="2000" dirty="0"/>
              <a:t>Examples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a new aircraft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Building a new car factory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Updating a new car model or a new model of agricultural harvester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Executing portfolio management and annual budgeting within an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Migrating to a new purchased accounting system (buy vs build)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Agile initiatives need to be able to effectively integrate which often requires adopting some Plan &amp; Document Project Management practices.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85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Complex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processes intentionally do not look for long term dependencies. There are times when intentionally managing and monitoring at least a subset of these dependencies is necessary.</a:t>
            </a:r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user preferences is dependent on securely creating a website in the Google 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Securely creating a web page in the Google cloud is dependent on custom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 authentication is dependent on Microsoft Office 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Microsoft Office authentication likely requires hosting a web service in Azure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Pure Agile may not allow us to understand that we need to start on item 4 four sprints before we expect to have item 1 implemented.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5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13 and working on 14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672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3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</a:t>
            </a:r>
            <a:r>
              <a:rPr lang="en-US" sz="3600"/>
              <a:t>quiz 3 </a:t>
            </a:r>
            <a:r>
              <a:rPr lang="en-US" sz="3600" dirty="0"/>
              <a:t>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14065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 and started on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Quiz 3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791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Models, Processes, and </a:t>
            </a:r>
            <a:br>
              <a:rPr lang="en-US" sz="4800" dirty="0"/>
            </a:br>
            <a:r>
              <a:rPr lang="en-US" sz="4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824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  <a:endParaRPr lang="en-US" sz="36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21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Content Placeholder 7" descr="GoldenTriangle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67" y="963877"/>
            <a:ext cx="6092757" cy="47066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F46BC-AE3F-784F-9C93-17B4DFDD96D3}"/>
              </a:ext>
            </a:extLst>
          </p:cNvPr>
          <p:cNvSpPr txBox="1">
            <a:spLocks/>
          </p:cNvSpPr>
          <p:nvPr/>
        </p:nvSpPr>
        <p:spPr>
          <a:xfrm>
            <a:off x="473723" y="963877"/>
            <a:ext cx="372257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</a:rPr>
              <a:t>The </a:t>
            </a:r>
          </a:p>
          <a:p>
            <a:pPr algn="r"/>
            <a:r>
              <a:rPr lang="en-US" dirty="0">
                <a:solidFill>
                  <a:schemeClr val="accent1"/>
                </a:solidFill>
              </a:rPr>
              <a:t>Virtuous Triangle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8F7F3-8165-8845-94F0-E7224098072E}"/>
              </a:ext>
            </a:extLst>
          </p:cNvPr>
          <p:cNvSpPr/>
          <p:nvPr/>
        </p:nvSpPr>
        <p:spPr>
          <a:xfrm>
            <a:off x="6315048" y="317546"/>
            <a:ext cx="3047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 &amp; Software as a Service (SaaS)…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0105A-E63C-C942-AC45-E7D5BF335CC9}"/>
              </a:ext>
            </a:extLst>
          </p:cNvPr>
          <p:cNvSpPr/>
          <p:nvPr/>
        </p:nvSpPr>
        <p:spPr>
          <a:xfrm rot="3044438">
            <a:off x="3511113" y="5237115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Testing…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BCF59-8C97-6F47-BDBD-79ADF7A4DA67}"/>
              </a:ext>
            </a:extLst>
          </p:cNvPr>
          <p:cNvSpPr/>
          <p:nvPr/>
        </p:nvSpPr>
        <p:spPr>
          <a:xfrm rot="18320691">
            <a:off x="8942816" y="4664559"/>
            <a:ext cx="3780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Requirements, Project Management, Prioritization, Portfolio Management, Metrics…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62373-A087-8B48-993E-F58F53D066CF}"/>
              </a:ext>
            </a:extLst>
          </p:cNvPr>
          <p:cNvSpPr/>
          <p:nvPr/>
        </p:nvSpPr>
        <p:spPr>
          <a:xfrm>
            <a:off x="577031" y="516835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Organizations,  Domain Knowledge, Customers, Business Process…</a:t>
            </a:r>
          </a:p>
        </p:txBody>
      </p:sp>
    </p:spTree>
    <p:extLst>
      <p:ext uri="{BB962C8B-B14F-4D97-AF65-F5344CB8AC3E}">
        <p14:creationId xmlns:p14="http://schemas.microsoft.com/office/powerpoint/2010/main" val="36500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4014-FD4F-6C47-8CD5-8DD7EFD1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Righteous</a:t>
            </a:r>
            <a:r>
              <a:rPr lang="en-US" sz="3600" dirty="0"/>
              <a:t> Triangle of Software Development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4480575-BA4E-FE47-9265-2138A88FE490}"/>
              </a:ext>
            </a:extLst>
          </p:cNvPr>
          <p:cNvSpPr/>
          <p:nvPr/>
        </p:nvSpPr>
        <p:spPr>
          <a:xfrm>
            <a:off x="2392326" y="1871329"/>
            <a:ext cx="7416209" cy="3588489"/>
          </a:xfrm>
          <a:prstGeom prst="rtTriangl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49790-FF97-B34D-9A78-48CE4EA98779}"/>
              </a:ext>
            </a:extLst>
          </p:cNvPr>
          <p:cNvSpPr txBox="1"/>
          <p:nvPr/>
        </p:nvSpPr>
        <p:spPr>
          <a:xfrm>
            <a:off x="5773479" y="2875002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  <a:r>
              <a:rPr lang="en-US" dirty="0"/>
              <a:t> &amp; 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65038-2E83-FB4C-B978-8952D50D98FC}"/>
              </a:ext>
            </a:extLst>
          </p:cNvPr>
          <p:cNvSpPr txBox="1"/>
          <p:nvPr/>
        </p:nvSpPr>
        <p:spPr>
          <a:xfrm>
            <a:off x="4735032" y="5704368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  <a:r>
              <a:rPr lang="en-US" dirty="0"/>
              <a:t> &amp; Roles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CA776-A117-CD4C-863D-70938182ECC8}"/>
              </a:ext>
            </a:extLst>
          </p:cNvPr>
          <p:cNvSpPr txBox="1"/>
          <p:nvPr/>
        </p:nvSpPr>
        <p:spPr>
          <a:xfrm>
            <a:off x="241004" y="3480907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</a:t>
            </a:r>
            <a:r>
              <a:rPr lang="en-US" dirty="0"/>
              <a:t> &amp; Tools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63903416-7BE2-2742-B494-508C336F8098}"/>
              </a:ext>
            </a:extLst>
          </p:cNvPr>
          <p:cNvSpPr/>
          <p:nvPr/>
        </p:nvSpPr>
        <p:spPr>
          <a:xfrm rot="5400000">
            <a:off x="4447067" y="3627162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38ADF2E-D3C4-6245-9E78-5AA5E5078D35}"/>
              </a:ext>
            </a:extLst>
          </p:cNvPr>
          <p:cNvSpPr/>
          <p:nvPr/>
        </p:nvSpPr>
        <p:spPr>
          <a:xfrm rot="16200000">
            <a:off x="4259227" y="3662861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F04CF5-5F5A-194F-A959-149DC8310DCA}"/>
              </a:ext>
            </a:extLst>
          </p:cNvPr>
          <p:cNvSpPr/>
          <p:nvPr/>
        </p:nvSpPr>
        <p:spPr>
          <a:xfrm>
            <a:off x="5717572" y="2666020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6CD40F-436D-0348-AE05-BAD1DF80C954}"/>
              </a:ext>
            </a:extLst>
          </p:cNvPr>
          <p:cNvSpPr/>
          <p:nvPr/>
        </p:nvSpPr>
        <p:spPr>
          <a:xfrm>
            <a:off x="4370183" y="5495517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1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05"/>
    </mc:Choice>
    <mc:Fallback xmlns="">
      <p:transition spd="slow" advTm="129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Processes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954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21" y="443731"/>
            <a:ext cx="7886700" cy="519299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4"/>
              </a:rPr>
              <a:t>Waterfall</a:t>
            </a:r>
            <a:r>
              <a:rPr lang="en-US" sz="2400" dirty="0"/>
              <a:t> vs </a:t>
            </a:r>
            <a:r>
              <a:rPr lang="en-US" sz="2400" dirty="0">
                <a:hlinkClick r:id="rId5"/>
              </a:rPr>
              <a:t>Iterative</a:t>
            </a:r>
            <a:r>
              <a:rPr lang="en-US" sz="2400" dirty="0"/>
              <a:t> vs </a:t>
            </a:r>
            <a:r>
              <a:rPr lang="en-US" sz="2400" dirty="0">
                <a:hlinkClick r:id="rId6"/>
              </a:rPr>
              <a:t>Agile</a:t>
            </a:r>
            <a:r>
              <a:rPr lang="en-US" sz="2400" dirty="0"/>
              <a:t>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7042" y="963030"/>
          <a:ext cx="11135738" cy="545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0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Waterfall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Iterative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References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 Department of Defense: </a:t>
                      </a:r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DOD-STD-2167A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(1985)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Rational Unified Process"/>
                        </a:rPr>
                        <a:t>Rational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(RUP) </a:t>
                      </a: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Open Unified Process"/>
                        </a:rPr>
                        <a:t>Open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Scrum (development)"/>
                        </a:rPr>
                        <a:t>Scrum</a:t>
                      </a:r>
                      <a:endParaRPr lang="en-US" sz="12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Kanban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Scaled Agile Framework (SAFe)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Priorities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and predictability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Architecture, modeling, and efficiency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through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early detection &amp; fixing of issues (verification)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Responsiveness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feedback, e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fficiency through engineering practices, early detection &amp; fixing of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issues, and validation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944">
                <a:tc>
                  <a:txBody>
                    <a:bodyPr/>
                    <a:lstStyle/>
                    <a:p>
                      <a:r>
                        <a:rPr lang="en-US" sz="1200" dirty="0"/>
                        <a:t>Principles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phases sequentially: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Operations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and commit to Scope, Cost, and Timeline “early”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strict Change Control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Manage requirements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Develop and test iteratively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Use components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Model visually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Verify quality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Control changes</a:t>
                      </a:r>
                    </a:p>
                    <a:p>
                      <a:endParaRPr lang="en-US" sz="1200" dirty="0"/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Capture lightweight near</a:t>
                      </a:r>
                      <a:r>
                        <a:rPr lang="en-US" sz="1200" baseline="0" dirty="0"/>
                        <a:t> term</a:t>
                      </a:r>
                      <a:r>
                        <a:rPr lang="en-US" sz="1200" dirty="0"/>
                        <a:t> requirements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Allow requirements to evolve but maintain fixed timelines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Develop, test, deploy, and release iteratively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Empower teams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Apply engineering</a:t>
                      </a:r>
                      <a:r>
                        <a:rPr lang="en-US" sz="1200" baseline="0" dirty="0"/>
                        <a:t> practices and </a:t>
                      </a:r>
                      <a:r>
                        <a:rPr lang="en-US" sz="1200" dirty="0"/>
                        <a:t>systems thinking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Integrate early user feedback into remaining plan 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Maintain a collaborative approach between all stakeholders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99470" y="3970808"/>
            <a:ext cx="3037223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7661" y="3312911"/>
            <a:ext cx="3035310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1702" y="3688650"/>
            <a:ext cx="3221078" cy="2087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471" y="4865558"/>
            <a:ext cx="3037222" cy="18739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7662" y="4347127"/>
            <a:ext cx="3035309" cy="20613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1702" y="4397141"/>
            <a:ext cx="3221078" cy="65581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3752A-494D-C848-9F99-A3817503E796}"/>
              </a:ext>
            </a:extLst>
          </p:cNvPr>
          <p:cNvSpPr/>
          <p:nvPr/>
        </p:nvSpPr>
        <p:spPr>
          <a:xfrm>
            <a:off x="1999471" y="3241601"/>
            <a:ext cx="3037224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86C83-47F9-7D46-89D0-3C9B6F983230}"/>
              </a:ext>
            </a:extLst>
          </p:cNvPr>
          <p:cNvSpPr/>
          <p:nvPr/>
        </p:nvSpPr>
        <p:spPr>
          <a:xfrm>
            <a:off x="5235748" y="3071370"/>
            <a:ext cx="3037223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3FCF9-9DAA-FA49-99D3-AA06FF569EB6}"/>
              </a:ext>
            </a:extLst>
          </p:cNvPr>
          <p:cNvSpPr/>
          <p:nvPr/>
        </p:nvSpPr>
        <p:spPr>
          <a:xfrm>
            <a:off x="8481702" y="3080673"/>
            <a:ext cx="3221078" cy="576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3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801"/>
    </mc:Choice>
    <mc:Fallback xmlns="">
      <p:transition spd="slow" advTm="292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716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 Waterfall SDLC Requirements are generally:</a:t>
            </a:r>
          </a:p>
          <a:p>
            <a:r>
              <a:rPr lang="en-US" sz="1500" dirty="0"/>
              <a:t>Captured up front (before any design or development)</a:t>
            </a:r>
          </a:p>
          <a:p>
            <a:r>
              <a:rPr lang="en-US" sz="1500" dirty="0"/>
              <a:t>Documented in a variety of formats</a:t>
            </a:r>
          </a:p>
          <a:p>
            <a:r>
              <a:rPr lang="en-US" sz="1500" dirty="0"/>
              <a:t>Verbose</a:t>
            </a:r>
          </a:p>
          <a:p>
            <a:r>
              <a:rPr lang="en-US" sz="1500" dirty="0"/>
              <a:t>Estimated in detail using bottom-up estimating techniques (sometime Function Points)</a:t>
            </a:r>
          </a:p>
          <a:p>
            <a:r>
              <a:rPr lang="en-US" sz="1500" dirty="0"/>
              <a:t>Risk Analysis &amp; Mitigation</a:t>
            </a:r>
          </a:p>
          <a:p>
            <a:r>
              <a:rPr lang="en-US" sz="1500" dirty="0"/>
              <a:t>Signed off on 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80"/>
    </mc:Choice>
    <mc:Fallback xmlns="">
      <p:transition spd="slow" advTm="3838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33.9|26.9|28.1|7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9678</TotalTime>
  <Words>952</Words>
  <Application>Microsoft Macintosh PowerPoint</Application>
  <PresentationFormat>Widescreen</PresentationFormat>
  <Paragraphs>166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Models, Processes, and  Requirements</vt:lpstr>
      <vt:lpstr>Models</vt:lpstr>
      <vt:lpstr>PowerPoint Presentation</vt:lpstr>
      <vt:lpstr>The Righteous Triangle of Software Development</vt:lpstr>
      <vt:lpstr>Processes and Requirements</vt:lpstr>
      <vt:lpstr>Waterfall vs Iterative vs Agile Requirements</vt:lpstr>
      <vt:lpstr>Requirements – Waterfall</vt:lpstr>
      <vt:lpstr>Requirements – Iterative (RUP)</vt:lpstr>
      <vt:lpstr>Recall Scaled Agile Framework  is an Agile Model</vt:lpstr>
      <vt:lpstr>PowerPoint Presentation</vt:lpstr>
      <vt:lpstr>Update: Parts of Scaled Agile are “seeping” into Agile and Scrum</vt:lpstr>
      <vt:lpstr>Requirements – Agile (Scrum)</vt:lpstr>
      <vt:lpstr> Multi-Domain Integration  &amp; Complex Dependencies </vt:lpstr>
      <vt:lpstr>Multi-Domain Examples</vt:lpstr>
      <vt:lpstr>Complex Dependencies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355</cp:revision>
  <dcterms:created xsi:type="dcterms:W3CDTF">2020-08-26T19:34:34Z</dcterms:created>
  <dcterms:modified xsi:type="dcterms:W3CDTF">2022-02-15T17:52:54Z</dcterms:modified>
</cp:coreProperties>
</file>