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1604" r:id="rId2"/>
    <p:sldId id="1607" r:id="rId3"/>
    <p:sldId id="1110" r:id="rId4"/>
    <p:sldId id="1229" r:id="rId5"/>
    <p:sldId id="929" r:id="rId6"/>
    <p:sldId id="936" r:id="rId7"/>
    <p:sldId id="950" r:id="rId8"/>
    <p:sldId id="954" r:id="rId9"/>
    <p:sldId id="955" r:id="rId10"/>
    <p:sldId id="964" r:id="rId11"/>
    <p:sldId id="946" r:id="rId12"/>
    <p:sldId id="1093" r:id="rId13"/>
    <p:sldId id="956" r:id="rId14"/>
    <p:sldId id="959" r:id="rId15"/>
    <p:sldId id="960" r:id="rId16"/>
    <p:sldId id="961" r:id="rId17"/>
    <p:sldId id="962" r:id="rId18"/>
    <p:sldId id="963" r:id="rId19"/>
    <p:sldId id="965" r:id="rId20"/>
    <p:sldId id="1568" r:id="rId21"/>
    <p:sldId id="1602" r:id="rId22"/>
    <p:sldId id="1054" r:id="rId23"/>
    <p:sldId id="1403" r:id="rId24"/>
    <p:sldId id="1409" r:id="rId25"/>
    <p:sldId id="141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30"/>
    <p:restoredTop sz="82340"/>
  </p:normalViewPr>
  <p:slideViewPr>
    <p:cSldViewPr snapToGrid="0" snapToObjects="1">
      <p:cViewPr varScale="1">
        <p:scale>
          <a:sx n="130" d="100"/>
          <a:sy n="130" d="100"/>
        </p:scale>
        <p:origin x="1312" y="192"/>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3/3/22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507751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4D32B-0177-4B34-AE20-6C72705619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5839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cost-effective product is the goal. </a:t>
            </a:r>
          </a:p>
          <a:p>
            <a:endParaRPr lang="en-US" dirty="0"/>
          </a:p>
          <a:p>
            <a:r>
              <a:rPr lang="en-US" dirty="0"/>
              <a:t>Requirements:</a:t>
            </a:r>
          </a:p>
          <a:p>
            <a:r>
              <a:rPr lang="en-US" dirty="0"/>
              <a:t>Waterfall: </a:t>
            </a:r>
          </a:p>
          <a:p>
            <a:pPr marL="228600" indent="-228600">
              <a:buFont typeface="+mj-lt"/>
              <a:buAutoNum type="arabicPeriod"/>
            </a:pPr>
            <a:r>
              <a:rPr lang="en-US" dirty="0"/>
              <a:t>Full project requirements upfront</a:t>
            </a:r>
          </a:p>
          <a:p>
            <a:pPr marL="228600" indent="-228600">
              <a:buFont typeface="+mj-lt"/>
              <a:buAutoNum type="arabicPeriod"/>
            </a:pPr>
            <a:r>
              <a:rPr lang="en-US" dirty="0"/>
              <a:t>Inconsistent industry capture techniques</a:t>
            </a:r>
          </a:p>
          <a:p>
            <a:pPr marL="228600" indent="-228600">
              <a:buFont typeface="+mj-lt"/>
              <a:buAutoNum type="arabicPeriod"/>
            </a:pPr>
            <a:r>
              <a:rPr lang="en-US" dirty="0"/>
              <a:t>Tend to be verbose requirements with formal signoff</a:t>
            </a:r>
          </a:p>
          <a:p>
            <a:pPr marL="228600" indent="-228600">
              <a:buFont typeface="+mj-lt"/>
              <a:buAutoNum type="arabicPeriod"/>
            </a:pPr>
            <a:r>
              <a:rPr lang="en-US" dirty="0"/>
              <a:t>Change requests needed</a:t>
            </a:r>
          </a:p>
          <a:p>
            <a:pPr marL="228600" indent="-228600">
              <a:buFont typeface="+mj-lt"/>
              <a:buAutoNum type="arabicPeriod"/>
            </a:pPr>
            <a:r>
              <a:rPr lang="en-US" dirty="0"/>
              <a:t>Estimation bottom up detailed estimates sometimes function points</a:t>
            </a:r>
          </a:p>
          <a:p>
            <a:pPr marL="228600" indent="-228600">
              <a:buFont typeface="+mj-lt"/>
              <a:buAutoNum type="arabicPeriod"/>
            </a:pPr>
            <a:endParaRPr lang="en-US" dirty="0"/>
          </a:p>
          <a:p>
            <a:pPr marL="0" indent="0">
              <a:buFont typeface="+mj-lt"/>
              <a:buNone/>
            </a:pPr>
            <a:r>
              <a:rPr lang="en-US" dirty="0"/>
              <a:t>Iterative:</a:t>
            </a:r>
          </a:p>
          <a:p>
            <a:pPr marL="0" indent="0">
              <a:buFont typeface="+mj-lt"/>
              <a:buNone/>
            </a:pPr>
            <a:r>
              <a:rPr lang="en-US" dirty="0"/>
              <a:t>Mostly upfront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4DE12-7B9B-46AA-AC19-C30A49928B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128"/>
              <a:cs typeface="+mn-cs"/>
            </a:endParaRPr>
          </a:p>
        </p:txBody>
      </p:sp>
    </p:spTree>
    <p:extLst>
      <p:ext uri="{BB962C8B-B14F-4D97-AF65-F5344CB8AC3E}">
        <p14:creationId xmlns:p14="http://schemas.microsoft.com/office/powerpoint/2010/main" val="2971042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13</a:t>
            </a:fld>
            <a:endParaRPr lang="en-US" dirty="0"/>
          </a:p>
        </p:txBody>
      </p:sp>
    </p:spTree>
    <p:extLst>
      <p:ext uri="{BB962C8B-B14F-4D97-AF65-F5344CB8AC3E}">
        <p14:creationId xmlns:p14="http://schemas.microsoft.com/office/powerpoint/2010/main" val="601987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2599243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913238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333564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124496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3463825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Plans, Tracking, Managing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66699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329942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Plans, Tracking, Managing </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108753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2418046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23</a:t>
            </a:fld>
            <a:endParaRPr lang="en-US" dirty="0"/>
          </a:p>
        </p:txBody>
      </p:sp>
    </p:spTree>
    <p:extLst>
      <p:ext uri="{BB962C8B-B14F-4D97-AF65-F5344CB8AC3E}">
        <p14:creationId xmlns:p14="http://schemas.microsoft.com/office/powerpoint/2010/main" val="3774276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24</a:t>
            </a:fld>
            <a:endParaRPr lang="en-US" dirty="0"/>
          </a:p>
        </p:txBody>
      </p:sp>
    </p:spTree>
    <p:extLst>
      <p:ext uri="{BB962C8B-B14F-4D97-AF65-F5344CB8AC3E}">
        <p14:creationId xmlns:p14="http://schemas.microsoft.com/office/powerpoint/2010/main" val="65188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317345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4</a:t>
            </a:fld>
            <a:endParaRPr lang="en-US"/>
          </a:p>
        </p:txBody>
      </p:sp>
    </p:spTree>
    <p:extLst>
      <p:ext uri="{BB962C8B-B14F-4D97-AF65-F5344CB8AC3E}">
        <p14:creationId xmlns:p14="http://schemas.microsoft.com/office/powerpoint/2010/main" val="3247894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What is the term that Jeremy used for doing it in the place? </a:t>
            </a:r>
          </a:p>
        </p:txBody>
      </p:sp>
      <p:sp>
        <p:nvSpPr>
          <p:cNvPr id="4" name="Slide Number Placeholder 3"/>
          <p:cNvSpPr>
            <a:spLocks noGrp="1"/>
          </p:cNvSpPr>
          <p:nvPr>
            <p:ph type="sldNum" sz="quarter" idx="5"/>
          </p:nvPr>
        </p:nvSpPr>
        <p:spPr/>
        <p:txBody>
          <a:bodyPr/>
          <a:lstStyle/>
          <a:p>
            <a:fld id="{35A4D32B-0177-4B34-AE20-6C72705619FE}" type="slidenum">
              <a:rPr lang="en-US" smtClean="0"/>
              <a:t>5</a:t>
            </a:fld>
            <a:endParaRPr lang="en-US"/>
          </a:p>
        </p:txBody>
      </p:sp>
    </p:spTree>
    <p:extLst>
      <p:ext uri="{BB962C8B-B14F-4D97-AF65-F5344CB8AC3E}">
        <p14:creationId xmlns:p14="http://schemas.microsoft.com/office/powerpoint/2010/main" val="3018176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6</a:t>
            </a:fld>
            <a:endParaRPr lang="en-US"/>
          </a:p>
        </p:txBody>
      </p:sp>
    </p:spTree>
    <p:extLst>
      <p:ext uri="{BB962C8B-B14F-4D97-AF65-F5344CB8AC3E}">
        <p14:creationId xmlns:p14="http://schemas.microsoft.com/office/powerpoint/2010/main" val="3166303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Final Topics: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4D32B-0177-4B34-AE20-6C72705619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3823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309957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762133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9621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3/3/22</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3/3/22</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3/3/22</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3/3/22</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3/3/22</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3/3/22</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3/3/22</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3/3/22</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3/3/22</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3/3/22</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3/3/22</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3/3/22</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media1.m4a"/><Relationship Id="rId7" Type="http://schemas.openxmlformats.org/officeDocument/2006/relationships/image" Target="../media/image3.png"/><Relationship Id="rId2" Type="http://schemas.microsoft.com/office/2007/relationships/media" Target="../media/media1.m4a"/><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en.wikipedia.org/wiki/Rational_Unified_Process" TargetMode="External"/><Relationship Id="rId3" Type="http://schemas.openxmlformats.org/officeDocument/2006/relationships/notesSlide" Target="../notesSlides/notesSlide11.xml"/><Relationship Id="rId7" Type="http://schemas.openxmlformats.org/officeDocument/2006/relationships/hyperlink" Target="https://en.wikipedia.org/wiki/DOD-STD-2167A" TargetMode="External"/><Relationship Id="rId12" Type="http://schemas.openxmlformats.org/officeDocument/2006/relationships/hyperlink" Target="http://www.scaledagileframework.com/roadmap/"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en.wikipedia.org/wiki/Agile_software_development" TargetMode="External"/><Relationship Id="rId11" Type="http://schemas.openxmlformats.org/officeDocument/2006/relationships/hyperlink" Target="https://en.wikipedia.org/wiki/Kanban_(development)" TargetMode="External"/><Relationship Id="rId5" Type="http://schemas.openxmlformats.org/officeDocument/2006/relationships/hyperlink" Target="https://en.wikipedia.org/wiki/Iterative_and_incremental_development" TargetMode="External"/><Relationship Id="rId10" Type="http://schemas.openxmlformats.org/officeDocument/2006/relationships/hyperlink" Target="http://en.wikipedia.org/wiki/Scrum_(development)" TargetMode="External"/><Relationship Id="rId4" Type="http://schemas.openxmlformats.org/officeDocument/2006/relationships/hyperlink" Target="https://en.wikipedia.org/wiki/Waterfall_model" TargetMode="External"/><Relationship Id="rId9" Type="http://schemas.openxmlformats.org/officeDocument/2006/relationships/hyperlink" Target="http://en.wikipedia.org/wiki/Open_Unified_Proces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Extreme_programming" TargetMode="External"/><Relationship Id="rId13" Type="http://schemas.openxmlformats.org/officeDocument/2006/relationships/hyperlink" Target="https://en.wikipedia.org/wiki/Test-driven_development#cite_note-Feathers-5" TargetMode="External"/><Relationship Id="rId3" Type="http://schemas.openxmlformats.org/officeDocument/2006/relationships/hyperlink" Target="https://en.wikipedia.org/wiki/Software_development_process" TargetMode="External"/><Relationship Id="rId7" Type="http://schemas.openxmlformats.org/officeDocument/2006/relationships/hyperlink" Target="https://en.wikipedia.org/wiki/Test-driven_development#cite_note-Beck-2" TargetMode="External"/><Relationship Id="rId12" Type="http://schemas.openxmlformats.org/officeDocument/2006/relationships/hyperlink" Target="https://en.wikipedia.org/wiki/Legacy_cod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n.wikipedia.org/wiki/Test-driven_development#cite_note-Quora2012May11-1" TargetMode="External"/><Relationship Id="rId11" Type="http://schemas.openxmlformats.org/officeDocument/2006/relationships/hyperlink" Target="https://en.wikipedia.org/wiki/Software_bug" TargetMode="External"/><Relationship Id="rId5" Type="http://schemas.openxmlformats.org/officeDocument/2006/relationships/hyperlink" Target="https://en.wikipedia.org/wiki/Kent_Beck" TargetMode="External"/><Relationship Id="rId10" Type="http://schemas.openxmlformats.org/officeDocument/2006/relationships/hyperlink" Target="https://en.wikipedia.org/wiki/Test-driven_development#cite_note-Newkirk-4" TargetMode="External"/><Relationship Id="rId4" Type="http://schemas.openxmlformats.org/officeDocument/2006/relationships/hyperlink" Target="https://en.wikipedia.org/wiki/Test_case" TargetMode="External"/><Relationship Id="rId9" Type="http://schemas.openxmlformats.org/officeDocument/2006/relationships/hyperlink" Target="https://en.wikipedia.org/wiki/Test-driven_development#cite_note-Cworld92-3"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3560239"/>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a:t>
            </a:r>
          </a:p>
          <a:p>
            <a:pPr marL="457200" indent="-457200">
              <a:buFont typeface="+mj-lt"/>
              <a:buAutoNum type="arabicPeriod"/>
            </a:pPr>
            <a:r>
              <a:rPr lang="en-US" sz="2000" dirty="0"/>
              <a:t>Breakout Session on Testing and Test-Driven Development</a:t>
            </a:r>
          </a:p>
          <a:p>
            <a:pPr marL="457200" indent="-457200">
              <a:buFont typeface="+mj-lt"/>
              <a:buAutoNum type="arabicPeriod"/>
            </a:pPr>
            <a:r>
              <a:rPr lang="en-US" sz="2000" dirty="0"/>
              <a:t>More Programming Together with Node.js on Azure</a:t>
            </a:r>
          </a:p>
          <a:p>
            <a:pPr marL="457200" indent="-457200">
              <a:buFont typeface="+mj-lt"/>
              <a:buAutoNum type="arabicPeriod"/>
            </a:pPr>
            <a:r>
              <a:rPr lang="en-US" sz="2000" dirty="0"/>
              <a:t>Prework for Next Class</a:t>
            </a:r>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2" name="Rectangle 1">
            <a:extLst>
              <a:ext uri="{FF2B5EF4-FFF2-40B4-BE49-F238E27FC236}">
                <a16:creationId xmlns:a16="http://schemas.microsoft.com/office/drawing/2014/main" id="{61E86DD6-7824-CE4A-8590-7D9EEC0BD68D}"/>
              </a:ext>
            </a:extLst>
          </p:cNvPr>
          <p:cNvSpPr/>
          <p:nvPr/>
        </p:nvSpPr>
        <p:spPr>
          <a:xfrm>
            <a:off x="838200" y="5516584"/>
            <a:ext cx="10761072" cy="646331"/>
          </a:xfrm>
          <a:prstGeom prst="rect">
            <a:avLst/>
          </a:prstGeom>
        </p:spPr>
        <p:txBody>
          <a:bodyPr wrap="square">
            <a:spAutoFit/>
          </a:bodyPr>
          <a:lstStyle/>
          <a:p>
            <a:r>
              <a:rPr lang="en-US" dirty="0"/>
              <a:t>Discussion &amp; Questions welcome at any time but please be present with no phones or email during our time together</a:t>
            </a:r>
          </a:p>
        </p:txBody>
      </p:sp>
    </p:spTree>
    <p:extLst>
      <p:ext uri="{BB962C8B-B14F-4D97-AF65-F5344CB8AC3E}">
        <p14:creationId xmlns:p14="http://schemas.microsoft.com/office/powerpoint/2010/main" val="79309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 (continued)</a:t>
            </a:r>
          </a:p>
        </p:txBody>
      </p:sp>
      <p:sp>
        <p:nvSpPr>
          <p:cNvPr id="3" name="Content Placeholder 2"/>
          <p:cNvSpPr>
            <a:spLocks noGrp="1"/>
          </p:cNvSpPr>
          <p:nvPr>
            <p:ph idx="1"/>
          </p:nvPr>
        </p:nvSpPr>
        <p:spPr>
          <a:xfrm>
            <a:off x="838198" y="1525772"/>
            <a:ext cx="10515601" cy="4651191"/>
          </a:xfrm>
        </p:spPr>
        <p:txBody>
          <a:bodyPr>
            <a:noAutofit/>
          </a:bodyPr>
          <a:lstStyle/>
          <a:p>
            <a:r>
              <a:rPr lang="en-US" sz="2000" dirty="0"/>
              <a:t>Developers need to be responsible for product quality. Tester should be able to minimize that chance that a defect makes it to production. </a:t>
            </a:r>
          </a:p>
          <a:p>
            <a:r>
              <a:rPr lang="en-US" sz="2000" dirty="0"/>
              <a:t>Dave Cutler of Windows NT fame had a quote. I wish I could remember the exact words, but it went something like, “I hate having testers because they give developers the false hope that someone else can save them from their sins.”</a:t>
            </a:r>
          </a:p>
        </p:txBody>
      </p:sp>
    </p:spTree>
    <p:extLst>
      <p:ext uri="{BB962C8B-B14F-4D97-AF65-F5344CB8AC3E}">
        <p14:creationId xmlns:p14="http://schemas.microsoft.com/office/powerpoint/2010/main" val="16959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4014-FD4F-6C47-8CD5-8DD7EFD14571}"/>
              </a:ext>
            </a:extLst>
          </p:cNvPr>
          <p:cNvSpPr>
            <a:spLocks noGrp="1"/>
          </p:cNvSpPr>
          <p:nvPr>
            <p:ph type="title"/>
          </p:nvPr>
        </p:nvSpPr>
        <p:spPr/>
        <p:txBody>
          <a:bodyPr>
            <a:normAutofit/>
          </a:bodyPr>
          <a:lstStyle/>
          <a:p>
            <a:r>
              <a:rPr lang="en-US" sz="2700" dirty="0"/>
              <a:t>The Cost of Fixing a Defect Increases Exponentially</a:t>
            </a:r>
          </a:p>
        </p:txBody>
      </p:sp>
      <p:pic>
        <p:nvPicPr>
          <p:cNvPr id="4" name="Picture 3">
            <a:extLst>
              <a:ext uri="{FF2B5EF4-FFF2-40B4-BE49-F238E27FC236}">
                <a16:creationId xmlns:a16="http://schemas.microsoft.com/office/drawing/2014/main" id="{EBF00971-8E20-BF42-94B3-A0C9B2F4F510}"/>
              </a:ext>
            </a:extLst>
          </p:cNvPr>
          <p:cNvPicPr>
            <a:picLocks noChangeAspect="1"/>
          </p:cNvPicPr>
          <p:nvPr/>
        </p:nvPicPr>
        <p:blipFill>
          <a:blip r:embed="rId6"/>
          <a:stretch>
            <a:fillRect/>
          </a:stretch>
        </p:blipFill>
        <p:spPr>
          <a:xfrm>
            <a:off x="2971800" y="1905000"/>
            <a:ext cx="6477000" cy="4238916"/>
          </a:xfrm>
          <a:prstGeom prst="rect">
            <a:avLst/>
          </a:prstGeom>
        </p:spPr>
      </p:pic>
      <p:pic>
        <p:nvPicPr>
          <p:cNvPr id="9" name="Audio 8">
            <a:hlinkClick r:id="" action="ppaction://media"/>
            <a:extLst>
              <a:ext uri="{FF2B5EF4-FFF2-40B4-BE49-F238E27FC236}">
                <a16:creationId xmlns:a16="http://schemas.microsoft.com/office/drawing/2014/main" id="{F85854C5-6966-D643-A0E7-2E20E02FF5C2}"/>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9702800" y="5892800"/>
            <a:ext cx="812800" cy="812800"/>
          </a:xfrm>
          <a:prstGeom prst="rect">
            <a:avLst/>
          </a:prstGeom>
        </p:spPr>
      </p:pic>
    </p:spTree>
    <p:custDataLst>
      <p:tags r:id="rId1"/>
    </p:custDataLst>
    <p:extLst>
      <p:ext uri="{BB962C8B-B14F-4D97-AF65-F5344CB8AC3E}">
        <p14:creationId xmlns:p14="http://schemas.microsoft.com/office/powerpoint/2010/main" val="1540461993"/>
      </p:ext>
    </p:extLst>
  </p:cSld>
  <p:clrMapOvr>
    <a:masterClrMapping/>
  </p:clrMapOvr>
  <mc:AlternateContent xmlns:mc="http://schemas.openxmlformats.org/markup-compatibility/2006" xmlns:p14="http://schemas.microsoft.com/office/powerpoint/2010/main">
    <mc:Choice Requires="p14">
      <p:transition spd="slow" p14:dur="2000" advTm="344867"/>
    </mc:Choice>
    <mc:Fallback xmlns="">
      <p:transition spd="slow" advTm="3448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221" y="443731"/>
            <a:ext cx="7886700" cy="519299"/>
          </a:xfrm>
        </p:spPr>
        <p:txBody>
          <a:bodyPr anchor="ctr">
            <a:normAutofit/>
          </a:bodyPr>
          <a:lstStyle/>
          <a:p>
            <a:r>
              <a:rPr lang="en-US" sz="2400" dirty="0">
                <a:hlinkClick r:id="rId4"/>
              </a:rPr>
              <a:t>Waterfall</a:t>
            </a:r>
            <a:r>
              <a:rPr lang="en-US" sz="2400" dirty="0"/>
              <a:t> vs </a:t>
            </a:r>
            <a:r>
              <a:rPr lang="en-US" sz="2400" dirty="0">
                <a:hlinkClick r:id="rId5"/>
              </a:rPr>
              <a:t>Iterative</a:t>
            </a:r>
            <a:r>
              <a:rPr lang="en-US" sz="2400" dirty="0"/>
              <a:t> vs </a:t>
            </a:r>
            <a:r>
              <a:rPr lang="en-US" sz="2400" dirty="0">
                <a:hlinkClick r:id="rId6"/>
              </a:rPr>
              <a:t>Agile</a:t>
            </a:r>
            <a:r>
              <a:rPr lang="en-US" sz="2400" dirty="0"/>
              <a:t> Requirements</a:t>
            </a:r>
          </a:p>
        </p:txBody>
      </p:sp>
      <p:graphicFrame>
        <p:nvGraphicFramePr>
          <p:cNvPr id="4" name="Content Placeholder 3"/>
          <p:cNvGraphicFramePr>
            <a:graphicFrameLocks noGrp="1"/>
          </p:cNvGraphicFramePr>
          <p:nvPr>
            <p:ph idx="1"/>
          </p:nvPr>
        </p:nvGraphicFramePr>
        <p:xfrm>
          <a:off x="567042" y="963030"/>
          <a:ext cx="11135738" cy="5451239"/>
        </p:xfrm>
        <a:graphic>
          <a:graphicData uri="http://schemas.openxmlformats.org/drawingml/2006/table">
            <a:tbl>
              <a:tblPr firstRow="1" bandRow="1">
                <a:tableStyleId>{5C22544A-7EE6-4342-B048-85BDC9FD1C3A}</a:tableStyleId>
              </a:tblPr>
              <a:tblGrid>
                <a:gridCol w="1438345">
                  <a:extLst>
                    <a:ext uri="{9D8B030D-6E8A-4147-A177-3AD203B41FA5}">
                      <a16:colId xmlns:a16="http://schemas.microsoft.com/office/drawing/2014/main" val="20000"/>
                    </a:ext>
                  </a:extLst>
                </a:gridCol>
                <a:gridCol w="3224423">
                  <a:extLst>
                    <a:ext uri="{9D8B030D-6E8A-4147-A177-3AD203B41FA5}">
                      <a16:colId xmlns:a16="http://schemas.microsoft.com/office/drawing/2014/main" val="20001"/>
                    </a:ext>
                  </a:extLst>
                </a:gridCol>
                <a:gridCol w="3244387">
                  <a:extLst>
                    <a:ext uri="{9D8B030D-6E8A-4147-A177-3AD203B41FA5}">
                      <a16:colId xmlns:a16="http://schemas.microsoft.com/office/drawing/2014/main" val="20002"/>
                    </a:ext>
                  </a:extLst>
                </a:gridCol>
                <a:gridCol w="3228583">
                  <a:extLst>
                    <a:ext uri="{9D8B030D-6E8A-4147-A177-3AD203B41FA5}">
                      <a16:colId xmlns:a16="http://schemas.microsoft.com/office/drawing/2014/main" val="20003"/>
                    </a:ext>
                  </a:extLst>
                </a:gridCol>
              </a:tblGrid>
              <a:tr h="348403">
                <a:tc>
                  <a:txBody>
                    <a:bodyPr/>
                    <a:lstStyle/>
                    <a:p>
                      <a:pPr algn="ctr"/>
                      <a:endParaRPr lang="en-US" sz="1000" dirty="0"/>
                    </a:p>
                  </a:txBody>
                  <a:tcPr marL="68580" marR="68580" marT="34290" marB="34290"/>
                </a:tc>
                <a:tc>
                  <a:txBody>
                    <a:bodyPr/>
                    <a:lstStyle/>
                    <a:p>
                      <a:pPr algn="ctr"/>
                      <a:r>
                        <a:rPr lang="en-US" sz="1600" dirty="0"/>
                        <a:t>Waterfall</a:t>
                      </a:r>
                    </a:p>
                  </a:txBody>
                  <a:tcPr marL="68580" marR="68580" marT="34290" marB="34290"/>
                </a:tc>
                <a:tc>
                  <a:txBody>
                    <a:bodyPr/>
                    <a:lstStyle/>
                    <a:p>
                      <a:pPr algn="ctr"/>
                      <a:r>
                        <a:rPr lang="en-US" sz="1600" dirty="0"/>
                        <a:t>Iterative</a:t>
                      </a:r>
                    </a:p>
                  </a:txBody>
                  <a:tcPr marL="68580" marR="68580" marT="34290" marB="34290"/>
                </a:tc>
                <a:tc>
                  <a:txBody>
                    <a:bodyPr/>
                    <a:lstStyle/>
                    <a:p>
                      <a:pPr algn="ctr"/>
                      <a:r>
                        <a:rPr lang="en-US" sz="1600" dirty="0"/>
                        <a:t>Agile</a:t>
                      </a:r>
                    </a:p>
                  </a:txBody>
                  <a:tcPr marL="68580" marR="68580" marT="34290" marB="34290"/>
                </a:tc>
                <a:extLst>
                  <a:ext uri="{0D108BD9-81ED-4DB2-BD59-A6C34878D82A}">
                    <a16:rowId xmlns:a16="http://schemas.microsoft.com/office/drawing/2014/main" val="10000"/>
                  </a:ext>
                </a:extLst>
              </a:tr>
              <a:tr h="773169">
                <a:tc>
                  <a:txBody>
                    <a:bodyPr/>
                    <a:lstStyle/>
                    <a:p>
                      <a:r>
                        <a:rPr lang="en-US" sz="1200" dirty="0">
                          <a:latin typeface="+mn-lt"/>
                        </a:rPr>
                        <a:t>References</a:t>
                      </a:r>
                    </a:p>
                  </a:txBody>
                  <a:tcPr marL="68580" marR="68580" marT="34290" marB="34290"/>
                </a:tc>
                <a:tc>
                  <a:txBody>
                    <a:bodyPr/>
                    <a:lstStyle/>
                    <a:p>
                      <a:r>
                        <a:rPr lang="en-US" sz="1200" kern="1200" dirty="0">
                          <a:solidFill>
                            <a:schemeClr val="dk1"/>
                          </a:solidFill>
                          <a:effectLst/>
                          <a:latin typeface="+mn-lt"/>
                          <a:ea typeface="+mn-ea"/>
                          <a:cs typeface="+mn-cs"/>
                        </a:rPr>
                        <a:t>United States Department of Defense: </a:t>
                      </a:r>
                      <a:r>
                        <a:rPr lang="en-US" sz="1200" u="sng" kern="1200" dirty="0">
                          <a:solidFill>
                            <a:schemeClr val="dk1"/>
                          </a:solidFill>
                          <a:effectLst/>
                          <a:latin typeface="+mn-lt"/>
                          <a:ea typeface="+mn-ea"/>
                          <a:cs typeface="+mn-cs"/>
                          <a:hlinkClick r:id="rId7"/>
                        </a:rPr>
                        <a:t>DOD-STD-2167A</a:t>
                      </a:r>
                      <a:r>
                        <a:rPr lang="en-US" sz="1200" kern="1200" dirty="0">
                          <a:solidFill>
                            <a:schemeClr val="dk1"/>
                          </a:solidFill>
                          <a:effectLst/>
                          <a:latin typeface="+mn-lt"/>
                          <a:ea typeface="+mn-ea"/>
                          <a:cs typeface="+mn-cs"/>
                        </a:rPr>
                        <a:t> (1985)</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8" tooltip="Rational Unified Process"/>
                        </a:rPr>
                        <a:t>Rational Unified Process</a:t>
                      </a:r>
                      <a:r>
                        <a:rPr lang="en-US" sz="1200" kern="1200" dirty="0">
                          <a:solidFill>
                            <a:schemeClr val="dk1"/>
                          </a:solidFill>
                          <a:effectLst/>
                          <a:latin typeface="+mn-lt"/>
                          <a:ea typeface="+mn-ea"/>
                          <a:cs typeface="+mn-cs"/>
                        </a:rPr>
                        <a:t> (RUP) </a:t>
                      </a:r>
                    </a:p>
                    <a:p>
                      <a:r>
                        <a:rPr lang="en-US" sz="1200" u="sng" kern="1200" dirty="0">
                          <a:solidFill>
                            <a:schemeClr val="dk1"/>
                          </a:solidFill>
                          <a:effectLst/>
                          <a:latin typeface="+mn-lt"/>
                          <a:ea typeface="+mn-ea"/>
                          <a:cs typeface="+mn-cs"/>
                          <a:hlinkClick r:id="rId9" tooltip="Open Unified Process"/>
                        </a:rPr>
                        <a:t>Open Unified Process</a:t>
                      </a:r>
                      <a:r>
                        <a:rPr lang="en-US" sz="1200" kern="1200" dirty="0">
                          <a:solidFill>
                            <a:schemeClr val="dk1"/>
                          </a:solidFill>
                          <a:effectLst/>
                          <a:latin typeface="+mn-lt"/>
                          <a:ea typeface="+mn-ea"/>
                          <a:cs typeface="+mn-cs"/>
                        </a:rPr>
                        <a:t> </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10" tooltip="Scrum (development)"/>
                        </a:rPr>
                        <a:t>Scrum</a:t>
                      </a:r>
                      <a:endParaRPr lang="en-US" sz="1200" u="sng" kern="1200" dirty="0">
                        <a:solidFill>
                          <a:schemeClr val="dk1"/>
                        </a:solidFill>
                        <a:effectLst/>
                        <a:latin typeface="+mn-lt"/>
                        <a:ea typeface="+mn-ea"/>
                        <a:cs typeface="+mn-cs"/>
                      </a:endParaRPr>
                    </a:p>
                    <a:p>
                      <a:r>
                        <a:rPr lang="en-US" sz="1200" kern="1200" dirty="0">
                          <a:solidFill>
                            <a:schemeClr val="dk1"/>
                          </a:solidFill>
                          <a:effectLst/>
                          <a:latin typeface="+mn-lt"/>
                          <a:ea typeface="+mn-ea"/>
                          <a:cs typeface="+mn-cs"/>
                          <a:hlinkClick r:id="rId11"/>
                        </a:rPr>
                        <a:t>Kanban</a:t>
                      </a:r>
                      <a:endParaRPr lang="en-US" sz="1200" kern="1200" dirty="0">
                        <a:solidFill>
                          <a:schemeClr val="dk1"/>
                        </a:solidFill>
                        <a:effectLst/>
                        <a:latin typeface="+mn-lt"/>
                        <a:ea typeface="+mn-ea"/>
                        <a:cs typeface="+mn-cs"/>
                      </a:endParaRPr>
                    </a:p>
                    <a:p>
                      <a:r>
                        <a:rPr lang="en-US" sz="1200" u="sng" kern="1200" dirty="0">
                          <a:solidFill>
                            <a:schemeClr val="dk1"/>
                          </a:solidFill>
                          <a:effectLst/>
                          <a:latin typeface="+mn-lt"/>
                          <a:ea typeface="+mn-ea"/>
                          <a:cs typeface="+mn-cs"/>
                          <a:hlinkClick r:id="rId12"/>
                        </a:rPr>
                        <a:t>Scaled Agile Framework (SAFe)</a:t>
                      </a:r>
                      <a:endParaRPr lang="en-US" sz="1200" dirty="0">
                        <a:latin typeface="+mn-lt"/>
                      </a:endParaRPr>
                    </a:p>
                  </a:txBody>
                  <a:tcPr marL="68580" marR="68580" marT="34290" marB="34290"/>
                </a:tc>
                <a:extLst>
                  <a:ext uri="{0D108BD9-81ED-4DB2-BD59-A6C34878D82A}">
                    <a16:rowId xmlns:a16="http://schemas.microsoft.com/office/drawing/2014/main" val="10001"/>
                  </a:ext>
                </a:extLst>
              </a:tr>
              <a:tr h="969723">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Priorities</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Planning and predictability</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Architecture, modeling, and efficiency</a:t>
                      </a:r>
                      <a:r>
                        <a:rPr lang="en-US" sz="1200" baseline="0" dirty="0">
                          <a:effectLst/>
                          <a:latin typeface="+mn-lt"/>
                          <a:ea typeface="Calibri" panose="020F0502020204030204" pitchFamily="34" charset="0"/>
                          <a:cs typeface="Times New Roman" panose="02020603050405020304" pitchFamily="18" charset="0"/>
                        </a:rPr>
                        <a:t> through </a:t>
                      </a:r>
                      <a:r>
                        <a:rPr lang="en-US" sz="1200" dirty="0">
                          <a:effectLst/>
                          <a:latin typeface="+mn-lt"/>
                          <a:ea typeface="Calibri" panose="020F0502020204030204" pitchFamily="34" charset="0"/>
                          <a:cs typeface="Times New Roman" panose="02020603050405020304" pitchFamily="18" charset="0"/>
                        </a:rPr>
                        <a:t>early detection &amp; fixing of issues (verification)</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Responsiveness</a:t>
                      </a:r>
                      <a:r>
                        <a:rPr lang="en-US" sz="1200" baseline="0" dirty="0">
                          <a:effectLst/>
                          <a:latin typeface="+mn-lt"/>
                          <a:ea typeface="Calibri" panose="020F0502020204030204" pitchFamily="34" charset="0"/>
                          <a:cs typeface="Times New Roman" panose="02020603050405020304" pitchFamily="18" charset="0"/>
                        </a:rPr>
                        <a:t> to feedback, e</a:t>
                      </a:r>
                      <a:r>
                        <a:rPr lang="en-US" sz="12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200" baseline="0" dirty="0">
                          <a:effectLst/>
                          <a:latin typeface="+mn-lt"/>
                          <a:ea typeface="Calibri" panose="020F0502020204030204" pitchFamily="34" charset="0"/>
                          <a:cs typeface="Times New Roman" panose="02020603050405020304" pitchFamily="18" charset="0"/>
                        </a:rPr>
                        <a:t> issues, and validation</a:t>
                      </a:r>
                      <a:endParaRPr lang="en-US" sz="1200" dirty="0">
                        <a:effectLst/>
                        <a:latin typeface="+mn-lt"/>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3359944">
                <a:tc>
                  <a:txBody>
                    <a:bodyPr/>
                    <a:lstStyle/>
                    <a:p>
                      <a:r>
                        <a:rPr lang="en-US" sz="1200" dirty="0"/>
                        <a:t>Principles</a:t>
                      </a:r>
                    </a:p>
                  </a:txBody>
                  <a:tcPr marL="51435" marR="51435" marT="0" marB="0"/>
                </a:tc>
                <a:tc>
                  <a:txBody>
                    <a:bodyPr/>
                    <a:lstStyle/>
                    <a:p>
                      <a:r>
                        <a:rPr lang="en-US" sz="1200" kern="1200" dirty="0">
                          <a:solidFill>
                            <a:schemeClr val="dk1"/>
                          </a:solidFill>
                          <a:effectLst/>
                          <a:latin typeface="+mn-lt"/>
                          <a:ea typeface="+mn-ea"/>
                          <a:cs typeface="+mn-cs"/>
                        </a:rPr>
                        <a:t>Execute phases sequentially: </a:t>
                      </a:r>
                    </a:p>
                    <a:p>
                      <a:pPr marL="342900" indent="-342900">
                        <a:buFont typeface="+mj-lt"/>
                        <a:buAutoNum type="arabicPeriod"/>
                      </a:pPr>
                      <a:r>
                        <a:rPr lang="en-US" sz="1200" kern="1200" dirty="0">
                          <a:solidFill>
                            <a:schemeClr val="dk1"/>
                          </a:solidFill>
                          <a:effectLst/>
                          <a:latin typeface="+mn-lt"/>
                          <a:ea typeface="+mn-ea"/>
                          <a:cs typeface="+mn-cs"/>
                        </a:rPr>
                        <a:t>Requirements </a:t>
                      </a:r>
                    </a:p>
                    <a:p>
                      <a:pPr marL="342900" indent="-342900">
                        <a:buFont typeface="+mj-lt"/>
                        <a:buAutoNum type="arabicPeriod"/>
                      </a:pPr>
                      <a:r>
                        <a:rPr lang="en-US" sz="1200" kern="1200" dirty="0">
                          <a:solidFill>
                            <a:schemeClr val="dk1"/>
                          </a:solidFill>
                          <a:effectLst/>
                          <a:latin typeface="+mn-lt"/>
                          <a:ea typeface="+mn-ea"/>
                          <a:cs typeface="+mn-cs"/>
                        </a:rPr>
                        <a:t>Analysis </a:t>
                      </a:r>
                    </a:p>
                    <a:p>
                      <a:pPr marL="342900" indent="-342900">
                        <a:buFont typeface="+mj-lt"/>
                        <a:buAutoNum type="arabicPeriod"/>
                      </a:pPr>
                      <a:r>
                        <a:rPr lang="en-US" sz="1200" kern="1200" dirty="0">
                          <a:solidFill>
                            <a:schemeClr val="dk1"/>
                          </a:solidFill>
                          <a:effectLst/>
                          <a:latin typeface="+mn-lt"/>
                          <a:ea typeface="+mn-ea"/>
                          <a:cs typeface="+mn-cs"/>
                        </a:rPr>
                        <a:t>Design </a:t>
                      </a:r>
                    </a:p>
                    <a:p>
                      <a:pPr marL="342900" indent="-342900">
                        <a:buFont typeface="+mj-lt"/>
                        <a:buAutoNum type="arabicPeriod"/>
                      </a:pPr>
                      <a:r>
                        <a:rPr lang="en-US" sz="1200" kern="1200" dirty="0">
                          <a:solidFill>
                            <a:schemeClr val="dk1"/>
                          </a:solidFill>
                          <a:effectLst/>
                          <a:latin typeface="+mn-lt"/>
                          <a:ea typeface="+mn-ea"/>
                          <a:cs typeface="+mn-cs"/>
                        </a:rPr>
                        <a:t>Coding </a:t>
                      </a:r>
                    </a:p>
                    <a:p>
                      <a:pPr marL="342900" indent="-342900">
                        <a:buFont typeface="+mj-lt"/>
                        <a:buAutoNum type="arabicPeriod"/>
                      </a:pPr>
                      <a:r>
                        <a:rPr lang="en-US" sz="1200" kern="1200" dirty="0">
                          <a:solidFill>
                            <a:schemeClr val="dk1"/>
                          </a:solidFill>
                          <a:effectLst/>
                          <a:latin typeface="+mn-lt"/>
                          <a:ea typeface="+mn-ea"/>
                          <a:cs typeface="+mn-cs"/>
                        </a:rPr>
                        <a:t>Testing </a:t>
                      </a:r>
                    </a:p>
                    <a:p>
                      <a:pPr marL="342900" indent="-342900">
                        <a:buFont typeface="+mj-lt"/>
                        <a:buAutoNum type="arabicPeriod"/>
                      </a:pPr>
                      <a:r>
                        <a:rPr lang="en-US" sz="1200" kern="1200" dirty="0">
                          <a:solidFill>
                            <a:schemeClr val="dk1"/>
                          </a:solidFill>
                          <a:effectLst/>
                          <a:latin typeface="+mn-lt"/>
                          <a:ea typeface="+mn-ea"/>
                          <a:cs typeface="+mn-cs"/>
                        </a:rPr>
                        <a:t>and Operations </a:t>
                      </a:r>
                    </a:p>
                    <a:p>
                      <a:pPr>
                        <a:spcBef>
                          <a:spcPts val="600"/>
                        </a:spcBef>
                      </a:pPr>
                      <a:r>
                        <a:rPr lang="en-US" sz="1200" kern="1200" dirty="0">
                          <a:solidFill>
                            <a:schemeClr val="dk1"/>
                          </a:solidFill>
                          <a:effectLst/>
                          <a:latin typeface="+mn-lt"/>
                          <a:ea typeface="+mn-ea"/>
                          <a:cs typeface="+mn-cs"/>
                        </a:rPr>
                        <a:t>Define and commit to Scope, Cost, and Timeline “early” </a:t>
                      </a:r>
                    </a:p>
                    <a:p>
                      <a:pPr>
                        <a:spcBef>
                          <a:spcPts val="600"/>
                        </a:spcBef>
                      </a:pPr>
                      <a:r>
                        <a:rPr lang="en-US" sz="1200" kern="1200" dirty="0">
                          <a:solidFill>
                            <a:schemeClr val="dk1"/>
                          </a:solidFill>
                          <a:effectLst/>
                          <a:latin typeface="+mn-lt"/>
                          <a:ea typeface="+mn-ea"/>
                          <a:cs typeface="+mn-cs"/>
                        </a:rPr>
                        <a:t>Implement strict Change Control</a:t>
                      </a:r>
                    </a:p>
                  </a:txBody>
                  <a:tcPr marL="51435" marR="51435"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200" dirty="0"/>
                        <a:t>Manage requirements</a:t>
                      </a:r>
                    </a:p>
                    <a:p>
                      <a:pPr>
                        <a:spcBef>
                          <a:spcPts val="600"/>
                        </a:spcBef>
                      </a:pPr>
                      <a:r>
                        <a:rPr lang="en-US" sz="1200" dirty="0"/>
                        <a:t>Develop and test iteratively</a:t>
                      </a:r>
                    </a:p>
                    <a:p>
                      <a:pPr>
                        <a:spcBef>
                          <a:spcPts val="600"/>
                        </a:spcBef>
                      </a:pPr>
                      <a:r>
                        <a:rPr lang="en-US" sz="1200" dirty="0"/>
                        <a:t>Use components</a:t>
                      </a:r>
                    </a:p>
                    <a:p>
                      <a:pPr>
                        <a:spcBef>
                          <a:spcPts val="600"/>
                        </a:spcBef>
                      </a:pPr>
                      <a:r>
                        <a:rPr lang="en-US" sz="1200" dirty="0"/>
                        <a:t>Model visually</a:t>
                      </a:r>
                    </a:p>
                    <a:p>
                      <a:pPr>
                        <a:spcBef>
                          <a:spcPts val="600"/>
                        </a:spcBef>
                      </a:pPr>
                      <a:r>
                        <a:rPr lang="en-US" sz="1200" dirty="0"/>
                        <a:t>Verify quality</a:t>
                      </a:r>
                    </a:p>
                    <a:p>
                      <a:pPr>
                        <a:spcBef>
                          <a:spcPts val="600"/>
                        </a:spcBef>
                      </a:pPr>
                      <a:r>
                        <a:rPr lang="en-US" sz="1200" dirty="0"/>
                        <a:t>Control changes</a:t>
                      </a:r>
                    </a:p>
                    <a:p>
                      <a:endParaRPr lang="en-US" sz="1200" dirty="0"/>
                    </a:p>
                  </a:txBody>
                  <a:tcPr marL="51435" marR="51435" marT="0" marB="0"/>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Capture lightweight near</a:t>
                      </a:r>
                      <a:r>
                        <a:rPr lang="en-US" sz="1200" baseline="0" dirty="0"/>
                        <a:t> term</a:t>
                      </a:r>
                      <a:r>
                        <a:rPr lang="en-US" sz="1200" dirty="0"/>
                        <a:t> requirements </a:t>
                      </a:r>
                    </a:p>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Allow requirements to evolve but maintain fixed timelines</a:t>
                      </a:r>
                    </a:p>
                    <a:p>
                      <a:pPr>
                        <a:spcBef>
                          <a:spcPts val="400"/>
                        </a:spcBef>
                      </a:pPr>
                      <a:r>
                        <a:rPr lang="en-US" sz="12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200" dirty="0"/>
                        <a:t>Empower teams</a:t>
                      </a:r>
                    </a:p>
                    <a:p>
                      <a:pPr>
                        <a:spcBef>
                          <a:spcPts val="400"/>
                        </a:spcBef>
                      </a:pPr>
                      <a:r>
                        <a:rPr lang="en-US" sz="1200" dirty="0"/>
                        <a:t>Apply engineering</a:t>
                      </a:r>
                      <a:r>
                        <a:rPr lang="en-US" sz="1200" baseline="0" dirty="0"/>
                        <a:t> practices and </a:t>
                      </a:r>
                      <a:r>
                        <a:rPr lang="en-US" sz="1200" dirty="0"/>
                        <a:t>systems thinking</a:t>
                      </a:r>
                    </a:p>
                    <a:p>
                      <a:pPr>
                        <a:spcBef>
                          <a:spcPts val="400"/>
                        </a:spcBef>
                      </a:pPr>
                      <a:r>
                        <a:rPr lang="en-US" sz="1200" dirty="0"/>
                        <a:t>Integrate early user feedback into remaining plan </a:t>
                      </a:r>
                    </a:p>
                    <a:p>
                      <a:pPr>
                        <a:spcBef>
                          <a:spcPts val="400"/>
                        </a:spcBef>
                      </a:pPr>
                      <a:r>
                        <a:rPr lang="en-US" sz="1200" dirty="0"/>
                        <a:t>Maintain a collaborative approach between all stakeholders</a:t>
                      </a:r>
                    </a:p>
                  </a:txBody>
                  <a:tcPr marL="51435" marR="51435" marT="0" marB="0"/>
                </a:tc>
                <a:extLst>
                  <a:ext uri="{0D108BD9-81ED-4DB2-BD59-A6C34878D82A}">
                    <a16:rowId xmlns:a16="http://schemas.microsoft.com/office/drawing/2014/main" val="10003"/>
                  </a:ext>
                </a:extLst>
              </a:tr>
            </a:tbl>
          </a:graphicData>
        </a:graphic>
      </p:graphicFrame>
      <p:sp>
        <p:nvSpPr>
          <p:cNvPr id="3" name="Rectangle 2"/>
          <p:cNvSpPr/>
          <p:nvPr/>
        </p:nvSpPr>
        <p:spPr>
          <a:xfrm>
            <a:off x="1999470" y="3970808"/>
            <a:ext cx="3037223"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5" name="Rectangle 4"/>
          <p:cNvSpPr/>
          <p:nvPr/>
        </p:nvSpPr>
        <p:spPr>
          <a:xfrm>
            <a:off x="5237661" y="3312911"/>
            <a:ext cx="3035310"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 name="Rectangle 5"/>
          <p:cNvSpPr/>
          <p:nvPr/>
        </p:nvSpPr>
        <p:spPr>
          <a:xfrm>
            <a:off x="8481702" y="3688650"/>
            <a:ext cx="3221078" cy="20879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 name="Rectangle 6"/>
          <p:cNvSpPr/>
          <p:nvPr/>
        </p:nvSpPr>
        <p:spPr>
          <a:xfrm>
            <a:off x="1999471" y="4865558"/>
            <a:ext cx="3037222" cy="18739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8" name="Rectangle 7"/>
          <p:cNvSpPr/>
          <p:nvPr/>
        </p:nvSpPr>
        <p:spPr>
          <a:xfrm>
            <a:off x="5237662" y="4347127"/>
            <a:ext cx="3035309" cy="20613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9" name="Rectangle 8"/>
          <p:cNvSpPr/>
          <p:nvPr/>
        </p:nvSpPr>
        <p:spPr>
          <a:xfrm>
            <a:off x="8481702" y="4397141"/>
            <a:ext cx="3221078" cy="6558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Rectangle 11">
            <a:extLst>
              <a:ext uri="{FF2B5EF4-FFF2-40B4-BE49-F238E27FC236}">
                <a16:creationId xmlns:a16="http://schemas.microsoft.com/office/drawing/2014/main" id="{6F53752A-494D-C848-9F99-A3817503E796}"/>
              </a:ext>
            </a:extLst>
          </p:cNvPr>
          <p:cNvSpPr/>
          <p:nvPr/>
        </p:nvSpPr>
        <p:spPr>
          <a:xfrm>
            <a:off x="1999471" y="3241601"/>
            <a:ext cx="3037224"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3" name="Rectangle 12">
            <a:extLst>
              <a:ext uri="{FF2B5EF4-FFF2-40B4-BE49-F238E27FC236}">
                <a16:creationId xmlns:a16="http://schemas.microsoft.com/office/drawing/2014/main" id="{0E586C83-47F9-7D46-89D0-3C9B6F983230}"/>
              </a:ext>
            </a:extLst>
          </p:cNvPr>
          <p:cNvSpPr/>
          <p:nvPr/>
        </p:nvSpPr>
        <p:spPr>
          <a:xfrm>
            <a:off x="5235748" y="3071370"/>
            <a:ext cx="3037223"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7EA3FCF9-9DAA-FA49-99D3-AA06FF569EB6}"/>
              </a:ext>
            </a:extLst>
          </p:cNvPr>
          <p:cNvSpPr/>
          <p:nvPr/>
        </p:nvSpPr>
        <p:spPr>
          <a:xfrm>
            <a:off x="8481702" y="3071964"/>
            <a:ext cx="3221078" cy="57692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Tree>
    <p:custDataLst>
      <p:tags r:id="rId1"/>
    </p:custDataLst>
    <p:extLst>
      <p:ext uri="{BB962C8B-B14F-4D97-AF65-F5344CB8AC3E}">
        <p14:creationId xmlns:p14="http://schemas.microsoft.com/office/powerpoint/2010/main" val="3088529109"/>
      </p:ext>
    </p:extLst>
  </p:cSld>
  <p:clrMapOvr>
    <a:masterClrMapping/>
  </p:clrMapOvr>
  <mc:AlternateContent xmlns:mc="http://schemas.openxmlformats.org/markup-compatibility/2006" xmlns:p14="http://schemas.microsoft.com/office/powerpoint/2010/main">
    <mc:Choice Requires="p14">
      <p:transition spd="slow" p14:dur="2000" advTm="292801"/>
    </mc:Choice>
    <mc:Fallback xmlns="">
      <p:transition spd="slow" advTm="2928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4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pPr marL="0" indent="0">
              <a:buNone/>
            </a:pPr>
            <a:endParaRPr lang="en-US" sz="2000" dirty="0"/>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29919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(continued):</a:t>
            </a:r>
          </a:p>
          <a:p>
            <a:r>
              <a:rPr lang="en-US" sz="2000" u="sng" dirty="0"/>
              <a:t>Verification</a:t>
            </a:r>
            <a:r>
              <a:rPr lang="en-US" sz="2000" dirty="0"/>
              <a:t>: does the application perform as expected (i.e. meets specifications)</a:t>
            </a:r>
          </a:p>
          <a:p>
            <a:r>
              <a:rPr lang="en-US" sz="2000" u="sng" dirty="0"/>
              <a:t>Validation</a:t>
            </a:r>
            <a:r>
              <a:rPr lang="en-US" sz="2000" dirty="0"/>
              <a:t>: does the application provide the business benefit that was expected (i.e. meets customer needs)</a:t>
            </a:r>
          </a:p>
          <a:p>
            <a:r>
              <a:rPr lang="en-US" sz="2000" u="sng" dirty="0"/>
              <a:t>Behavioral Testing</a:t>
            </a:r>
            <a:r>
              <a:rPr lang="en-US" sz="2000" dirty="0"/>
              <a:t>: verifying that the correct functions were called with the correct parameters</a:t>
            </a:r>
          </a:p>
          <a:p>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029462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Very inexpensive and quick to repeat testing and validate fixes</a:t>
            </a:r>
          </a:p>
          <a:p>
            <a:r>
              <a:rPr lang="en-US" sz="2000" dirty="0"/>
              <a:t>Various implications include UI, API, and Unit automation tests… each has a very different set of pros and cons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096325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rarely can come up with scenarios in scripts that they would not already have tested in their normal unit testing… they often don’t know what they don’t know </a:t>
            </a:r>
          </a:p>
          <a:p>
            <a:r>
              <a:rPr lang="en-US" sz="2000" dirty="0"/>
              <a:t>UI focused Automated Testing (key &amp; mouse events) are often challenging and create/</a:t>
            </a:r>
            <a:r>
              <a:rPr lang="en-US" sz="2000" u="sng" dirty="0"/>
              <a:t>maintain</a:t>
            </a:r>
            <a:r>
              <a:rPr lang="en-US" sz="2000" dirty="0"/>
              <a:t> a great number of false-positives</a:t>
            </a:r>
          </a:p>
          <a:p>
            <a:r>
              <a:rPr lang="en-US" sz="2000" dirty="0"/>
              <a:t>API Level Automated Testing (i.e. REST) scripts are often more useful and easier to maintain</a:t>
            </a:r>
          </a:p>
          <a:p>
            <a:r>
              <a:rPr lang="en-US" sz="2000" dirty="0"/>
              <a:t>Environmental verification, API, and finally UI Automated testing is generally the best order to show value quickly with Automated Testing</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8656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Unit Testing Example: 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167668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Autofit/>
          </a:bodyPr>
          <a:lstStyle/>
          <a:p>
            <a:pPr>
              <a:spcBef>
                <a:spcPts val="600"/>
              </a:spcBef>
            </a:pPr>
            <a:r>
              <a:rPr lang="en-US" sz="4000" dirty="0"/>
              <a:t>Final Thoughts</a:t>
            </a:r>
          </a:p>
        </p:txBody>
      </p:sp>
    </p:spTree>
    <p:extLst>
      <p:ext uri="{BB962C8B-B14F-4D97-AF65-F5344CB8AC3E}">
        <p14:creationId xmlns:p14="http://schemas.microsoft.com/office/powerpoint/2010/main" val="413758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9 and working on 10</a:t>
            </a:r>
          </a:p>
          <a:p>
            <a:pPr marL="0" indent="0">
              <a:buNone/>
            </a:pPr>
            <a:endParaRPr lang="en-US" sz="2000" dirty="0"/>
          </a:p>
          <a:p>
            <a:pPr marL="0" indent="0">
              <a:buNone/>
            </a:pPr>
            <a:r>
              <a:rPr lang="en-US" sz="2000" dirty="0"/>
              <a:t>Be prepared for Breakout Session on Chapter 8 Test-Driven Development</a:t>
            </a:r>
          </a:p>
          <a:p>
            <a:pPr marL="0" indent="0">
              <a:buNone/>
            </a:pPr>
            <a:r>
              <a:rPr lang="en-US" sz="2000" dirty="0"/>
              <a:t>Be prepared for Lab</a:t>
            </a:r>
          </a:p>
          <a:p>
            <a:pPr marL="0" indent="0">
              <a:buNone/>
            </a:pPr>
            <a:endParaRPr lang="en-US" sz="2000" dirty="0"/>
          </a:p>
        </p:txBody>
      </p:sp>
    </p:spTree>
    <p:extLst>
      <p:ext uri="{BB962C8B-B14F-4D97-AF65-F5344CB8AC3E}">
        <p14:creationId xmlns:p14="http://schemas.microsoft.com/office/powerpoint/2010/main" val="1401098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Prework for Next Class</a:t>
            </a:r>
          </a:p>
        </p:txBody>
      </p:sp>
      <p:sp>
        <p:nvSpPr>
          <p:cNvPr id="2" name="Rectangle 1">
            <a:extLst>
              <a:ext uri="{FF2B5EF4-FFF2-40B4-BE49-F238E27FC236}">
                <a16:creationId xmlns:a16="http://schemas.microsoft.com/office/drawing/2014/main" id="{0C326A31-5CBB-4F38-BF58-B6AFC533B019}"/>
              </a:ext>
            </a:extLst>
          </p:cNvPr>
          <p:cNvSpPr/>
          <p:nvPr/>
        </p:nvSpPr>
        <p:spPr>
          <a:xfrm>
            <a:off x="838199" y="1231898"/>
            <a:ext cx="10515599" cy="400110"/>
          </a:xfrm>
          <a:prstGeom prst="rect">
            <a:avLst/>
          </a:prstGeom>
        </p:spPr>
        <p:txBody>
          <a:bodyPr wrap="square">
            <a:spAutoFit/>
          </a:bodyPr>
          <a:lstStyle/>
          <a:p>
            <a:r>
              <a:rPr lang="en-US" sz="2000" b="1" i="1" dirty="0"/>
              <a:t>Everything is due the Sunday </a:t>
            </a:r>
            <a:r>
              <a:rPr lang="en-US" sz="2000" b="1" i="1" u="sng" dirty="0"/>
              <a:t>before</a:t>
            </a:r>
            <a:r>
              <a:rPr lang="en-US" sz="2000" b="1" i="1" dirty="0"/>
              <a:t> we get back from Spring Break!</a:t>
            </a:r>
          </a:p>
        </p:txBody>
      </p:sp>
    </p:spTree>
    <p:extLst>
      <p:ext uri="{BB962C8B-B14F-4D97-AF65-F5344CB8AC3E}">
        <p14:creationId xmlns:p14="http://schemas.microsoft.com/office/powerpoint/2010/main" val="218940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2532" y="3019732"/>
            <a:ext cx="9826935" cy="818536"/>
          </a:xfrm>
        </p:spPr>
        <p:txBody>
          <a:bodyPr anchor="ctr">
            <a:normAutofit fontScale="90000"/>
          </a:bodyPr>
          <a:lstStyle/>
          <a:p>
            <a:r>
              <a:rPr lang="en-US" sz="4800" dirty="0"/>
              <a:t>More Programming Together with </a:t>
            </a:r>
            <a:br>
              <a:rPr lang="en-US" sz="4800" dirty="0"/>
            </a:br>
            <a:r>
              <a:rPr lang="en-US" sz="4800" dirty="0"/>
              <a:t>Node.js, Express, and Azure</a:t>
            </a:r>
            <a:br>
              <a:rPr lang="en-US" sz="4800" dirty="0"/>
            </a:br>
            <a:br>
              <a:rPr lang="en-US" sz="4800" dirty="0"/>
            </a:br>
            <a:r>
              <a:rPr lang="en-US" sz="4800" dirty="0"/>
              <a:t>Review Programming Together Video</a:t>
            </a:r>
          </a:p>
        </p:txBody>
      </p:sp>
    </p:spTree>
    <p:extLst>
      <p:ext uri="{BB962C8B-B14F-4D97-AF65-F5344CB8AC3E}">
        <p14:creationId xmlns:p14="http://schemas.microsoft.com/office/powerpoint/2010/main" val="714208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Friendly Conversation Topic</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286428"/>
            <a:ext cx="10515600" cy="458918"/>
          </a:xfrm>
        </p:spPr>
        <p:txBody>
          <a:bodyPr>
            <a:normAutofit/>
          </a:bodyPr>
          <a:lstStyle/>
          <a:p>
            <a:pPr marL="0" indent="0">
              <a:buNone/>
            </a:pPr>
            <a:r>
              <a:rPr lang="en-US" sz="2000" dirty="0"/>
              <a:t>Who made the following statement?</a:t>
            </a:r>
          </a:p>
          <a:p>
            <a:pPr marL="0" indent="0">
              <a:buNone/>
            </a:pPr>
            <a:endParaRPr lang="en-US" sz="2000" dirty="0"/>
          </a:p>
        </p:txBody>
      </p:sp>
      <p:sp>
        <p:nvSpPr>
          <p:cNvPr id="9" name="Rectangle 8">
            <a:extLst>
              <a:ext uri="{FF2B5EF4-FFF2-40B4-BE49-F238E27FC236}">
                <a16:creationId xmlns:a16="http://schemas.microsoft.com/office/drawing/2014/main" id="{F1CD6DF4-1BB0-9F49-8DB2-DB8B210ED44D}"/>
              </a:ext>
            </a:extLst>
          </p:cNvPr>
          <p:cNvSpPr/>
          <p:nvPr/>
        </p:nvSpPr>
        <p:spPr>
          <a:xfrm>
            <a:off x="2996435" y="1745346"/>
            <a:ext cx="6199129" cy="4708981"/>
          </a:xfrm>
          <a:prstGeom prst="rect">
            <a:avLst/>
          </a:prstGeom>
        </p:spPr>
        <p:txBody>
          <a:bodyPr wrap="square">
            <a:spAutoFit/>
          </a:bodyPr>
          <a:lstStyle/>
          <a:p>
            <a:r>
              <a:rPr lang="en-US" sz="1500" dirty="0"/>
              <a:t>This is my reality. I am not an emotionally empathetic kind of person</a:t>
            </a:r>
            <a:br>
              <a:rPr lang="en-US" sz="1500" dirty="0"/>
            </a:br>
            <a:r>
              <a:rPr lang="en-US" sz="1500" dirty="0"/>
              <a:t>and that probably doesn't come as a big surprise to anybody. Least of</a:t>
            </a:r>
            <a:br>
              <a:rPr lang="en-US" sz="1500" dirty="0"/>
            </a:br>
            <a:r>
              <a:rPr lang="en-US" sz="1500" dirty="0"/>
              <a:t>all me. The fact that I then misread people and don't realize (for</a:t>
            </a:r>
            <a:br>
              <a:rPr lang="en-US" sz="1500" dirty="0"/>
            </a:br>
            <a:r>
              <a:rPr lang="en-US" sz="1500" dirty="0"/>
              <a:t>years) how badly I've judged a situation and contributed to an</a:t>
            </a:r>
            <a:br>
              <a:rPr lang="en-US" sz="1500" dirty="0"/>
            </a:br>
            <a:r>
              <a:rPr lang="en-US" sz="1500" dirty="0"/>
              <a:t>unprofessional environment is not good.</a:t>
            </a:r>
            <a:br>
              <a:rPr lang="en-US" sz="1500" dirty="0"/>
            </a:br>
            <a:br>
              <a:rPr lang="en-US" sz="1500" dirty="0"/>
            </a:br>
            <a:r>
              <a:rPr lang="en-US" sz="1500" dirty="0"/>
              <a:t>This week people in our community confronted me about my lifetime of</a:t>
            </a:r>
            <a:br>
              <a:rPr lang="en-US" sz="1500" dirty="0"/>
            </a:br>
            <a:r>
              <a:rPr lang="en-US" sz="1500" dirty="0"/>
              <a:t>not understanding emotions. My flippant attacks in emails have been</a:t>
            </a:r>
            <a:br>
              <a:rPr lang="en-US" sz="1500" dirty="0"/>
            </a:br>
            <a:r>
              <a:rPr lang="en-US" sz="1500" dirty="0"/>
              <a:t>both unprofessional and uncalled for. Especially at times when I made</a:t>
            </a:r>
            <a:br>
              <a:rPr lang="en-US" sz="1500" dirty="0"/>
            </a:br>
            <a:r>
              <a:rPr lang="en-US" sz="1500" dirty="0"/>
              <a:t>it personal. In my quest for a better patch, this made sense to me.</a:t>
            </a:r>
            <a:br>
              <a:rPr lang="en-US" sz="1500" dirty="0"/>
            </a:br>
            <a:r>
              <a:rPr lang="en-US" sz="1500" dirty="0"/>
              <a:t>I know now this was not OK and I am truly sorry.</a:t>
            </a:r>
            <a:br>
              <a:rPr lang="en-US" sz="1500" dirty="0"/>
            </a:br>
            <a:br>
              <a:rPr lang="en-US" sz="1500" dirty="0"/>
            </a:br>
            <a:r>
              <a:rPr lang="en-US" sz="1500" dirty="0"/>
              <a:t>The above is basically a long-winded way to get to the somewhat</a:t>
            </a:r>
            <a:br>
              <a:rPr lang="en-US" sz="1500" dirty="0"/>
            </a:br>
            <a:r>
              <a:rPr lang="en-US" sz="1500" dirty="0"/>
              <a:t>painful personal admission that hey, I need to change some of my</a:t>
            </a:r>
            <a:br>
              <a:rPr lang="en-US" sz="1500" dirty="0"/>
            </a:br>
            <a:r>
              <a:rPr lang="en-US" sz="1500" dirty="0"/>
              <a:t>behavior, and I want to apologize to the people that my personal</a:t>
            </a:r>
            <a:br>
              <a:rPr lang="en-US" sz="1500" dirty="0"/>
            </a:br>
            <a:r>
              <a:rPr lang="en-US" sz="1500" dirty="0"/>
              <a:t>behavior hurt and possibly drove away from kernel development</a:t>
            </a:r>
            <a:br>
              <a:rPr lang="en-US" sz="1500" dirty="0"/>
            </a:br>
            <a:r>
              <a:rPr lang="en-US" sz="1500" dirty="0"/>
              <a:t>entirely.</a:t>
            </a:r>
            <a:br>
              <a:rPr lang="en-US" sz="1500" dirty="0"/>
            </a:br>
            <a:br>
              <a:rPr lang="en-US" sz="1500" dirty="0"/>
            </a:br>
            <a:r>
              <a:rPr lang="en-US" sz="1500" dirty="0"/>
              <a:t>I am going to take time off and get some assistance on how to</a:t>
            </a:r>
            <a:br>
              <a:rPr lang="en-US" sz="1500" dirty="0"/>
            </a:br>
            <a:r>
              <a:rPr lang="en-US" sz="1500" dirty="0"/>
              <a:t>understand people’s emotions and respond appropriately.</a:t>
            </a:r>
          </a:p>
        </p:txBody>
      </p:sp>
    </p:spTree>
    <p:extLst>
      <p:ext uri="{BB962C8B-B14F-4D97-AF65-F5344CB8AC3E}">
        <p14:creationId xmlns:p14="http://schemas.microsoft.com/office/powerpoint/2010/main" val="2473591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Friendly Conversation Topic</a:t>
            </a:r>
          </a:p>
        </p:txBody>
      </p:sp>
      <p:pic>
        <p:nvPicPr>
          <p:cNvPr id="7" name="Picture 6">
            <a:extLst>
              <a:ext uri="{FF2B5EF4-FFF2-40B4-BE49-F238E27FC236}">
                <a16:creationId xmlns:a16="http://schemas.microsoft.com/office/drawing/2014/main" id="{BBBD6DB0-9753-834C-88C5-680F2BF66322}"/>
              </a:ext>
            </a:extLst>
          </p:cNvPr>
          <p:cNvPicPr>
            <a:picLocks noChangeAspect="1"/>
          </p:cNvPicPr>
          <p:nvPr/>
        </p:nvPicPr>
        <p:blipFill>
          <a:blip r:embed="rId3"/>
          <a:stretch>
            <a:fillRect/>
          </a:stretch>
        </p:blipFill>
        <p:spPr>
          <a:xfrm>
            <a:off x="1915957" y="2701997"/>
            <a:ext cx="8360085" cy="1818345"/>
          </a:xfrm>
          <a:prstGeom prst="rect">
            <a:avLst/>
          </a:prstGeom>
        </p:spPr>
      </p:pic>
      <p:pic>
        <p:nvPicPr>
          <p:cNvPr id="8" name="Picture 7">
            <a:extLst>
              <a:ext uri="{FF2B5EF4-FFF2-40B4-BE49-F238E27FC236}">
                <a16:creationId xmlns:a16="http://schemas.microsoft.com/office/drawing/2014/main" id="{1DA9B792-1336-E341-840F-C4573E87AB23}"/>
              </a:ext>
            </a:extLst>
          </p:cNvPr>
          <p:cNvPicPr>
            <a:picLocks noChangeAspect="1"/>
          </p:cNvPicPr>
          <p:nvPr/>
        </p:nvPicPr>
        <p:blipFill>
          <a:blip r:embed="rId4"/>
          <a:stretch>
            <a:fillRect/>
          </a:stretch>
        </p:blipFill>
        <p:spPr>
          <a:xfrm>
            <a:off x="8869566" y="1487271"/>
            <a:ext cx="2160384" cy="687763"/>
          </a:xfrm>
          <a:prstGeom prst="rect">
            <a:avLst/>
          </a:prstGeom>
        </p:spPr>
      </p:pic>
    </p:spTree>
    <p:extLst>
      <p:ext uri="{BB962C8B-B14F-4D97-AF65-F5344CB8AC3E}">
        <p14:creationId xmlns:p14="http://schemas.microsoft.com/office/powerpoint/2010/main" val="292646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win friends and influence people - Appeul">
            <a:extLst>
              <a:ext uri="{FF2B5EF4-FFF2-40B4-BE49-F238E27FC236}">
                <a16:creationId xmlns:a16="http://schemas.microsoft.com/office/drawing/2014/main" id="{DC73965F-89E0-C540-9440-1513BC1D3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55" y="1175419"/>
            <a:ext cx="5220033" cy="48128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8A24CFE-B0E5-9248-986D-D15DE084C465}"/>
              </a:ext>
            </a:extLst>
          </p:cNvPr>
          <p:cNvPicPr>
            <a:picLocks noChangeAspect="1"/>
          </p:cNvPicPr>
          <p:nvPr/>
        </p:nvPicPr>
        <p:blipFill>
          <a:blip r:embed="rId4"/>
          <a:stretch>
            <a:fillRect/>
          </a:stretch>
        </p:blipFill>
        <p:spPr>
          <a:xfrm>
            <a:off x="5307645" y="1268197"/>
            <a:ext cx="5063528" cy="1512482"/>
          </a:xfrm>
          <a:prstGeom prst="rect">
            <a:avLst/>
          </a:prstGeom>
        </p:spPr>
      </p:pic>
      <p:pic>
        <p:nvPicPr>
          <p:cNvPr id="6" name="Picture 5">
            <a:extLst>
              <a:ext uri="{FF2B5EF4-FFF2-40B4-BE49-F238E27FC236}">
                <a16:creationId xmlns:a16="http://schemas.microsoft.com/office/drawing/2014/main" id="{7BC6E52D-A45F-8D42-A28D-02541BF65F00}"/>
              </a:ext>
            </a:extLst>
          </p:cNvPr>
          <p:cNvPicPr>
            <a:picLocks noChangeAspect="1"/>
          </p:cNvPicPr>
          <p:nvPr/>
        </p:nvPicPr>
        <p:blipFill>
          <a:blip r:embed="rId5"/>
          <a:stretch>
            <a:fillRect/>
          </a:stretch>
        </p:blipFill>
        <p:spPr>
          <a:xfrm>
            <a:off x="6587913" y="3947712"/>
            <a:ext cx="5146358" cy="1771089"/>
          </a:xfrm>
          <a:prstGeom prst="rect">
            <a:avLst/>
          </a:prstGeom>
        </p:spPr>
      </p:pic>
    </p:spTree>
    <p:extLst>
      <p:ext uri="{BB962C8B-B14F-4D97-AF65-F5344CB8AC3E}">
        <p14:creationId xmlns:p14="http://schemas.microsoft.com/office/powerpoint/2010/main" val="259530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Autofit/>
          </a:bodyPr>
          <a:lstStyle/>
          <a:p>
            <a:pPr>
              <a:spcBef>
                <a:spcPts val="600"/>
              </a:spcBef>
            </a:pPr>
            <a:r>
              <a:rPr lang="en-US" sz="4000" dirty="0"/>
              <a:t>Testing and Test-Driven Development</a:t>
            </a:r>
          </a:p>
        </p:txBody>
      </p:sp>
    </p:spTree>
    <p:extLst>
      <p:ext uri="{BB962C8B-B14F-4D97-AF65-F5344CB8AC3E}">
        <p14:creationId xmlns:p14="http://schemas.microsoft.com/office/powerpoint/2010/main" val="215973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fontScale="90000"/>
          </a:bodyPr>
          <a:lstStyle/>
          <a:p>
            <a:r>
              <a:rPr lang="en-US" sz="3600" dirty="0"/>
              <a:t>Breakout Session on Testing and Test-Driven Development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presenter(s)</a:t>
            </a:r>
          </a:p>
          <a:p>
            <a:pPr marL="342900" indent="-342900">
              <a:buFont typeface="+mj-lt"/>
              <a:buAutoNum type="arabicPeriod"/>
            </a:pPr>
            <a:r>
              <a:rPr lang="en-US" sz="2000" dirty="0"/>
              <a:t>Team discusses topics while the presenter summarizes the 5 topics below:</a:t>
            </a:r>
            <a:endParaRPr lang="en-US" sz="1600" dirty="0"/>
          </a:p>
          <a:p>
            <a:pPr marL="800100" lvl="1" indent="-342900">
              <a:buFont typeface="+mj-lt"/>
              <a:buAutoNum type="alphaLcParenR"/>
            </a:pPr>
            <a:r>
              <a:rPr lang="en-US" sz="1600" dirty="0"/>
              <a:t>Relationship between Testing and Test-Driven Development</a:t>
            </a:r>
          </a:p>
          <a:p>
            <a:pPr marL="800100" lvl="1" indent="-342900">
              <a:buFont typeface="+mj-lt"/>
              <a:buAutoNum type="alphaLcParenR"/>
            </a:pPr>
            <a:r>
              <a:rPr lang="en-US" sz="1600" dirty="0"/>
              <a:t>Cost of fixing a defect over time</a:t>
            </a:r>
          </a:p>
          <a:p>
            <a:pPr marL="800100" lvl="1" indent="-342900">
              <a:buFont typeface="+mj-lt"/>
              <a:buAutoNum type="alphaLcParenR"/>
            </a:pPr>
            <a:r>
              <a:rPr lang="en-US" sz="1600" dirty="0"/>
              <a:t>RESTFUL APIs and JSON</a:t>
            </a:r>
          </a:p>
          <a:p>
            <a:pPr marL="800100" lvl="1" indent="-342900">
              <a:buFont typeface="+mj-lt"/>
              <a:buAutoNum type="alphaLcParenR"/>
            </a:pPr>
            <a:r>
              <a:rPr lang="en-US" sz="1600" dirty="0"/>
              <a:t>FIRST, TDD, and Red-Green-Refactor</a:t>
            </a:r>
          </a:p>
          <a:p>
            <a:pPr marL="800100" lvl="1" indent="-342900">
              <a:buFont typeface="+mj-lt"/>
              <a:buAutoNum type="alphaLcParenR"/>
            </a:pPr>
            <a:r>
              <a:rPr lang="en-US" sz="1600" dirty="0"/>
              <a:t>Mocks, Stubs, and refactoring</a:t>
            </a:r>
          </a:p>
          <a:p>
            <a:pPr marL="800100" lvl="1" indent="-342900">
              <a:buFont typeface="+mj-lt"/>
              <a:buAutoNum type="alphaLcParenR"/>
            </a:pPr>
            <a:r>
              <a:rPr lang="en-US" sz="1600" dirty="0"/>
              <a:t>Types of testing including Unit, Integration, System, and Regression plus Verification vs. Validation </a:t>
            </a:r>
          </a:p>
          <a:p>
            <a:pPr marL="800100" lvl="1" indent="-342900">
              <a:buFont typeface="+mj-lt"/>
              <a:buAutoNum type="alphaLcParenR"/>
            </a:pPr>
            <a:endParaRPr lang="en-US" sz="1600" dirty="0"/>
          </a:p>
          <a:p>
            <a:pPr marL="342900" indent="-342900">
              <a:buFont typeface="+mj-lt"/>
              <a:buAutoNum type="arabicPeriod"/>
            </a:pPr>
            <a:r>
              <a:rPr lang="en-US" sz="2000" dirty="0"/>
              <a:t>Team sits back, relaxes, and acknowledges the bravery and dedication of the presenter</a:t>
            </a:r>
          </a:p>
          <a:p>
            <a:pPr marL="0" indent="0">
              <a:buNone/>
            </a:pPr>
            <a:endParaRPr lang="en-US" sz="2000" dirty="0"/>
          </a:p>
        </p:txBody>
      </p:sp>
    </p:spTree>
    <p:extLst>
      <p:ext uri="{BB962C8B-B14F-4D97-AF65-F5344CB8AC3E}">
        <p14:creationId xmlns:p14="http://schemas.microsoft.com/office/powerpoint/2010/main" val="249224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Recall Test-driven Development (TDD)</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b="1" dirty="0"/>
              <a:t>Test-driven development</a:t>
            </a:r>
            <a:r>
              <a:rPr lang="en-US" sz="2000" dirty="0"/>
              <a:t> (</a:t>
            </a:r>
            <a:r>
              <a:rPr lang="en-US" sz="2000" b="1" dirty="0"/>
              <a:t>TDD</a:t>
            </a:r>
            <a:r>
              <a:rPr lang="en-US" sz="2000" dirty="0"/>
              <a:t>) is a </a:t>
            </a:r>
            <a:r>
              <a:rPr lang="en-US" sz="2000" dirty="0">
                <a:hlinkClick r:id="rId3" tooltip="Software development process"/>
              </a:rPr>
              <a:t>software development process</a:t>
            </a:r>
            <a:r>
              <a:rPr lang="en-US" sz="2000" dirty="0"/>
              <a:t> that relies on the repetition of a very short development cycle: requirements are turned into very specific </a:t>
            </a:r>
            <a:r>
              <a:rPr lang="en-US" sz="2000" dirty="0">
                <a:hlinkClick r:id="rId4" tooltip="Test case"/>
              </a:rPr>
              <a:t>test cases</a:t>
            </a:r>
            <a:r>
              <a:rPr lang="en-US" sz="2000" dirty="0"/>
              <a:t>, then the code is improved so that the tests pass. This is opposed to software development that allows code to be added that is not proven to meet requirements. </a:t>
            </a:r>
          </a:p>
          <a:p>
            <a:pPr marL="0" indent="0">
              <a:buNone/>
            </a:pPr>
            <a:r>
              <a:rPr lang="en-US" sz="2000" dirty="0"/>
              <a:t>American software engineer </a:t>
            </a:r>
            <a:r>
              <a:rPr lang="en-US" sz="2000" dirty="0">
                <a:hlinkClick r:id="rId5" tooltip="Kent Beck"/>
              </a:rPr>
              <a:t>Kent Beck</a:t>
            </a:r>
            <a:r>
              <a:rPr lang="en-US" sz="2000" dirty="0"/>
              <a:t>, who is credited with having developed or "rediscovered"</a:t>
            </a:r>
            <a:r>
              <a:rPr lang="en-US" sz="2000" baseline="30000" dirty="0">
                <a:hlinkClick r:id="rId6"/>
              </a:rPr>
              <a:t>[1]</a:t>
            </a:r>
            <a:r>
              <a:rPr lang="en-US" sz="2000" dirty="0"/>
              <a:t> the technique, stated in 2003 that TDD encourages simple designs and inspires confidence.</a:t>
            </a:r>
            <a:r>
              <a:rPr lang="en-US" sz="2000" baseline="30000" dirty="0">
                <a:hlinkClick r:id="rId7"/>
              </a:rPr>
              <a:t>[2]</a:t>
            </a:r>
            <a:r>
              <a:rPr lang="en-US" sz="2000" dirty="0"/>
              <a:t> </a:t>
            </a:r>
          </a:p>
          <a:p>
            <a:pPr marL="0" indent="0">
              <a:buNone/>
            </a:pPr>
            <a:r>
              <a:rPr lang="en-US" sz="2000" dirty="0"/>
              <a:t>Test-driven development is related to the test-first programming concepts of </a:t>
            </a:r>
            <a:r>
              <a:rPr lang="en-US" sz="2000" dirty="0">
                <a:hlinkClick r:id="rId8" tooltip="Extreme programming"/>
              </a:rPr>
              <a:t>extreme programming</a:t>
            </a:r>
            <a:r>
              <a:rPr lang="en-US" sz="2000" dirty="0"/>
              <a:t>, begun in 1999,</a:t>
            </a:r>
            <a:r>
              <a:rPr lang="en-US" sz="2000" baseline="30000" dirty="0">
                <a:hlinkClick r:id="rId9"/>
              </a:rPr>
              <a:t>[3]</a:t>
            </a:r>
            <a:r>
              <a:rPr lang="en-US" sz="2000" dirty="0"/>
              <a:t> but more recently has created more general interest in its own right.</a:t>
            </a:r>
            <a:r>
              <a:rPr lang="en-US" sz="2000" baseline="30000" dirty="0">
                <a:hlinkClick r:id="rId10"/>
              </a:rPr>
              <a:t>[4]</a:t>
            </a:r>
            <a:r>
              <a:rPr lang="en-US" sz="2000" dirty="0"/>
              <a:t> </a:t>
            </a:r>
          </a:p>
          <a:p>
            <a:pPr marL="0" indent="0">
              <a:buNone/>
            </a:pPr>
            <a:r>
              <a:rPr lang="en-US" sz="2000" dirty="0"/>
              <a:t>Programmers also apply the concept to improving and </a:t>
            </a:r>
            <a:r>
              <a:rPr lang="en-US" sz="2000" dirty="0">
                <a:hlinkClick r:id="rId11" tooltip="Software bug"/>
              </a:rPr>
              <a:t>debugging</a:t>
            </a:r>
            <a:r>
              <a:rPr lang="en-US" sz="2000" dirty="0"/>
              <a:t> </a:t>
            </a:r>
            <a:r>
              <a:rPr lang="en-US" sz="2000" dirty="0">
                <a:hlinkClick r:id="rId12" tooltip="Legacy code"/>
              </a:rPr>
              <a:t>legacy code</a:t>
            </a:r>
            <a:r>
              <a:rPr lang="en-US" sz="2000" dirty="0"/>
              <a:t> developed with older techniques.</a:t>
            </a:r>
            <a:r>
              <a:rPr lang="en-US" sz="2000" baseline="30000" dirty="0">
                <a:hlinkClick r:id="rId13"/>
              </a:rPr>
              <a:t>[5]</a:t>
            </a:r>
            <a:r>
              <a:rPr lang="en-US" sz="2000" dirty="0"/>
              <a:t> </a:t>
            </a:r>
          </a:p>
          <a:p>
            <a:pPr marL="0" indent="0">
              <a:buNone/>
            </a:pPr>
            <a:endParaRPr lang="en-US" sz="2000" baseline="30000" dirty="0"/>
          </a:p>
          <a:p>
            <a:pPr marL="0" indent="0">
              <a:buNone/>
            </a:pPr>
            <a:r>
              <a:rPr lang="en-US" sz="2000" dirty="0"/>
              <a:t>From Wikipedia, the free encyclopedia</a:t>
            </a:r>
          </a:p>
          <a:p>
            <a:pPr marL="0" indent="0">
              <a:buNone/>
            </a:pPr>
            <a:endParaRPr lang="en-US" sz="2000" dirty="0"/>
          </a:p>
          <a:p>
            <a:pPr marL="0" indent="0">
              <a:buNone/>
            </a:pPr>
            <a:endParaRPr lang="en-US" sz="1800" dirty="0"/>
          </a:p>
          <a:p>
            <a:endParaRPr lang="en-US" dirty="0"/>
          </a:p>
        </p:txBody>
      </p:sp>
    </p:spTree>
    <p:extLst>
      <p:ext uri="{BB962C8B-B14F-4D97-AF65-F5344CB8AC3E}">
        <p14:creationId xmlns:p14="http://schemas.microsoft.com/office/powerpoint/2010/main" val="1930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D4480575-BA4E-FE47-9265-2138A88FE490}"/>
              </a:ext>
            </a:extLst>
          </p:cNvPr>
          <p:cNvSpPr/>
          <p:nvPr/>
        </p:nvSpPr>
        <p:spPr>
          <a:xfrm>
            <a:off x="2392326" y="1871329"/>
            <a:ext cx="7416209" cy="3588489"/>
          </a:xfrm>
          <a:prstGeom prst="rtTriangl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320290D-A4F2-F546-AF7E-6E5B96DF98B1}"/>
              </a:ext>
            </a:extLst>
          </p:cNvPr>
          <p:cNvSpPr/>
          <p:nvPr/>
        </p:nvSpPr>
        <p:spPr>
          <a:xfrm>
            <a:off x="101209" y="3271925"/>
            <a:ext cx="2430912" cy="787296"/>
          </a:xfrm>
          <a:prstGeom prst="ellipse">
            <a:avLst/>
          </a:prstGeom>
          <a:solidFill>
            <a:schemeClr val="bg1"/>
          </a:solid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84014-FD4F-6C47-8CD5-8DD7EFD14571}"/>
              </a:ext>
            </a:extLst>
          </p:cNvPr>
          <p:cNvSpPr>
            <a:spLocks noGrp="1"/>
          </p:cNvSpPr>
          <p:nvPr>
            <p:ph type="title"/>
          </p:nvPr>
        </p:nvSpPr>
        <p:spPr/>
        <p:txBody>
          <a:bodyPr>
            <a:normAutofit/>
          </a:bodyPr>
          <a:lstStyle/>
          <a:p>
            <a:r>
              <a:rPr lang="en-US" sz="3600" dirty="0"/>
              <a:t>The </a:t>
            </a:r>
            <a:r>
              <a:rPr lang="en-US" sz="3600" b="1" dirty="0"/>
              <a:t>Righteous</a:t>
            </a:r>
            <a:r>
              <a:rPr lang="en-US" sz="3600" dirty="0"/>
              <a:t> Triangle of Software Development</a:t>
            </a:r>
          </a:p>
        </p:txBody>
      </p:sp>
      <p:sp>
        <p:nvSpPr>
          <p:cNvPr id="6" name="TextBox 5">
            <a:extLst>
              <a:ext uri="{FF2B5EF4-FFF2-40B4-BE49-F238E27FC236}">
                <a16:creationId xmlns:a16="http://schemas.microsoft.com/office/drawing/2014/main" id="{62E49790-FF97-B34D-9A78-48CE4EA98779}"/>
              </a:ext>
            </a:extLst>
          </p:cNvPr>
          <p:cNvSpPr txBox="1"/>
          <p:nvPr/>
        </p:nvSpPr>
        <p:spPr>
          <a:xfrm>
            <a:off x="5773479" y="2875002"/>
            <a:ext cx="2721935" cy="369332"/>
          </a:xfrm>
          <a:prstGeom prst="rect">
            <a:avLst/>
          </a:prstGeom>
          <a:noFill/>
        </p:spPr>
        <p:txBody>
          <a:bodyPr wrap="square" rtlCol="0">
            <a:spAutoFit/>
          </a:bodyPr>
          <a:lstStyle/>
          <a:p>
            <a:r>
              <a:rPr lang="en-US" b="1" dirty="0"/>
              <a:t>People</a:t>
            </a:r>
            <a:r>
              <a:rPr lang="en-US" dirty="0"/>
              <a:t> &amp; Organizations</a:t>
            </a:r>
          </a:p>
        </p:txBody>
      </p:sp>
      <p:sp>
        <p:nvSpPr>
          <p:cNvPr id="7" name="TextBox 6">
            <a:extLst>
              <a:ext uri="{FF2B5EF4-FFF2-40B4-BE49-F238E27FC236}">
                <a16:creationId xmlns:a16="http://schemas.microsoft.com/office/drawing/2014/main" id="{54F65038-2E83-FB4C-B978-8952D50D98FC}"/>
              </a:ext>
            </a:extLst>
          </p:cNvPr>
          <p:cNvSpPr txBox="1"/>
          <p:nvPr/>
        </p:nvSpPr>
        <p:spPr>
          <a:xfrm>
            <a:off x="4735032" y="5704368"/>
            <a:ext cx="2721935" cy="369332"/>
          </a:xfrm>
          <a:prstGeom prst="rect">
            <a:avLst/>
          </a:prstGeom>
          <a:noFill/>
        </p:spPr>
        <p:txBody>
          <a:bodyPr wrap="square" rtlCol="0">
            <a:spAutoFit/>
          </a:bodyPr>
          <a:lstStyle/>
          <a:p>
            <a:r>
              <a:rPr lang="en-US" b="1" dirty="0"/>
              <a:t>Process</a:t>
            </a:r>
            <a:r>
              <a:rPr lang="en-US" dirty="0"/>
              <a:t> &amp; Roles</a:t>
            </a:r>
          </a:p>
        </p:txBody>
      </p:sp>
      <p:sp>
        <p:nvSpPr>
          <p:cNvPr id="8" name="TextBox 7">
            <a:extLst>
              <a:ext uri="{FF2B5EF4-FFF2-40B4-BE49-F238E27FC236}">
                <a16:creationId xmlns:a16="http://schemas.microsoft.com/office/drawing/2014/main" id="{8B5CA776-A117-CD4C-863D-70938182ECC8}"/>
              </a:ext>
            </a:extLst>
          </p:cNvPr>
          <p:cNvSpPr txBox="1"/>
          <p:nvPr/>
        </p:nvSpPr>
        <p:spPr>
          <a:xfrm>
            <a:off x="241004" y="3480907"/>
            <a:ext cx="2721935" cy="369332"/>
          </a:xfrm>
          <a:prstGeom prst="rect">
            <a:avLst/>
          </a:prstGeom>
          <a:noFill/>
        </p:spPr>
        <p:txBody>
          <a:bodyPr wrap="square" rtlCol="0">
            <a:spAutoFit/>
          </a:bodyPr>
          <a:lstStyle/>
          <a:p>
            <a:r>
              <a:rPr lang="en-US" b="1" dirty="0"/>
              <a:t>Technology</a:t>
            </a:r>
            <a:r>
              <a:rPr lang="en-US" dirty="0"/>
              <a:t> &amp; Tools</a:t>
            </a:r>
          </a:p>
        </p:txBody>
      </p:sp>
      <p:sp>
        <p:nvSpPr>
          <p:cNvPr id="23" name="Circular Arrow 22">
            <a:extLst>
              <a:ext uri="{FF2B5EF4-FFF2-40B4-BE49-F238E27FC236}">
                <a16:creationId xmlns:a16="http://schemas.microsoft.com/office/drawing/2014/main" id="{63903416-7BE2-2742-B494-508C336F8098}"/>
              </a:ext>
            </a:extLst>
          </p:cNvPr>
          <p:cNvSpPr/>
          <p:nvPr/>
        </p:nvSpPr>
        <p:spPr>
          <a:xfrm rot="5400000">
            <a:off x="4447067" y="3627162"/>
            <a:ext cx="1238693" cy="1414130"/>
          </a:xfrm>
          <a:prstGeom prst="circular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ular Arrow 23">
            <a:extLst>
              <a:ext uri="{FF2B5EF4-FFF2-40B4-BE49-F238E27FC236}">
                <a16:creationId xmlns:a16="http://schemas.microsoft.com/office/drawing/2014/main" id="{238ADF2E-D3C4-6245-9E78-5AA5E5078D35}"/>
              </a:ext>
            </a:extLst>
          </p:cNvPr>
          <p:cNvSpPr/>
          <p:nvPr/>
        </p:nvSpPr>
        <p:spPr>
          <a:xfrm rot="16200000">
            <a:off x="4259227" y="3662861"/>
            <a:ext cx="1238693" cy="1414130"/>
          </a:xfrm>
          <a:prstGeom prst="circular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a:extLst>
              <a:ext uri="{FF2B5EF4-FFF2-40B4-BE49-F238E27FC236}">
                <a16:creationId xmlns:a16="http://schemas.microsoft.com/office/drawing/2014/main" id="{11F04CF5-5F5A-194F-A959-149DC8310DCA}"/>
              </a:ext>
            </a:extLst>
          </p:cNvPr>
          <p:cNvSpPr/>
          <p:nvPr/>
        </p:nvSpPr>
        <p:spPr>
          <a:xfrm>
            <a:off x="5717572" y="2666020"/>
            <a:ext cx="2430912" cy="787296"/>
          </a:xfrm>
          <a:prstGeom prst="ellipse">
            <a:avLst/>
          </a:prstGeom>
          <a:solidFill>
            <a:schemeClr val="tx1">
              <a:alpha val="0"/>
            </a:schemeClr>
          </a:solid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F6CD40F-436D-0348-AE05-BAD1DF80C954}"/>
              </a:ext>
            </a:extLst>
          </p:cNvPr>
          <p:cNvSpPr/>
          <p:nvPr/>
        </p:nvSpPr>
        <p:spPr>
          <a:xfrm>
            <a:off x="4370183" y="5495517"/>
            <a:ext cx="2430912" cy="787296"/>
          </a:xfrm>
          <a:prstGeom prst="ellipse">
            <a:avLst/>
          </a:prstGeom>
          <a:solidFill>
            <a:schemeClr val="tx1">
              <a:alpha val="0"/>
            </a:schemeClr>
          </a:solid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49906179"/>
      </p:ext>
    </p:extLst>
  </p:cSld>
  <p:clrMapOvr>
    <a:masterClrMapping/>
  </p:clrMapOvr>
  <mc:AlternateContent xmlns:mc="http://schemas.openxmlformats.org/markup-compatibility/2006" xmlns:p14="http://schemas.microsoft.com/office/powerpoint/2010/main">
    <mc:Choice Requires="p14">
      <p:transition spd="slow" p14:dur="2000" advTm="129005"/>
    </mc:Choice>
    <mc:Fallback xmlns="">
      <p:transition spd="slow" advTm="1290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Software Testing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2346325" y="2098085"/>
            <a:ext cx="7693025" cy="3391889"/>
          </a:xfrm>
        </p:spPr>
        <p:txBody>
          <a:bodyPr>
            <a:normAutofit/>
          </a:bodyPr>
          <a:lstStyle/>
          <a:p>
            <a:pPr marL="0" indent="0">
              <a:buNone/>
            </a:pPr>
            <a:r>
              <a:rPr lang="en-US" sz="1500" dirty="0"/>
              <a:t>Consider: </a:t>
            </a:r>
          </a:p>
          <a:p>
            <a:pPr marL="0" indent="0">
              <a:buNone/>
            </a:pPr>
            <a:r>
              <a:rPr lang="en-US" sz="1500" dirty="0"/>
              <a:t>The goal should not be better testing. It should be avoiding defects in the first place, and then finding and fixing those unavoidable defects sooner.</a:t>
            </a:r>
          </a:p>
          <a:p>
            <a:pPr marL="0" indent="0">
              <a:buNone/>
            </a:pPr>
            <a:r>
              <a:rPr lang="en-US" sz="1500" dirty="0"/>
              <a:t>You can’t afford to test in quality. Developers must be responsible for the technical product quality and defects. </a:t>
            </a:r>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350" dirty="0"/>
          </a:p>
          <a:p>
            <a:endParaRPr lang="en-US" dirty="0"/>
          </a:p>
        </p:txBody>
      </p:sp>
    </p:spTree>
    <p:extLst>
      <p:ext uri="{BB962C8B-B14F-4D97-AF65-F5344CB8AC3E}">
        <p14:creationId xmlns:p14="http://schemas.microsoft.com/office/powerpoint/2010/main" val="755203394"/>
      </p:ext>
    </p:extLst>
  </p:cSld>
  <p:clrMapOvr>
    <a:masterClrMapping/>
  </p:clrMapOvr>
  <mc:AlternateContent xmlns:mc="http://schemas.openxmlformats.org/markup-compatibility/2006" xmlns:p14="http://schemas.microsoft.com/office/powerpoint/2010/main">
    <mc:Choice Requires="p14">
      <p:transition spd="slow" p14:dur="2000" advTm="136172"/>
    </mc:Choice>
    <mc:Fallback xmlns="">
      <p:transition spd="slow" advTm="13617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Software Engineers ,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Understand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20627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a:t>
            </a:r>
          </a:p>
        </p:txBody>
      </p:sp>
      <p:sp>
        <p:nvSpPr>
          <p:cNvPr id="3" name="Content Placeholder 2"/>
          <p:cNvSpPr>
            <a:spLocks noGrp="1"/>
          </p:cNvSpPr>
          <p:nvPr>
            <p:ph idx="1"/>
          </p:nvPr>
        </p:nvSpPr>
        <p:spPr>
          <a:xfrm>
            <a:off x="838198" y="1525772"/>
            <a:ext cx="10515601" cy="4651191"/>
          </a:xfrm>
        </p:spPr>
        <p:txBody>
          <a:bodyPr>
            <a:noAutofit/>
          </a:bodyPr>
          <a:lstStyle/>
          <a:p>
            <a:r>
              <a:rPr lang="en-US" sz="2000" dirty="0"/>
              <a:t>Never underestimate the value of good design and implementation (for testability, encapsulation, etc.) on the economics of testing… You can’t afford to test in quality!</a:t>
            </a:r>
          </a:p>
          <a:p>
            <a:r>
              <a:rPr lang="en-US" sz="2000" dirty="0"/>
              <a:t>Defects are exponentially more expensive to fix the longer the exist.</a:t>
            </a:r>
          </a:p>
          <a:p>
            <a:pPr lvl="1">
              <a:buFont typeface="Wingdings" panose="05000000000000000000" pitchFamily="2" charset="2"/>
              <a:buChar char="§"/>
            </a:pPr>
            <a:r>
              <a:rPr lang="en-US" sz="2000" dirty="0"/>
              <a:t>Unit - $200</a:t>
            </a:r>
          </a:p>
          <a:p>
            <a:pPr lvl="1">
              <a:buFont typeface="Wingdings" panose="05000000000000000000" pitchFamily="2" charset="2"/>
              <a:buChar char="§"/>
            </a:pPr>
            <a:r>
              <a:rPr lang="en-US" sz="2000" dirty="0"/>
              <a:t>Integration - $600</a:t>
            </a:r>
          </a:p>
          <a:p>
            <a:pPr lvl="1">
              <a:buFont typeface="Wingdings" panose="05000000000000000000" pitchFamily="2" charset="2"/>
              <a:buChar char="§"/>
            </a:pPr>
            <a:r>
              <a:rPr lang="en-US" sz="2000" dirty="0"/>
              <a:t>User Acceptance - $6,000</a:t>
            </a:r>
          </a:p>
          <a:p>
            <a:pPr lvl="1">
              <a:buFont typeface="Wingdings" panose="05000000000000000000" pitchFamily="2" charset="2"/>
              <a:buChar char="§"/>
            </a:pPr>
            <a:r>
              <a:rPr lang="en-US" sz="2000" dirty="0"/>
              <a:t>Production - $100,000+</a:t>
            </a:r>
          </a:p>
          <a:p>
            <a:r>
              <a:rPr lang="en-US" sz="2000" dirty="0"/>
              <a:t>Performance issues are often the most difficult and expensive defects to fix. They are often not found until the application if running under production load… which is often only when it is in production.</a:t>
            </a:r>
          </a:p>
          <a:p>
            <a:r>
              <a:rPr lang="en-US" sz="2000" dirty="0"/>
              <a:t>The permutations of modern software features, data, tools, environments, etc. quickly becomes unmanageable. Testability needs to be goal of nearly all non-trivial applications. </a:t>
            </a:r>
          </a:p>
        </p:txBody>
      </p:sp>
    </p:spTree>
    <p:extLst>
      <p:ext uri="{BB962C8B-B14F-4D97-AF65-F5344CB8AC3E}">
        <p14:creationId xmlns:p14="http://schemas.microsoft.com/office/powerpoint/2010/main" val="2616385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47.7|10.3"/>
</p:tagLst>
</file>

<file path=ppt/tags/tag3.xml><?xml version="1.0" encoding="utf-8"?>
<p:tagLst xmlns:a="http://schemas.openxmlformats.org/drawingml/2006/main" xmlns:r="http://schemas.openxmlformats.org/officeDocument/2006/relationships" xmlns:p="http://schemas.openxmlformats.org/presentationml/2006/main">
  <p:tag name="TIMING" val="|32.7|33.9|26.9|28.1|7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9967</TotalTime>
  <Words>2489</Words>
  <Application>Microsoft Macintosh PowerPoint</Application>
  <PresentationFormat>Widescreen</PresentationFormat>
  <Paragraphs>258</Paragraphs>
  <Slides>25</Slides>
  <Notes>24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Verdana</vt:lpstr>
      <vt:lpstr>Wingdings</vt:lpstr>
      <vt:lpstr>Office Theme</vt:lpstr>
      <vt:lpstr>PowerPoint Presentation</vt:lpstr>
      <vt:lpstr>Prework</vt:lpstr>
      <vt:lpstr>Testing and Test-Driven Development</vt:lpstr>
      <vt:lpstr>Breakout Session on Testing and Test-Driven Development</vt:lpstr>
      <vt:lpstr>Recall Test-driven Development (TDD)</vt:lpstr>
      <vt:lpstr>The Righteous Triangle of Software Development</vt:lpstr>
      <vt:lpstr>Software Testing </vt:lpstr>
      <vt:lpstr>Software Testing Overview</vt:lpstr>
      <vt:lpstr>Software Testing “Truths”</vt:lpstr>
      <vt:lpstr>Software Testing “Truths” (continued)</vt:lpstr>
      <vt:lpstr>The Cost of Fixing a Defect Increases Exponentially</vt:lpstr>
      <vt:lpstr>Waterfall vs Iterative vs Agile Requirements</vt:lpstr>
      <vt:lpstr>Object-Oriented Programming within Various Development Methodologies</vt:lpstr>
      <vt:lpstr>Testing Terms</vt:lpstr>
      <vt:lpstr>Testing Terms</vt:lpstr>
      <vt:lpstr>Automated Testing</vt:lpstr>
      <vt:lpstr>Automated Testing</vt:lpstr>
      <vt:lpstr>Automated Unit Testing Example: JUnit</vt:lpstr>
      <vt:lpstr>Final Thoughts</vt:lpstr>
      <vt:lpstr>Prework for Next Class</vt:lpstr>
      <vt:lpstr>More Programming Together with  Node.js, Express, and Azure  Review Programming Together Video</vt:lpstr>
      <vt:lpstr>End of Session</vt:lpstr>
      <vt:lpstr>Friendly Conversation Topic</vt:lpstr>
      <vt:lpstr>Friendly Conversation Topic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366</cp:revision>
  <dcterms:created xsi:type="dcterms:W3CDTF">2020-08-26T19:34:34Z</dcterms:created>
  <dcterms:modified xsi:type="dcterms:W3CDTF">2022-03-03T16:51:28Z</dcterms:modified>
</cp:coreProperties>
</file>