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1359" r:id="rId2"/>
    <p:sldId id="1581" r:id="rId3"/>
    <p:sldId id="1582" r:id="rId4"/>
    <p:sldId id="1647" r:id="rId5"/>
    <p:sldId id="1580" r:id="rId6"/>
    <p:sldId id="1174" r:id="rId7"/>
    <p:sldId id="1414" r:id="rId8"/>
    <p:sldId id="1364" r:id="rId9"/>
    <p:sldId id="1367" r:id="rId10"/>
    <p:sldId id="1366" r:id="rId11"/>
    <p:sldId id="1369" r:id="rId12"/>
    <p:sldId id="1417" r:id="rId13"/>
    <p:sldId id="1422" r:id="rId14"/>
    <p:sldId id="142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00"/>
    <p:restoredTop sz="82561"/>
  </p:normalViewPr>
  <p:slideViewPr>
    <p:cSldViewPr snapToGrid="0" snapToObjects="1">
      <p:cViewPr varScale="1">
        <p:scale>
          <a:sx n="131" d="100"/>
          <a:sy n="131" d="100"/>
        </p:scale>
        <p:origin x="2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61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you handle dependencies?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36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52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20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45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49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60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60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83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you handle </a:t>
            </a:r>
            <a:r>
              <a:rPr lang="en-US" dirty="0" err="1"/>
              <a:t>dependancies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7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glossary/backlog-groom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ilealliance.org/agile101/agile-glossar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This is </a:t>
            </a:r>
            <a:r>
              <a:rPr lang="en-US" sz="4400" u="sng" dirty="0">
                <a:latin typeface="+mj-lt"/>
              </a:rPr>
              <a:t>Your Scrum Process</a:t>
            </a:r>
          </a:p>
          <a:p>
            <a:pPr marL="0" indent="0" algn="ctr">
              <a:buNone/>
            </a:pPr>
            <a:endParaRPr lang="en-US" sz="4400" u="sng" dirty="0">
              <a:latin typeface="+mj-lt"/>
            </a:endParaRPr>
          </a:p>
          <a:p>
            <a:pPr marL="0" indent="0" algn="ctr">
              <a:buNone/>
            </a:pPr>
            <a:r>
              <a:rPr lang="en-US" sz="3200" dirty="0">
                <a:latin typeface="+mj-lt"/>
              </a:rPr>
              <a:t>“With great power there must also come great responsibility”</a:t>
            </a:r>
          </a:p>
          <a:p>
            <a:pPr marL="0" indent="0" algn="ctr">
              <a:buNone/>
            </a:pPr>
            <a:r>
              <a:rPr lang="en-US" sz="3200" dirty="0">
                <a:latin typeface="+mj-lt"/>
              </a:rPr>
              <a:t>-Peter Parker (aka Spider-Man)</a:t>
            </a:r>
          </a:p>
        </p:txBody>
      </p:sp>
    </p:spTree>
    <p:extLst>
      <p:ext uri="{BB962C8B-B14F-4D97-AF65-F5344CB8AC3E}">
        <p14:creationId xmlns:p14="http://schemas.microsoft.com/office/powerpoint/2010/main" val="3932756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2: Epic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Actions &amp; Requirements: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Product Owner to lead the review and/or creation of Epics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There must be one list of Epics managed by the Product Owner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Epic must deliver customer functionality and value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Epics should be written in User Story format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Epics must be prioritized and forced ranked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product must have at least three Epics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Epic to support sustainable product: As a product user I need for the product to continue to evolve after the semester (sustainability)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Epic Backlog Grooming report questions (Scrum Master / Product Owner):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Create you Epic backlog that includes at least two Epics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202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4681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Step 3: Story Backlog Grooming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4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03FF7E-4CE2-E44A-9006-ACA3C9F8DB55}"/>
              </a:ext>
            </a:extLst>
          </p:cNvPr>
          <p:cNvSpPr/>
          <p:nvPr/>
        </p:nvSpPr>
        <p:spPr>
          <a:xfrm>
            <a:off x="2221847" y="5174113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1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6736"/>
            <a:ext cx="10806113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3: Story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8516"/>
            <a:ext cx="10515600" cy="54743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Review Done, User Stories, and Story Backlog:</a:t>
            </a:r>
          </a:p>
          <a:p>
            <a:pPr marL="0" indent="0">
              <a:buNone/>
            </a:pPr>
            <a:r>
              <a:rPr lang="en-US" sz="1800" dirty="0"/>
              <a:t>“Done” must be well defined and for us includes at a minimum: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Successfully deployed and integration tested in the production environment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Demoed to the Product Owner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Available to be demoed to the class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User Stories must: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Be written in User Story format from a customer / user perspective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Deliver user (customer) value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Be associated with Epic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Product Product Backlog is: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Managed by to Product Owner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The team’s master list of prioritized (force ranked)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The team’s master list of all important project work (spikes, continuous improvement, etc.)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9929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3: Story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Requirements: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Product Owner to lead the </a:t>
            </a:r>
            <a:r>
              <a:rPr lang="en-US" sz="2000" u="sng" dirty="0"/>
              <a:t>creation</a:t>
            </a:r>
            <a:r>
              <a:rPr lang="en-US" sz="2000" dirty="0"/>
              <a:t>, </a:t>
            </a:r>
            <a:r>
              <a:rPr lang="en-US" sz="2000" u="sng" dirty="0"/>
              <a:t>force ranking,</a:t>
            </a:r>
            <a:r>
              <a:rPr lang="en-US" sz="2000" dirty="0"/>
              <a:t> and </a:t>
            </a:r>
            <a:r>
              <a:rPr lang="en-US" sz="2000" u="sng" dirty="0"/>
              <a:t>estimating</a:t>
            </a:r>
            <a:r>
              <a:rPr lang="en-US" sz="2000" dirty="0"/>
              <a:t> of User Stories.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User Story must have an estimated effort in Story Points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For our purposes assume 1 Story Point is approximately equal to 1 hour of effort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User Story must be deliverable in a single sprint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Since sprint 8 brings us to the end of the semester, include a focus on </a:t>
            </a:r>
            <a:r>
              <a:rPr lang="en-US" sz="2000" u="sng" dirty="0"/>
              <a:t>including stories that will create a sustainable product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Stories to support New Epic: </a:t>
            </a:r>
          </a:p>
          <a:p>
            <a:pPr marL="0" indent="0">
              <a:buNone/>
            </a:pPr>
            <a:r>
              <a:rPr lang="en-US" sz="2000" dirty="0"/>
              <a:t>As a product user I need for the product to continue to evolve after the semester (sustainability)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9864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3: Story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1"/>
            <a:ext cx="10515600" cy="5331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Requirements &amp; Actions:</a:t>
            </a:r>
          </a:p>
          <a:p>
            <a:pPr marL="0" indent="0">
              <a:buNone/>
            </a:pPr>
            <a:r>
              <a:rPr lang="en-US" sz="2000" dirty="0"/>
              <a:t>Update Product Backlog by: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Creating new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Prioritize and force rank important stories (anything that might make it to the Sprint Backlog)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Provide Story Point estimates for important stories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900" b="1" i="1" dirty="0"/>
              <a:t>Product Backlog report out questions (Product Owner):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What is your team’s definition of done?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What is the total number of user stories in your Product Backlog (stories)?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What is the total number of story points in your Product Backlog (stories)?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How many story points per team member?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How will you handle sprint 6 committed stories that are not Done next Tuesday?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601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Review Final Project Sprint 7 Requirements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Final Project Sprint 7 requirements with a focus on Backlog Grooming, Product Owner, Stories, and Story Backlog.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197DA8-6C92-064F-BF12-622ABF0FF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0"/>
            <a:ext cx="1371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3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Backlog Grooming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3"/>
              </a:rPr>
              <a:t>Backlog Grooming </a:t>
            </a:r>
            <a:r>
              <a:rPr lang="en-US" sz="2000" dirty="0"/>
              <a:t>includes: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Creating and Deleting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Prioritizing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Estimating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Spitting or Consolidating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5FD74-0095-A443-91BE-ECFFF854C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400" y="0"/>
            <a:ext cx="1371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7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1C91-ED16-C74E-A660-9A9D1185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 to Write Good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AA7E4-A7E9-2540-8DBB-F5AB27A5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743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u="sng" dirty="0"/>
              <a:t>I</a:t>
            </a:r>
            <a:r>
              <a:rPr lang="en-US" sz="2000" dirty="0"/>
              <a:t>ndependent: Self contained, not dependent on other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N</a:t>
            </a:r>
            <a:r>
              <a:rPr lang="en-US" sz="2000" dirty="0"/>
              <a:t>egotiable: Leave space for discussion, discovery and invention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V</a:t>
            </a:r>
            <a:r>
              <a:rPr lang="en-US" sz="2000" dirty="0"/>
              <a:t>aluable: Has immediate value to stakeholder.  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E</a:t>
            </a:r>
            <a:r>
              <a:rPr lang="en-US" sz="2000" dirty="0"/>
              <a:t>stimable: Constrained in size and scope, just enough information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S</a:t>
            </a:r>
            <a:r>
              <a:rPr lang="en-US" sz="2000" dirty="0"/>
              <a:t>mall: Ideally 1-2 days work with larger efforts being decomposed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T</a:t>
            </a:r>
            <a:r>
              <a:rPr lang="en-US" sz="2000" dirty="0"/>
              <a:t>estable: Acceptance criteria makes clear when work is done</a:t>
            </a:r>
          </a:p>
        </p:txBody>
      </p:sp>
    </p:spTree>
    <p:extLst>
      <p:ext uri="{BB962C8B-B14F-4D97-AF65-F5344CB8AC3E}">
        <p14:creationId xmlns:p14="http://schemas.microsoft.com/office/powerpoint/2010/main" val="136709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7"/>
            <a:ext cx="10848703" cy="5351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By the end the class next Tuesday each team member will have committed to multiple meaningful User Stories that are estimated at a total effort </a:t>
            </a:r>
            <a:r>
              <a:rPr lang="en-US" sz="1800" b="1" u="sng" dirty="0"/>
              <a:t>12 or more Story Points per person</a:t>
            </a:r>
          </a:p>
          <a:p>
            <a:pPr marL="0" indent="0">
              <a:buNone/>
            </a:pPr>
            <a:r>
              <a:rPr lang="en-US" sz="1800" dirty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Update “Done” definition making sure that it includes deployed, tested, and able to be demoed in the production environment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Come into Sprint Planning with a fully Groomed Story Backlog of at least 10 story points per team member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Team members REQUEST stories, stories are assigned, and team members COMMIT to delivering stories by end of sprint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You and your scrum team are responsible for have Done defined and having a fully Groomed Backlog prior to class on Tuesday.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u="sng" dirty="0"/>
              <a:t>Product Owner</a:t>
            </a:r>
            <a:r>
              <a:rPr lang="en-US" sz="2000" dirty="0"/>
              <a:t> maintains and updates the prioritized Product and Sprint Backlogs.</a:t>
            </a:r>
          </a:p>
          <a:p>
            <a:pPr marL="0" indent="0">
              <a:buNone/>
            </a:pPr>
            <a:r>
              <a:rPr lang="en-US" sz="2000" dirty="0"/>
              <a:t>Each team member is responsible for requesting and committing to stories. Stories must be deliverable within the sprint. It should be a high priority to assign a story to a single team member.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 Goal</a:t>
            </a:r>
          </a:p>
        </p:txBody>
      </p:sp>
    </p:spTree>
    <p:extLst>
      <p:ext uri="{BB962C8B-B14F-4D97-AF65-F5344CB8AC3E}">
        <p14:creationId xmlns:p14="http://schemas.microsoft.com/office/powerpoint/2010/main" val="16411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4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pic>
        <p:nvPicPr>
          <p:cNvPr id="5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A964D65-E443-B742-888B-6DCEC27B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27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Backlog Grooming and 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Priorities &amp; Roles Assignment (review)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Epic Backlog Grooming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Story Backlog Grooming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Sprint Planning (Tuesday)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Commitment to Sprint Backlog (Tuesday)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Celebrate! (Tuesday)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917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1: Roles &amp;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Agile Priorities (associated scrum role):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Customer (Product Owner)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Technology (Architect)… optional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Process (Scrum Master)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Recall that one person can play multiple roles.</a:t>
            </a:r>
          </a:p>
          <a:p>
            <a:pPr marL="0" indent="0">
              <a:buNone/>
            </a:pPr>
            <a:r>
              <a:rPr lang="en-US" sz="2000" dirty="0"/>
              <a:t>Recall that it is different/difficult for us because we are playing the role of the customer as well as the delivery team.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Roles report-out questions: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Who will be the Scrum Master &amp; Product Owner for sprint 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889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2: Epic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User Stories, Epics and Backlogs</a:t>
            </a:r>
          </a:p>
          <a:p>
            <a:pPr marL="0" indent="0">
              <a:buNone/>
            </a:pPr>
            <a:r>
              <a:rPr lang="en-US" sz="2000" dirty="0"/>
              <a:t>Agile Glossary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… review User Story format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832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12604</TotalTime>
  <Words>946</Words>
  <Application>Microsoft Macintosh PowerPoint</Application>
  <PresentationFormat>Widescreen</PresentationFormat>
  <Paragraphs>126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Review Final Project Sprint 7 Requirements</vt:lpstr>
      <vt:lpstr>Backlog Grooming</vt:lpstr>
      <vt:lpstr>INVEST to Write Good User Stories</vt:lpstr>
      <vt:lpstr>Sprint Planning Goal</vt:lpstr>
      <vt:lpstr>Scrum Process</vt:lpstr>
      <vt:lpstr>Backlog Grooming and Sprint Planning</vt:lpstr>
      <vt:lpstr>Step 1: Roles &amp; Priorities</vt:lpstr>
      <vt:lpstr>Step 2: Epic Backlog Grooming</vt:lpstr>
      <vt:lpstr>Step 2: Epic Backlog Grooming</vt:lpstr>
      <vt:lpstr>Step 3: Story Backlog Grooming</vt:lpstr>
      <vt:lpstr>Step 3: Story Backlog Grooming</vt:lpstr>
      <vt:lpstr>Step 3: Story Backlog Grooming</vt:lpstr>
      <vt:lpstr>Step 3: Story Backlog Grooming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452</cp:revision>
  <dcterms:created xsi:type="dcterms:W3CDTF">2020-08-26T19:34:34Z</dcterms:created>
  <dcterms:modified xsi:type="dcterms:W3CDTF">2022-04-21T15:38:01Z</dcterms:modified>
</cp:coreProperties>
</file>