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91" r:id="rId3"/>
    <p:sldId id="302" r:id="rId4"/>
    <p:sldId id="306" r:id="rId5"/>
    <p:sldId id="307" r:id="rId6"/>
    <p:sldId id="308" r:id="rId7"/>
    <p:sldId id="309" r:id="rId8"/>
    <p:sldId id="310" r:id="rId9"/>
    <p:sldId id="311" r:id="rId10"/>
    <p:sldId id="301" r:id="rId11"/>
    <p:sldId id="300" r:id="rId12"/>
    <p:sldId id="317" r:id="rId13"/>
    <p:sldId id="318" r:id="rId14"/>
    <p:sldId id="312" r:id="rId15"/>
    <p:sldId id="313" r:id="rId16"/>
    <p:sldId id="314" r:id="rId17"/>
    <p:sldId id="315" r:id="rId18"/>
    <p:sldId id="316" r:id="rId19"/>
    <p:sldId id="263"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6374" autoAdjust="0"/>
  </p:normalViewPr>
  <p:slideViewPr>
    <p:cSldViewPr snapToGrid="0">
      <p:cViewPr varScale="1">
        <p:scale>
          <a:sx n="97" d="100"/>
          <a:sy n="97" d="100"/>
        </p:scale>
        <p:origin x="456"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10/18/2017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 sync.</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‘Hello World’ from ‘Yahtzee Dice Roller’ with external JavaScript and CSS files was the assignment for Monday last week. Let’s do it together to make sure that we are in the same place. </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2232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62580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82876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3321655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300074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Possible Topic: </a:t>
            </a:r>
            <a:r>
              <a:rPr lang="en-US" sz="1000" dirty="0" err="1"/>
              <a:t>WebAssembly</a:t>
            </a:r>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49054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Your score should be out on Blackboard. I am still validating whether the summery score is working correctly, and I have not figured out exactly how to curve the scores.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52211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 can modify the string so that </a:t>
            </a:r>
            <a:r>
              <a:rPr lang="en-US" sz="1200" dirty="0"/>
              <a:t>/247*-[a-z]/ will match</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68608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95126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80983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15063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the syllabus. </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2304747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82670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21</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a:bodyPr>
          <a:lstStyle/>
          <a:p>
            <a:pPr marL="0" indent="0">
              <a:buNone/>
            </a:pPr>
            <a:r>
              <a:rPr lang="en-US" sz="2000" dirty="0"/>
              <a:t>Agenda:</a:t>
            </a:r>
          </a:p>
          <a:p>
            <a:pPr marL="457200" indent="-457200">
              <a:buFont typeface="+mj-lt"/>
              <a:buAutoNum type="arabicPeriod"/>
            </a:pPr>
            <a:r>
              <a:rPr lang="en-US" sz="2000" dirty="0"/>
              <a:t>Friendly Conversation &amp; Good Natured Banter… interaction coding vs lecture</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Midterm Exam 1 Discussion</a:t>
            </a:r>
          </a:p>
          <a:p>
            <a:pPr marL="457200" indent="-457200">
              <a:buFont typeface="+mj-lt"/>
              <a:buAutoNum type="arabicPeriod"/>
            </a:pPr>
            <a:r>
              <a:rPr lang="en-US" sz="2000" dirty="0"/>
              <a:t>Google Maps Live Coding Session… TOGETHER!</a:t>
            </a:r>
          </a:p>
          <a:p>
            <a:pPr marL="0" indent="0">
              <a:buNone/>
            </a:pPr>
            <a:endParaRPr lang="en-US" sz="2000" dirty="0"/>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Todays 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 (before next class):</a:t>
            </a:r>
            <a:endParaRPr lang="en-US" sz="2000" dirty="0"/>
          </a:p>
          <a:p>
            <a:r>
              <a:rPr lang="en-US" sz="2000" dirty="0"/>
              <a:t>Work on Project 3 due at the end of next week</a:t>
            </a:r>
          </a:p>
          <a:p>
            <a:r>
              <a:rPr lang="en-US" sz="2000" dirty="0"/>
              <a:t>Complete Ch.7.1 through 7.4</a:t>
            </a:r>
          </a:p>
        </p:txBody>
      </p:sp>
    </p:spTree>
    <p:extLst>
      <p:ext uri="{BB962C8B-B14F-4D97-AF65-F5344CB8AC3E}">
        <p14:creationId xmlns:p14="http://schemas.microsoft.com/office/powerpoint/2010/main" val="38194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Live Coding Session*</a:t>
            </a:r>
            <a:br>
              <a:rPr lang="en-US" sz="4800" dirty="0"/>
            </a:br>
            <a:r>
              <a:rPr lang="en-US" sz="4800" dirty="0"/>
              <a:t>Google Maps API</a:t>
            </a:r>
          </a:p>
        </p:txBody>
      </p:sp>
    </p:spTree>
    <p:extLst>
      <p:ext uri="{BB962C8B-B14F-4D97-AF65-F5344CB8AC3E}">
        <p14:creationId xmlns:p14="http://schemas.microsoft.com/office/powerpoint/2010/main" val="361308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How to Completing your Projects this semester</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547409"/>
          </a:xfrm>
        </p:spPr>
        <p:txBody>
          <a:bodyPr>
            <a:normAutofit/>
          </a:bodyPr>
          <a:lstStyle/>
          <a:p>
            <a:pPr marL="457200" indent="-457200">
              <a:buFont typeface="+mj-lt"/>
              <a:buAutoNum type="arabicPeriod"/>
            </a:pPr>
            <a:r>
              <a:rPr lang="en-US" sz="2000" dirty="0"/>
              <a:t>Start early on project assignments</a:t>
            </a:r>
          </a:p>
          <a:p>
            <a:pPr marL="457200" indent="-457200">
              <a:buFont typeface="+mj-lt"/>
              <a:buAutoNum type="arabicPeriod"/>
            </a:pPr>
            <a:r>
              <a:rPr lang="en-US" sz="2000" dirty="0"/>
              <a:t>Establish a physical work environment that allows you to focus for extended periods of time</a:t>
            </a:r>
          </a:p>
          <a:p>
            <a:pPr marL="457200" indent="-457200">
              <a:buFont typeface="+mj-lt"/>
              <a:buAutoNum type="arabicPeriod"/>
            </a:pPr>
            <a:r>
              <a:rPr lang="en-US" sz="2000" dirty="0"/>
              <a:t>Become comfortable with your development environment/tools</a:t>
            </a:r>
          </a:p>
          <a:p>
            <a:pPr marL="457200" indent="-457200">
              <a:buFont typeface="+mj-lt"/>
              <a:buAutoNum type="arabicPeriod"/>
            </a:pPr>
            <a:r>
              <a:rPr lang="en-US" sz="2000" dirty="0"/>
              <a:t>Read or re-read the project assignment and related materials</a:t>
            </a:r>
          </a:p>
          <a:p>
            <a:pPr marL="457200" indent="-457200">
              <a:buFont typeface="+mj-lt"/>
              <a:buAutoNum type="arabicPeriod"/>
            </a:pPr>
            <a:r>
              <a:rPr lang="en-US" sz="2000" dirty="0"/>
              <a:t>Suggest changes to the assignment if you feel you have found a better way</a:t>
            </a:r>
          </a:p>
          <a:p>
            <a:pPr marL="457200" indent="-457200">
              <a:buFont typeface="+mj-lt"/>
              <a:buAutoNum type="arabicPeriod"/>
            </a:pPr>
            <a:r>
              <a:rPr lang="en-US" sz="2000" dirty="0"/>
              <a:t>Save and deploy working versions of your project regularly… this allows you to experiment without risking what you have already accomplished</a:t>
            </a:r>
          </a:p>
          <a:p>
            <a:pPr marL="457200" indent="-457200">
              <a:buFont typeface="+mj-lt"/>
              <a:buAutoNum type="arabicPeriod"/>
            </a:pPr>
            <a:r>
              <a:rPr lang="en-US" sz="2000" dirty="0"/>
              <a:t>Ask for help if you are stuck… often simply articulating the problem/question will lead you to finding your own answer</a:t>
            </a:r>
          </a:p>
          <a:p>
            <a:pPr marL="457200" indent="-457200">
              <a:buFont typeface="+mj-lt"/>
              <a:buAutoNum type="arabicPeriod"/>
            </a:pPr>
            <a:r>
              <a:rPr lang="en-US" sz="2000" dirty="0"/>
              <a:t>Look for similar examples… but write your own code that you understand</a:t>
            </a:r>
          </a:p>
          <a:p>
            <a:pPr marL="457200" indent="-457200">
              <a:buFont typeface="+mj-lt"/>
              <a:buAutoNum type="arabicPeriod"/>
            </a:pPr>
            <a:r>
              <a:rPr lang="en-US" sz="2000" dirty="0"/>
              <a:t>Come to class and participate in class exercises… ask questions during or after class</a:t>
            </a:r>
          </a:p>
          <a:p>
            <a:pPr marL="457200" indent="-457200">
              <a:buFont typeface="+mj-lt"/>
              <a:buAutoNum type="arabicPeriod"/>
            </a:pPr>
            <a:r>
              <a:rPr lang="en-US" sz="2000" dirty="0"/>
              <a:t>Review the textbook and review the lecture slides</a:t>
            </a:r>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CDC3DAE-5A73-4F19-90A4-6B6D749FB72E}"/>
              </a:ext>
            </a:extLst>
          </p:cNvPr>
          <p:cNvSpPr/>
          <p:nvPr/>
        </p:nvSpPr>
        <p:spPr>
          <a:xfrm>
            <a:off x="838197" y="2307663"/>
            <a:ext cx="10469526" cy="411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8169D8-68C6-4F70-95C7-03AF8BF58A5E}"/>
              </a:ext>
            </a:extLst>
          </p:cNvPr>
          <p:cNvSpPr/>
          <p:nvPr/>
        </p:nvSpPr>
        <p:spPr>
          <a:xfrm>
            <a:off x="838197" y="3584725"/>
            <a:ext cx="10469526" cy="5374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5E87CA-EFD6-4A3A-8698-36A301AC93CF}"/>
              </a:ext>
            </a:extLst>
          </p:cNvPr>
          <p:cNvSpPr/>
          <p:nvPr/>
        </p:nvSpPr>
        <p:spPr>
          <a:xfrm>
            <a:off x="884274" y="4871693"/>
            <a:ext cx="10469526" cy="411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6920AC3B-8F45-40AC-8E8E-F8F0549E6A2B}"/>
              </a:ext>
            </a:extLst>
          </p:cNvPr>
          <p:cNvSpPr txBox="1">
            <a:spLocks/>
          </p:cNvSpPr>
          <p:nvPr/>
        </p:nvSpPr>
        <p:spPr>
          <a:xfrm>
            <a:off x="815159" y="6204010"/>
            <a:ext cx="10515601" cy="3434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Invest the time!</a:t>
            </a:r>
          </a:p>
          <a:p>
            <a:pPr marL="457200" indent="-457200">
              <a:buFont typeface="+mj-lt"/>
              <a:buAutoNum type="arabicPeriod"/>
            </a:pPr>
            <a:endParaRPr lang="en-US" sz="2000" dirty="0"/>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13" name="Rectangle 12">
            <a:extLst>
              <a:ext uri="{FF2B5EF4-FFF2-40B4-BE49-F238E27FC236}">
                <a16:creationId xmlns:a16="http://schemas.microsoft.com/office/drawing/2014/main" id="{E4117ACF-FDAD-407E-8458-B1C74B98B16B}"/>
              </a:ext>
            </a:extLst>
          </p:cNvPr>
          <p:cNvSpPr/>
          <p:nvPr/>
        </p:nvSpPr>
        <p:spPr>
          <a:xfrm>
            <a:off x="861235" y="6136407"/>
            <a:ext cx="10469526" cy="411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55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Coding Session Objectives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457200" indent="-457200">
              <a:buFont typeface="+mj-lt"/>
              <a:buAutoNum type="arabicPeriod"/>
            </a:pPr>
            <a:r>
              <a:rPr lang="en-US" sz="2000" dirty="0"/>
              <a:t>Become comfortable with your development environment/tools</a:t>
            </a:r>
          </a:p>
          <a:p>
            <a:pPr lvl="1"/>
            <a:r>
              <a:rPr lang="en-US" sz="1600" dirty="0"/>
              <a:t>Chrome Developer Tools</a:t>
            </a:r>
          </a:p>
          <a:p>
            <a:pPr lvl="1"/>
            <a:r>
              <a:rPr lang="en-US" sz="1600" dirty="0"/>
              <a:t>HTML and JavaScript Validator</a:t>
            </a:r>
          </a:p>
          <a:p>
            <a:pPr marL="457200" indent="-457200">
              <a:buFont typeface="+mj-lt"/>
              <a:buAutoNum type="arabicPeriod"/>
            </a:pPr>
            <a:r>
              <a:rPr lang="en-US" sz="2000" dirty="0"/>
              <a:t>Save and deploy working versions of your project regularly… this allows you to experiment without risking what you have already accomplished</a:t>
            </a:r>
          </a:p>
          <a:p>
            <a:pPr lvl="1"/>
            <a:r>
              <a:rPr lang="en-US" sz="1600" dirty="0"/>
              <a:t>Start with a working, tested, and validated Hello World</a:t>
            </a:r>
          </a:p>
          <a:p>
            <a:pPr lvl="1"/>
            <a:r>
              <a:rPr lang="en-US" sz="1600" dirty="0"/>
              <a:t>Make incremental enhancements in new files… or using source code control </a:t>
            </a:r>
          </a:p>
          <a:p>
            <a:pPr lvl="1"/>
            <a:r>
              <a:rPr lang="en-US" sz="1600" dirty="0"/>
              <a:t>Be prepared to submit what you have at any point</a:t>
            </a:r>
          </a:p>
          <a:p>
            <a:pPr marL="457200" indent="-457200">
              <a:buFont typeface="+mj-lt"/>
              <a:buAutoNum type="arabicPeriod"/>
            </a:pPr>
            <a:r>
              <a:rPr lang="en-US" sz="2000" dirty="0"/>
              <a:t>Look for similar examples… but write your own code that you understand</a:t>
            </a:r>
          </a:p>
          <a:p>
            <a:pPr marL="457200" indent="-457200">
              <a:buFont typeface="+mj-lt"/>
              <a:buAutoNum type="arabicPeriod"/>
            </a:pPr>
            <a:r>
              <a:rPr lang="en-US" sz="2000" dirty="0"/>
              <a:t>Only you can choose to invest the time… time spent earlier in the project is worth more than time spent at the end</a:t>
            </a:r>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0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With Working, Tested, and Validated Hello World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Yahtzee Dice Roller to Hello World… Let’s do this TOGETHER: </a:t>
            </a:r>
          </a:p>
          <a:p>
            <a:pPr marL="457200" indent="-457200">
              <a:buFont typeface="+mj-lt"/>
              <a:buAutoNum type="arabicPeriod"/>
            </a:pPr>
            <a:r>
              <a:rPr lang="en-US" sz="2000" dirty="0"/>
              <a:t>Copy ‘yahtzee-dice-roller-extern-js.html’ and ‘yahtzee-dice-roller-extern-js.js’ to working folder</a:t>
            </a:r>
          </a:p>
          <a:p>
            <a:pPr marL="457200" indent="-457200">
              <a:buFont typeface="+mj-lt"/>
              <a:buAutoNum type="arabicPeriod"/>
            </a:pPr>
            <a:r>
              <a:rPr lang="en-US" sz="2000" dirty="0"/>
              <a:t>Rename them to ‘hello-world.html’ and ‘hello-world.js’</a:t>
            </a:r>
          </a:p>
          <a:p>
            <a:pPr marL="457200" indent="-457200">
              <a:buFont typeface="+mj-lt"/>
              <a:buAutoNum type="arabicPeriod"/>
            </a:pPr>
            <a:r>
              <a:rPr lang="en-US" sz="2000" dirty="0"/>
              <a:t>Update the JavaScript link in ‘hello-world.html’</a:t>
            </a:r>
          </a:p>
          <a:p>
            <a:pPr marL="457200" indent="-457200">
              <a:buFont typeface="+mj-lt"/>
              <a:buAutoNum type="arabicPeriod"/>
            </a:pPr>
            <a:r>
              <a:rPr lang="en-US" sz="2000" dirty="0"/>
              <a:t>Test hello-world application… does it work?</a:t>
            </a:r>
          </a:p>
          <a:p>
            <a:pPr marL="457200" indent="-457200">
              <a:buFont typeface="+mj-lt"/>
              <a:buAutoNum type="arabicPeriod"/>
            </a:pPr>
            <a:r>
              <a:rPr lang="en-US" sz="2000" dirty="0"/>
              <a:t>Cut CSS code out of ‘hello-world.html’… see the change in behavior?</a:t>
            </a:r>
          </a:p>
          <a:p>
            <a:pPr marL="457200" indent="-457200">
              <a:buFont typeface="+mj-lt"/>
              <a:buAutoNum type="arabicPeriod"/>
            </a:pPr>
            <a:r>
              <a:rPr lang="en-US" sz="2000" dirty="0"/>
              <a:t>Create a new file ‘hello-world.css’, move CSS code to external file, past CSS code into external file, and add link to ‘hello-world.html’… does it work?</a:t>
            </a:r>
          </a:p>
          <a:p>
            <a:pPr marL="457200" indent="-457200">
              <a:buFont typeface="+mj-lt"/>
              <a:buAutoNum type="arabicPeriod"/>
            </a:pPr>
            <a:r>
              <a:rPr lang="en-US" sz="2000" dirty="0"/>
              <a:t>Add ‘console.log()’ message to ‘function random()’… test it with Developer Tools!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9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Create A Safe Environment to Make Changes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1 – Create initial Google Maps files: </a:t>
            </a:r>
          </a:p>
          <a:p>
            <a:pPr marL="457200" indent="-457200">
              <a:buFont typeface="+mj-lt"/>
              <a:buAutoNum type="arabicPeriod"/>
            </a:pPr>
            <a:r>
              <a:rPr lang="en-US" sz="2000" dirty="0"/>
              <a:t>Copy all three ‘hello-world’ files and name them ‘google-maps-step-01’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‘google-maps-step-01.html’ to reflect new names</a:t>
            </a:r>
          </a:p>
          <a:p>
            <a:pPr marL="457200" indent="-457200">
              <a:buFont typeface="+mj-lt"/>
              <a:buAutoNum type="arabicPeriod"/>
            </a:pPr>
            <a:r>
              <a:rPr lang="en-US" sz="2000" dirty="0"/>
              <a:t>Update title to ‘Google Maps’</a:t>
            </a:r>
          </a:p>
          <a:p>
            <a:pPr marL="457200" indent="-457200">
              <a:buFont typeface="+mj-lt"/>
              <a:buAutoNum type="arabicPeriod"/>
            </a:pPr>
            <a:r>
              <a:rPr lang="en-US" sz="2000" dirty="0"/>
              <a:t>Update ‘console.log()’ message to reflect ‘Step 1’ and test new files</a:t>
            </a:r>
          </a:p>
          <a:p>
            <a:pPr marL="457200" indent="-457200">
              <a:buFont typeface="+mj-lt"/>
              <a:buAutoNum type="arabicPeriod"/>
            </a:pPr>
            <a:r>
              <a:rPr lang="en-US" sz="2000" dirty="0"/>
              <a:t>Test utilizing Google Developer Tools…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81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Tutorial Code for a Map and Markers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2 – Add a Google Map and two Markers: </a:t>
            </a:r>
          </a:p>
          <a:p>
            <a:pPr marL="457200" indent="-457200">
              <a:buFont typeface="+mj-lt"/>
              <a:buAutoNum type="arabicPeriod"/>
            </a:pPr>
            <a:r>
              <a:rPr lang="en-US" sz="2000" dirty="0"/>
              <a:t>Copy all three ‘step-01’ files to ‘step-02’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‘google-maps-step-02.html’ to reflect new names</a:t>
            </a:r>
          </a:p>
          <a:p>
            <a:pPr marL="457200" indent="-457200">
              <a:buFont typeface="+mj-lt"/>
              <a:buAutoNum type="arabicPeriod"/>
            </a:pPr>
            <a:r>
              <a:rPr lang="en-US" sz="2000" dirty="0"/>
              <a:t>Update ‘console.log()’ message to reflect ‘Step 2’ and test new files… does it work? </a:t>
            </a:r>
          </a:p>
          <a:p>
            <a:pPr marL="457200" indent="-457200">
              <a:buFont typeface="+mj-lt"/>
              <a:buAutoNum type="arabicPeriod"/>
            </a:pPr>
            <a:r>
              <a:rPr lang="en-US" sz="2000" dirty="0"/>
              <a:t>Now add code from Google Maps tutorial to Step 2 files</a:t>
            </a:r>
          </a:p>
          <a:p>
            <a:pPr marL="457200" indent="-457200">
              <a:buFont typeface="+mj-lt"/>
              <a:buAutoNum type="arabicPeriod"/>
            </a:pPr>
            <a:r>
              <a:rPr lang="en-US" sz="2000" dirty="0"/>
              <a:t>Test it!... does it work? </a:t>
            </a:r>
          </a:p>
          <a:p>
            <a:pPr marL="457200" indent="-457200">
              <a:buFont typeface="+mj-lt"/>
              <a:buAutoNum type="arabicPeriod"/>
            </a:pPr>
            <a:r>
              <a:rPr lang="en-US" sz="2000" dirty="0"/>
              <a:t>Add a marker like they did in the second tutorial… does it work? </a:t>
            </a:r>
          </a:p>
          <a:p>
            <a:pPr marL="457200" indent="-457200">
              <a:buFont typeface="+mj-lt"/>
              <a:buAutoNum type="arabicPeriod"/>
            </a:pPr>
            <a:r>
              <a:rPr lang="en-US" sz="2000" dirty="0"/>
              <a:t>Add a second marker with a custom icon and Listener…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r>
              <a:rPr lang="en-US" sz="2000" dirty="0"/>
              <a:t>Time check…</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7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Idle Listener that Checks </a:t>
            </a:r>
            <a:r>
              <a:rPr lang="en-US" sz="3600" dirty="0" err="1"/>
              <a:t>Zoomlevel</a:t>
            </a:r>
            <a:r>
              <a:rPr lang="en-US" sz="3600" dirty="0"/>
              <a:t> and Bounds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3 – Add Listener for Idle, get zoom level, check bounds, and remove Yahtzee code: </a:t>
            </a:r>
          </a:p>
          <a:p>
            <a:pPr marL="457200" indent="-457200">
              <a:buFont typeface="+mj-lt"/>
              <a:buAutoNum type="arabicPeriod"/>
            </a:pPr>
            <a:r>
              <a:rPr lang="en-US" sz="2000" dirty="0"/>
              <a:t>Copy all three ‘step-02’ files to ‘step-03’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‘google-maps-step-03.html’ to reflect new names</a:t>
            </a:r>
          </a:p>
          <a:p>
            <a:pPr marL="457200" indent="-457200">
              <a:buFont typeface="+mj-lt"/>
              <a:buAutoNum type="arabicPeriod"/>
            </a:pPr>
            <a:r>
              <a:rPr lang="en-US" sz="2000" dirty="0"/>
              <a:t>Update ‘console.log()’ message to reflect ‘Step 3’ and test new files… does it work? </a:t>
            </a:r>
          </a:p>
          <a:p>
            <a:pPr marL="457200" indent="-457200">
              <a:buFont typeface="+mj-lt"/>
              <a:buAutoNum type="arabicPeriod"/>
            </a:pPr>
            <a:r>
              <a:rPr lang="en-US" sz="2000" dirty="0"/>
              <a:t>Add a listener for Idle that logs a console message with the current zoom level… does it work?</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Remove or Repurpose Yahtzee Code</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4 – Create step 4 files and know what you will need to do to submit project: </a:t>
            </a:r>
          </a:p>
          <a:p>
            <a:pPr marL="457200" indent="-457200">
              <a:buFont typeface="+mj-lt"/>
              <a:buAutoNum type="arabicPeriod"/>
            </a:pPr>
            <a:r>
              <a:rPr lang="en-US" sz="2000" dirty="0"/>
              <a:t>Copy all three ‘step-03’ files to ‘step-04’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Remove/repurpose Yahtzee code to create Instructions and Hints… does it work? </a:t>
            </a:r>
          </a:p>
          <a:p>
            <a:pPr marL="457200" indent="-457200">
              <a:buFont typeface="+mj-lt"/>
              <a:buAutoNum type="arabicPeriod"/>
            </a:pPr>
            <a:r>
              <a:rPr lang="en-US" sz="2000" dirty="0"/>
              <a:t>If you want, you can utilize ‘step-04’ to continue enhancing your solution</a:t>
            </a:r>
          </a:p>
          <a:p>
            <a:pPr marL="457200" indent="-457200">
              <a:buFont typeface="+mj-lt"/>
              <a:buAutoNum type="arabicPeriod"/>
            </a:pPr>
            <a:r>
              <a:rPr lang="en-US" sz="2000" dirty="0"/>
              <a:t>Do you know what it would take to finalize and submit ‘step-04’? </a:t>
            </a:r>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4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From Last Class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p>
          <a:p>
            <a:r>
              <a:rPr lang="en-US" sz="2000" dirty="0"/>
              <a:t>Work on Project 3 due Wednesday, Oct 23</a:t>
            </a:r>
          </a:p>
          <a:p>
            <a:r>
              <a:rPr lang="en-US" sz="2000" dirty="0"/>
              <a:t>Compete Ch.6</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789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Discuss Midterm Exam #1</a:t>
            </a:r>
          </a:p>
        </p:txBody>
      </p:sp>
    </p:spTree>
    <p:extLst>
      <p:ext uri="{BB962C8B-B14F-4D97-AF65-F5344CB8AC3E}">
        <p14:creationId xmlns:p14="http://schemas.microsoft.com/office/powerpoint/2010/main" val="307299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are HTML, CSS, and JavaScript and what are the main uses for each? Please provide a detailed explanation.</a:t>
            </a:r>
          </a:p>
          <a:p>
            <a:pPr marL="0" indent="0">
              <a:buNone/>
            </a:pPr>
            <a:r>
              <a:rPr lang="en-US" sz="2000" u="sng" dirty="0"/>
              <a:t>Answer:</a:t>
            </a:r>
            <a:r>
              <a:rPr lang="en-US" sz="2000" dirty="0"/>
              <a:t> </a:t>
            </a:r>
          </a:p>
          <a:p>
            <a:pPr marL="0" indent="0">
              <a:buNone/>
            </a:pPr>
            <a:r>
              <a:rPr lang="en-US" sz="2000" dirty="0"/>
              <a:t>HTML is the </a:t>
            </a:r>
            <a:r>
              <a:rPr lang="en-US" sz="2000" dirty="0" err="1"/>
              <a:t>HyperText</a:t>
            </a:r>
            <a:r>
              <a:rPr lang="en-US" sz="2000" dirty="0"/>
              <a:t> Markup Language. It is a language used for developing Web Pages. It works by marking up text of the document with tags that specify the structure and in some cases the presentation of the page to the browser.</a:t>
            </a:r>
          </a:p>
          <a:p>
            <a:pPr marL="0" indent="0">
              <a:buNone/>
            </a:pPr>
            <a:r>
              <a:rPr lang="en-US" sz="2000" dirty="0"/>
              <a:t>CSS are Cascading Style Sheets. It is a language used for specifying the presentation of a document written using a markup language like HTML.</a:t>
            </a:r>
          </a:p>
          <a:p>
            <a:pPr marL="0" indent="0">
              <a:buNone/>
            </a:pPr>
            <a:r>
              <a:rPr lang="en-US" sz="2000" dirty="0"/>
              <a:t>JavaScript is a scripting language used for developing dynamic web pages which can interact with the user. Common tasks that can be handled by JavaScript include validating user input, sending alerts to users, dynamically generating or changing HTML content, and game development.</a:t>
            </a:r>
          </a:p>
        </p:txBody>
      </p:sp>
    </p:spTree>
    <p:extLst>
      <p:ext uri="{BB962C8B-B14F-4D97-AF65-F5344CB8AC3E}">
        <p14:creationId xmlns:p14="http://schemas.microsoft.com/office/powerpoint/2010/main" val="26108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is a regular expression? What is its purpose and how can it be used within JavaScript?</a:t>
            </a:r>
          </a:p>
          <a:p>
            <a:pPr marL="0" indent="0">
              <a:buNone/>
            </a:pPr>
            <a:r>
              <a:rPr lang="en-US" sz="2000" u="sng" dirty="0"/>
              <a:t>Answer:</a:t>
            </a:r>
            <a:r>
              <a:rPr lang="en-US" sz="2000" dirty="0"/>
              <a:t> Regular expressions are a sequence of special characters which denote a pattern. They are used for matching various patterns in strings. Commonly, regular expressions are used for input validation and general text processing. In JavaScript, regular expressions are used for string methods that do pattern matching such as search, match, or replace. Alternatively, they can also be stored within a </a:t>
            </a:r>
            <a:r>
              <a:rPr lang="en-US" sz="2000" dirty="0" err="1"/>
              <a:t>RegExp</a:t>
            </a:r>
            <a:r>
              <a:rPr lang="en-US" sz="2000" dirty="0"/>
              <a:t> object and also used for pattern matching.</a:t>
            </a:r>
          </a:p>
        </p:txBody>
      </p:sp>
    </p:spTree>
    <p:extLst>
      <p:ext uri="{BB962C8B-B14F-4D97-AF65-F5344CB8AC3E}">
        <p14:creationId xmlns:p14="http://schemas.microsoft.com/office/powerpoint/2010/main" val="332282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is HTTP and how does it work? Provide a detailed explanation.</a:t>
            </a:r>
          </a:p>
          <a:p>
            <a:pPr marL="0" indent="0">
              <a:buNone/>
            </a:pPr>
            <a:r>
              <a:rPr lang="en-US" sz="2000" u="sng" dirty="0"/>
              <a:t>Answer:</a:t>
            </a:r>
            <a:r>
              <a:rPr lang="en-US" sz="2000" dirty="0"/>
              <a:t> </a:t>
            </a:r>
          </a:p>
          <a:p>
            <a:pPr marL="0" indent="0">
              <a:buNone/>
            </a:pPr>
            <a:r>
              <a:rPr lang="en-US" sz="2000" dirty="0"/>
              <a:t>HTTP is the </a:t>
            </a:r>
            <a:r>
              <a:rPr lang="en-US" sz="2000" dirty="0" err="1"/>
              <a:t>HyperText</a:t>
            </a:r>
            <a:r>
              <a:rPr lang="en-US" sz="2000" dirty="0"/>
              <a:t> Transfer Protocol. It is an application layer protocol for the World Wide Web. It specifies how communication should be performed between a Web Browser and the Web Server. Using this protocol, the Web Browser sends a request message to the Web Server, indicating a request for a specific document. The Web Server receives this message, and sends back a response message with either the requested document or a dynamically generated document. The Web Browser then displays the contents of the response message to the user.</a:t>
            </a:r>
          </a:p>
        </p:txBody>
      </p:sp>
    </p:spTree>
    <p:extLst>
      <p:ext uri="{BB962C8B-B14F-4D97-AF65-F5344CB8AC3E}">
        <p14:creationId xmlns:p14="http://schemas.microsoft.com/office/powerpoint/2010/main" val="47735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4</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Write the HTML code that will insert a hyperlink image in a document. The image filename is “pic.jpg” and the hyperlink URL is “page.html”.</a:t>
            </a:r>
          </a:p>
          <a:p>
            <a:pPr marL="0" indent="0">
              <a:buNone/>
            </a:pPr>
            <a:r>
              <a:rPr lang="en-US" sz="2000" u="sng" dirty="0"/>
              <a:t>Answer:</a:t>
            </a:r>
            <a:r>
              <a:rPr lang="en-US" sz="2000" dirty="0"/>
              <a:t> </a:t>
            </a:r>
          </a:p>
          <a:p>
            <a:pPr marL="0" indent="0">
              <a:buNone/>
            </a:pPr>
            <a:r>
              <a:rPr lang="en-US" sz="2000" dirty="0"/>
              <a:t>&lt;a </a:t>
            </a:r>
            <a:r>
              <a:rPr lang="en-US" sz="2000" dirty="0" err="1"/>
              <a:t>href</a:t>
            </a:r>
            <a:r>
              <a:rPr lang="en-US" sz="2000" dirty="0"/>
              <a:t> = "page.html" &gt;</a:t>
            </a:r>
            <a:br>
              <a:rPr lang="en-US" sz="2000" dirty="0"/>
            </a:br>
            <a:r>
              <a:rPr lang="en-US" sz="2000" dirty="0"/>
              <a:t>    &lt;</a:t>
            </a:r>
            <a:r>
              <a:rPr lang="en-US" sz="2000" dirty="0" err="1"/>
              <a:t>img</a:t>
            </a:r>
            <a:r>
              <a:rPr lang="en-US" sz="2000" dirty="0"/>
              <a:t> </a:t>
            </a:r>
            <a:r>
              <a:rPr lang="en-US" sz="2000" dirty="0" err="1"/>
              <a:t>src</a:t>
            </a:r>
            <a:r>
              <a:rPr lang="en-US" sz="2000" dirty="0"/>
              <a:t>="pic.jpg" /&gt;</a:t>
            </a:r>
            <a:br>
              <a:rPr lang="en-US" sz="2000" dirty="0"/>
            </a:br>
            <a:r>
              <a:rPr lang="en-US" sz="2000" dirty="0"/>
              <a:t>&lt;/a&gt;</a:t>
            </a:r>
          </a:p>
        </p:txBody>
      </p:sp>
    </p:spTree>
    <p:extLst>
      <p:ext uri="{BB962C8B-B14F-4D97-AF65-F5344CB8AC3E}">
        <p14:creationId xmlns:p14="http://schemas.microsoft.com/office/powerpoint/2010/main" val="318738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Other Questions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fontScale="92500" lnSpcReduction="20000"/>
          </a:bodyPr>
          <a:lstStyle/>
          <a:p>
            <a:pPr marL="0" indent="0">
              <a:buNone/>
            </a:pPr>
            <a:r>
              <a:rPr lang="en-US" sz="2000" b="1" dirty="0"/>
              <a:t>Which of the following regular expression will find a match in the following string?</a:t>
            </a:r>
          </a:p>
          <a:p>
            <a:pPr marL="0" indent="0">
              <a:buNone/>
            </a:pPr>
            <a:r>
              <a:rPr lang="en-US" sz="2000" b="1" dirty="0"/>
              <a:t> “Lewis University Fall 2012 CS 247-1”</a:t>
            </a:r>
          </a:p>
          <a:p>
            <a:pPr marL="0" indent="0">
              <a:buNone/>
            </a:pPr>
            <a:endParaRPr lang="en-US" sz="2000" u="sng" dirty="0"/>
          </a:p>
          <a:p>
            <a:pPr marL="0" indent="0">
              <a:buNone/>
            </a:pPr>
            <a:r>
              <a:rPr lang="en-US" sz="2000" u="sng" dirty="0"/>
              <a:t>Answer:</a:t>
            </a:r>
            <a:r>
              <a:rPr lang="en-US" sz="2000" dirty="0"/>
              <a:t>  /\d\d\d/</a:t>
            </a:r>
          </a:p>
          <a:p>
            <a:pPr marL="0" indent="0">
              <a:buNone/>
            </a:pPr>
            <a:endParaRPr lang="en-US" sz="2000" dirty="0"/>
          </a:p>
          <a:p>
            <a:pPr marL="0" indent="0">
              <a:buNone/>
            </a:pPr>
            <a:endParaRPr lang="en-US" sz="2000" dirty="0"/>
          </a:p>
          <a:p>
            <a:pPr marL="0" indent="0">
              <a:buNone/>
            </a:pPr>
            <a:r>
              <a:rPr lang="en-US" sz="2000" dirty="0"/>
              <a:t>Which of the following regular expression will find a match in the following string?</a:t>
            </a:r>
          </a:p>
          <a:p>
            <a:pPr marL="0" indent="0">
              <a:buNone/>
            </a:pPr>
            <a:r>
              <a:rPr lang="en-US" sz="2000" dirty="0"/>
              <a:t>“Lewis University Fall 2012 CS 247-1”</a:t>
            </a:r>
          </a:p>
          <a:p>
            <a:pPr marL="0" indent="0">
              <a:buNone/>
            </a:pPr>
            <a:endParaRPr lang="en-US" sz="2000" dirty="0"/>
          </a:p>
          <a:p>
            <a:pPr marL="0" indent="0">
              <a:buNone/>
            </a:pPr>
            <a:r>
              <a:rPr lang="en-US" sz="2000" dirty="0"/>
              <a:t>Incorrect: </a:t>
            </a:r>
          </a:p>
          <a:p>
            <a:pPr marL="0" indent="0">
              <a:buNone/>
            </a:pPr>
            <a:r>
              <a:rPr lang="en-US" sz="2000" dirty="0"/>
              <a:t>/247*-[a-z]/ </a:t>
            </a:r>
          </a:p>
          <a:p>
            <a:pPr marL="0" indent="0">
              <a:buNone/>
            </a:pPr>
            <a:endParaRPr lang="en-US" sz="2000" dirty="0"/>
          </a:p>
          <a:p>
            <a:pPr marL="0" indent="0">
              <a:buNone/>
            </a:pPr>
            <a:r>
              <a:rPr lang="en-US" sz="2000" dirty="0"/>
              <a:t>Correct Answer:	</a:t>
            </a:r>
          </a:p>
          <a:p>
            <a:pPr marL="0" indent="0">
              <a:buNone/>
            </a:pPr>
            <a:r>
              <a:rPr lang="en-US" sz="2000" dirty="0"/>
              <a:t>/\d\d\d/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025" name="Picture 1" descr="Incorrect">
            <a:extLst>
              <a:ext uri="{FF2B5EF4-FFF2-40B4-BE49-F238E27FC236}">
                <a16:creationId xmlns:a16="http://schemas.microsoft.com/office/drawing/2014/main" id="{97E372C0-79EA-4163-AF05-6F085D956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eck">
            <a:extLst>
              <a:ext uri="{FF2B5EF4-FFF2-40B4-BE49-F238E27FC236}">
                <a16:creationId xmlns:a16="http://schemas.microsoft.com/office/drawing/2014/main" id="{FF630134-2A3E-4B1F-B885-E4167E19C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5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Midterm Exam 1 Final Notes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r>
              <a:rPr lang="en-US" sz="2000" dirty="0"/>
              <a:t>If you disagree on a question send me and email the provides the question, your answer, and why you feel the answer is correct</a:t>
            </a:r>
          </a:p>
          <a:p>
            <a:r>
              <a:rPr lang="en-US" sz="2000" dirty="0"/>
              <a:t>Overall Grades do not look like they are calculating correctly in Blackboard… I am looking into why this is the case</a:t>
            </a:r>
          </a:p>
          <a:p>
            <a:r>
              <a:rPr lang="en-US" sz="2000" dirty="0"/>
              <a:t>Per the Syllabus Midterm Exam 1 will be 10% of your final grade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1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7175</TotalTime>
  <Words>1578</Words>
  <Application>Microsoft Office PowerPoint</Application>
  <PresentationFormat>Widescreen</PresentationFormat>
  <Paragraphs>192</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Web and Distributed Programming Instructor: Eric Pogue Session: 21</vt:lpstr>
      <vt:lpstr>Assignment From Last Class</vt:lpstr>
      <vt:lpstr>Discuss Midterm Exam #1</vt:lpstr>
      <vt:lpstr>Essay Question 1</vt:lpstr>
      <vt:lpstr>Essay Question 2</vt:lpstr>
      <vt:lpstr>Essay Question 3</vt:lpstr>
      <vt:lpstr>Essay Question 4</vt:lpstr>
      <vt:lpstr>Other Questions</vt:lpstr>
      <vt:lpstr>Midterm Exam 1 Final Notes</vt:lpstr>
      <vt:lpstr>Todays Assignment</vt:lpstr>
      <vt:lpstr>Live Coding Session* Google Maps API</vt:lpstr>
      <vt:lpstr>How to Completing your Projects this semester</vt:lpstr>
      <vt:lpstr>Coding Session Objectives</vt:lpstr>
      <vt:lpstr>Start With Working, Tested, and Validated Hello World</vt:lpstr>
      <vt:lpstr>Create A Safe Environment to Make Changes</vt:lpstr>
      <vt:lpstr>Add Tutorial Code for a Map and Markers</vt:lpstr>
      <vt:lpstr>Add Idle Listener that Checks Zoomlevel and Bounds</vt:lpstr>
      <vt:lpstr>Remove or Repurpose Yahtzee Code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156</cp:revision>
  <cp:lastPrinted>2017-09-22T21:12:54Z</cp:lastPrinted>
  <dcterms:created xsi:type="dcterms:W3CDTF">2017-08-24T13:36:27Z</dcterms:created>
  <dcterms:modified xsi:type="dcterms:W3CDTF">2017-10-18T19:59:48Z</dcterms:modified>
</cp:coreProperties>
</file>