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535" r:id="rId23"/>
    <p:sldId id="537" r:id="rId24"/>
    <p:sldId id="475" r:id="rId25"/>
    <p:sldId id="538" r:id="rId26"/>
    <p:sldId id="490" r:id="rId27"/>
    <p:sldId id="539" r:id="rId28"/>
    <p:sldId id="540" r:id="rId29"/>
    <p:sldId id="541" r:id="rId30"/>
    <p:sldId id="542" r:id="rId31"/>
    <p:sldId id="543" r:id="rId32"/>
    <p:sldId id="544" r:id="rId33"/>
    <p:sldId id="545" r:id="rId34"/>
    <p:sldId id="546" r:id="rId35"/>
    <p:sldId id="549" r:id="rId36"/>
    <p:sldId id="548" r:id="rId37"/>
    <p:sldId id="547" r:id="rId38"/>
    <p:sldId id="552" r:id="rId39"/>
    <p:sldId id="551" r:id="rId4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5/3/2017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7129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9653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4027865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Microsoft has a long history of providing (mostly incompatible) mechanisms to develop, deploy, and utilize component architectures. Over time component architectures have evolved into Service Oriented Architectures (SOA). </a:t>
            </a:r>
          </a:p>
          <a:p>
            <a:endParaRPr lang="en-US" sz="1000" dirty="0"/>
          </a:p>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1855181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XML or JSON are generally used within SOAP and REST. </a:t>
            </a:r>
          </a:p>
          <a:p>
            <a:endParaRPr lang="en-US" sz="1000" dirty="0"/>
          </a:p>
          <a:p>
            <a:r>
              <a:rPr lang="en-US" sz="1000" dirty="0"/>
              <a:t>Note: The Common Object Request Broker Architecture (CORBA) is a standard defined by the Object Management Group (OMG) designed to facilitate the communication of systems that are deployed on diverse platforms. It was a mostly failed attempt to implement “full” OOP across the network in a SOA implementation. Over time this gave way to simpler implementation (with less OOP functionality) like SOAP and REST.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1250229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Steps: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git</a:t>
            </a:r>
            <a:r>
              <a:rPr lang="en-US" sz="1000" dirty="0"/>
              <a:t> clone https://github.com/EricJPogue/CPSC-24500.git</a:t>
            </a:r>
          </a:p>
          <a:p>
            <a:pPr marL="228600" indent="-228600">
              <a:buFont typeface="+mj-lt"/>
              <a:buAutoNum type="arabicPeriod"/>
            </a:pPr>
            <a:r>
              <a:rPr lang="en-US" sz="1000" dirty="0"/>
              <a:t>Open </a:t>
            </a:r>
            <a:r>
              <a:rPr lang="en-US" sz="1000" dirty="0" err="1"/>
              <a:t>DownloadAndParseXML</a:t>
            </a:r>
            <a:r>
              <a:rPr lang="en-US" sz="1000" dirty="0"/>
              <a:t> solution</a:t>
            </a:r>
          </a:p>
          <a:p>
            <a:pPr marL="228600" indent="-228600">
              <a:buFont typeface="+mj-lt"/>
              <a:buAutoNum type="arabicPeriod"/>
            </a:pPr>
            <a:r>
              <a:rPr lang="en-US" sz="1000" dirty="0"/>
              <a:t>Add new </a:t>
            </a:r>
            <a:r>
              <a:rPr lang="en-US" sz="1000" dirty="0" err="1"/>
              <a:t>ShapeModel</a:t>
            </a:r>
            <a:r>
              <a:rPr lang="en-US" sz="1000" dirty="0"/>
              <a:t> class .</a:t>
            </a:r>
            <a:r>
              <a:rPr lang="en-US" sz="1000" dirty="0" err="1"/>
              <a:t>cs</a:t>
            </a:r>
            <a:r>
              <a:rPr lang="en-US" sz="1000" dirty="0"/>
              <a:t> file</a:t>
            </a:r>
          </a:p>
          <a:p>
            <a:pPr marL="228600" indent="-228600">
              <a:buFont typeface="+mj-lt"/>
              <a:buAutoNum type="arabicPeriod"/>
            </a:pPr>
            <a:r>
              <a:rPr lang="en-US" sz="1000" dirty="0"/>
              <a:t>Cut and past </a:t>
            </a:r>
            <a:r>
              <a:rPr lang="en-US" sz="1000" dirty="0" err="1"/>
              <a:t>ShapeModel</a:t>
            </a:r>
            <a:r>
              <a:rPr lang="en-US" sz="1000" dirty="0"/>
              <a:t> source into new file</a:t>
            </a:r>
          </a:p>
          <a:p>
            <a:pPr marL="228600" indent="-228600">
              <a:buFont typeface="+mj-lt"/>
              <a:buAutoNum type="arabicPeriod"/>
            </a:pPr>
            <a:r>
              <a:rPr lang="en-US" sz="1000" dirty="0"/>
              <a:t>Change </a:t>
            </a:r>
            <a:r>
              <a:rPr lang="en-US" sz="1000" dirty="0" err="1"/>
              <a:t>NameSpace</a:t>
            </a:r>
            <a:r>
              <a:rPr lang="en-US" sz="1000" dirty="0"/>
              <a:t> to </a:t>
            </a:r>
            <a:r>
              <a:rPr lang="en-US" sz="1000" dirty="0" err="1"/>
              <a:t>ShapeModelXML</a:t>
            </a:r>
            <a:endParaRPr lang="en-US" sz="1000" dirty="0"/>
          </a:p>
          <a:p>
            <a:pPr marL="228600" indent="-228600">
              <a:buFont typeface="+mj-lt"/>
              <a:buAutoNum type="arabicPeriod"/>
            </a:pPr>
            <a:r>
              <a:rPr lang="en-US" sz="1000" dirty="0"/>
              <a:t>Update </a:t>
            </a:r>
            <a:r>
              <a:rPr lang="en-US" sz="1000" dirty="0" err="1"/>
              <a:t>Program.cs</a:t>
            </a:r>
            <a:r>
              <a:rPr lang="en-US" sz="1000" dirty="0"/>
              <a:t> to with “Using </a:t>
            </a:r>
            <a:r>
              <a:rPr lang="en-US" sz="1000" dirty="0" err="1"/>
              <a:t>ShapeModelXML</a:t>
            </a:r>
            <a:r>
              <a:rPr lang="en-US" sz="1000" dirty="0"/>
              <a:t>;”</a:t>
            </a:r>
          </a:p>
          <a:p>
            <a:pPr marL="228600" indent="-228600">
              <a:buFont typeface="+mj-lt"/>
              <a:buAutoNum type="arabicPeriod"/>
            </a:pPr>
            <a:r>
              <a:rPr lang="en-US" sz="1000" dirty="0"/>
              <a:t>Compile &amp; debug</a:t>
            </a:r>
          </a:p>
          <a:p>
            <a:pPr marL="228600" indent="-228600">
              <a:buFont typeface="+mj-lt"/>
              <a:buAutoNum type="arabicPeriod"/>
            </a:pPr>
            <a:r>
              <a:rPr lang="en-US" sz="1000" dirty="0" err="1"/>
              <a:t>git</a:t>
            </a:r>
            <a:r>
              <a:rPr lang="en-US" sz="1000" dirty="0"/>
              <a:t> add </a:t>
            </a:r>
            <a:r>
              <a:rPr lang="en-US" sz="1000" dirty="0" err="1"/>
              <a:t>ShapeModel.cs</a:t>
            </a:r>
            <a:endParaRPr lang="en-US" sz="1000" dirty="0"/>
          </a:p>
          <a:p>
            <a:pPr marL="228600" indent="-228600">
              <a:buFont typeface="+mj-lt"/>
              <a:buAutoNum type="arabicPeriod"/>
            </a:pPr>
            <a:r>
              <a:rPr lang="en-US" sz="1000" dirty="0" err="1"/>
              <a:t>git</a:t>
            </a:r>
            <a:r>
              <a:rPr lang="en-US" sz="1000" dirty="0"/>
              <a:t> commit</a:t>
            </a:r>
          </a:p>
          <a:p>
            <a:pPr marL="228600" indent="-228600">
              <a:buFont typeface="+mj-lt"/>
              <a:buAutoNum type="arabicPeriod"/>
            </a:pPr>
            <a:r>
              <a:rPr lang="en-US" sz="1000" dirty="0" err="1"/>
              <a:t>git</a:t>
            </a:r>
            <a:r>
              <a:rPr lang="en-US" sz="1000" dirty="0"/>
              <a:t> push</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99464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003988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Recognize that we may have multiple Models, Views, and Controllers in a complex application. We could end up with names like “</a:t>
            </a:r>
            <a:r>
              <a:rPr lang="en-US" sz="1000" dirty="0" err="1"/>
              <a:t>SimpleShapeModel_ShapeConsoleView_Controler</a:t>
            </a:r>
            <a:r>
              <a:rPr lang="en-US" sz="1000" dirty="0"/>
              <a:t>”. We will keep it very simple for our example.</a:t>
            </a:r>
          </a:p>
          <a:p>
            <a:pPr marL="0" indent="0">
              <a:buNone/>
            </a:pPr>
            <a:endParaRPr lang="en-US" sz="1000" dirty="0"/>
          </a:p>
          <a:p>
            <a:pPr marL="0" indent="0">
              <a:buNone/>
            </a:pPr>
            <a:r>
              <a:rPr lang="en-US" sz="1000" dirty="0"/>
              <a:t>Steps:</a:t>
            </a:r>
          </a:p>
          <a:p>
            <a:pPr marL="228600" indent="-228600">
              <a:buFont typeface="+mj-lt"/>
              <a:buAutoNum type="arabicPeriod"/>
            </a:pPr>
            <a:r>
              <a:rPr lang="en-US" sz="1000" dirty="0"/>
              <a:t>Create a new Visual Studio 2017 project named “</a:t>
            </a:r>
            <a:r>
              <a:rPr lang="en-US" sz="1000" dirty="0" err="1"/>
              <a:t>DownloadAndParseXML_MVC</a:t>
            </a:r>
            <a:r>
              <a:rPr lang="en-US" sz="1000" dirty="0"/>
              <a:t>”</a:t>
            </a:r>
          </a:p>
          <a:p>
            <a:pPr marL="228600" indent="-228600">
              <a:buFont typeface="+mj-lt"/>
              <a:buAutoNum type="arabicPeriod"/>
            </a:pPr>
            <a:r>
              <a:rPr lang="en-US" sz="1000" dirty="0"/>
              <a:t>Add a new Class and .</a:t>
            </a:r>
            <a:r>
              <a:rPr lang="en-US" sz="1000" dirty="0" err="1"/>
              <a:t>cs</a:t>
            </a:r>
            <a:r>
              <a:rPr lang="en-US" sz="1000" dirty="0"/>
              <a:t> file called </a:t>
            </a:r>
            <a:r>
              <a:rPr lang="en-US" sz="1000" dirty="0" err="1"/>
              <a:t>ShapeController</a:t>
            </a:r>
            <a:endParaRPr lang="en-US" sz="1000" dirty="0"/>
          </a:p>
          <a:p>
            <a:pPr marL="228600" indent="-228600">
              <a:buFont typeface="+mj-lt"/>
              <a:buAutoNum type="arabicPeriod"/>
            </a:pPr>
            <a:r>
              <a:rPr lang="en-US" sz="1000" dirty="0"/>
              <a:t>Create a new “</a:t>
            </a:r>
            <a:r>
              <a:rPr lang="en-US" sz="1000" dirty="0" err="1"/>
              <a:t>ShapeController</a:t>
            </a:r>
            <a:r>
              <a:rPr lang="en-US" sz="1000" dirty="0"/>
              <a:t>” in Main</a:t>
            </a:r>
          </a:p>
          <a:p>
            <a:pPr marL="228600" indent="-228600">
              <a:buFont typeface="+mj-lt"/>
              <a:buAutoNum type="arabicPeriod"/>
            </a:pPr>
            <a:r>
              <a:rPr lang="en-US" sz="1000" dirty="0"/>
              <a:t>“Import” </a:t>
            </a:r>
            <a:r>
              <a:rPr lang="en-US" sz="1000" dirty="0" err="1"/>
              <a:t>ShapeModel</a:t>
            </a:r>
            <a:r>
              <a:rPr lang="en-US" sz="1000" dirty="0"/>
              <a:t> from </a:t>
            </a:r>
            <a:r>
              <a:rPr lang="en-US" sz="1000" dirty="0" err="1"/>
              <a:t>DownloadAndParseXML</a:t>
            </a:r>
            <a:r>
              <a:rPr lang="en-US" sz="1000" dirty="0"/>
              <a:t>… copy </a:t>
            </a:r>
            <a:r>
              <a:rPr lang="en-US" sz="1000" dirty="0" err="1"/>
              <a:t>ShapeModel.cs</a:t>
            </a:r>
            <a:r>
              <a:rPr lang="en-US" sz="1000" dirty="0"/>
              <a:t> file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Add “Using </a:t>
            </a:r>
            <a:r>
              <a:rPr lang="en-US" sz="1000" dirty="0" err="1"/>
              <a:t>ShapeModelXML</a:t>
            </a:r>
            <a:r>
              <a:rPr lang="en-US" sz="1000" dirty="0"/>
              <a:t>;” to </a:t>
            </a:r>
            <a:r>
              <a:rPr lang="en-US" sz="1000" dirty="0" err="1"/>
              <a:t>ShapeController</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Enhance </a:t>
            </a:r>
            <a:r>
              <a:rPr lang="en-US" sz="1000" dirty="0" err="1"/>
              <a:t>ShapeController</a:t>
            </a:r>
            <a:r>
              <a:rPr lang="en-US" sz="1000" dirty="0"/>
              <a:t> with </a:t>
            </a:r>
            <a:r>
              <a:rPr lang="en-US" sz="1000" dirty="0" err="1"/>
              <a:t>ShapeModel</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Implemend</a:t>
            </a:r>
            <a:r>
              <a:rPr lang="en-US" sz="1000" dirty="0"/>
              <a:t> </a:t>
            </a:r>
            <a:r>
              <a:rPr lang="en-US" sz="1000" dirty="0" err="1"/>
              <a:t>ShapeConsoleView</a:t>
            </a:r>
            <a:r>
              <a:rPr lang="en-US" sz="1000" dirty="0"/>
              <a:t>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864840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2601299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255821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913745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5/3/2017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Discussion &amp; Lecture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Review Week 7 To-do List</a:t>
            </a:r>
          </a:p>
          <a:p>
            <a:pPr lvl="1"/>
            <a:r>
              <a:rPr lang="en-US" sz="1600" dirty="0"/>
              <a:t>Recognize that it may be valuable to review items “8a” and “8b” before this “Week 7 session 1” video</a:t>
            </a:r>
          </a:p>
          <a:p>
            <a:pPr lvl="1"/>
            <a:r>
              <a:rPr lang="en-US" sz="1600" dirty="0"/>
              <a:t>Don’t forget your Bb postings</a:t>
            </a:r>
          </a:p>
          <a:p>
            <a:pPr marL="457200" indent="-457200">
              <a:buFont typeface="+mj-lt"/>
              <a:buAutoNum type="arabicPeriod"/>
            </a:pPr>
            <a:r>
              <a:rPr lang="en-US" sz="2000" dirty="0"/>
              <a:t>Discuss this week’s Assignments</a:t>
            </a:r>
          </a:p>
          <a:p>
            <a:pPr lvl="1"/>
            <a:r>
              <a:rPr lang="en-US" sz="1600" dirty="0"/>
              <a:t>Week 7 Questions Assignment</a:t>
            </a:r>
            <a:endParaRPr lang="en-US" sz="1600" u="sng" dirty="0"/>
          </a:p>
          <a:p>
            <a:pPr lvl="1"/>
            <a:r>
              <a:rPr lang="en-US" sz="1600" dirty="0"/>
              <a:t>Week 7 Programming Assignment</a:t>
            </a:r>
            <a:endParaRPr lang="en-US" sz="2000"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p:txBody>
      </p:sp>
    </p:spTree>
    <p:extLst>
      <p:ext uri="{BB962C8B-B14F-4D97-AF65-F5344CB8AC3E}">
        <p14:creationId xmlns:p14="http://schemas.microsoft.com/office/powerpoint/2010/main" val="277485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 as time allows</a:t>
            </a:r>
          </a:p>
        </p:txBody>
      </p:sp>
    </p:spTree>
    <p:extLst>
      <p:ext uri="{BB962C8B-B14F-4D97-AF65-F5344CB8AC3E}">
        <p14:creationId xmlns:p14="http://schemas.microsoft.com/office/powerpoint/2010/main" val="122507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Separate C# Files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C# code can be easily separated into files and be shared between application as source code. Pros and cons include:</a:t>
            </a:r>
          </a:p>
          <a:p>
            <a:r>
              <a:rPr lang="en-US" sz="2000" dirty="0"/>
              <a:t>Utilizing source code management (GIT) to manage it within or between applications</a:t>
            </a:r>
          </a:p>
          <a:p>
            <a:r>
              <a:rPr lang="en-US" sz="2000" dirty="0"/>
              <a:t>Sharing actual C# source code required (pro or con)</a:t>
            </a:r>
          </a:p>
          <a:p>
            <a:r>
              <a:rPr lang="en-US" sz="2000" dirty="0"/>
              <a:t>Compiling required in order to utilize shared code (con)</a:t>
            </a:r>
          </a:p>
          <a:p>
            <a:r>
              <a:rPr lang="en-US" sz="2000" dirty="0"/>
              <a:t>Utilizing C# required (con)</a:t>
            </a:r>
          </a:p>
          <a:p>
            <a:r>
              <a:rPr lang="en-US" sz="2000" dirty="0"/>
              <a:t>Very similar to how we did it with Java</a:t>
            </a:r>
          </a:p>
        </p:txBody>
      </p:sp>
    </p:spTree>
    <p:extLst>
      <p:ext uri="{BB962C8B-B14F-4D97-AF65-F5344CB8AC3E}">
        <p14:creationId xmlns:p14="http://schemas.microsoft.com/office/powerpoint/2010/main" val="3569122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Libraries and Components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The terms Libraries, </a:t>
            </a:r>
            <a:r>
              <a:rPr lang="en-US" sz="2000" u="sng" dirty="0"/>
              <a:t>Components</a:t>
            </a:r>
            <a:r>
              <a:rPr lang="en-US" sz="2000" dirty="0"/>
              <a:t>, and Frameworks are often used interchangeably. For our purposes we will utilize the term Component. C# code can be compiled into Components that can then be utilized in other applications. Pros and cons include:</a:t>
            </a:r>
          </a:p>
          <a:p>
            <a:r>
              <a:rPr lang="en-US" sz="2000" dirty="0"/>
              <a:t>Distributing source code is optional (pro)</a:t>
            </a:r>
          </a:p>
          <a:p>
            <a:r>
              <a:rPr lang="en-US" sz="2000" dirty="0"/>
              <a:t>Hiding of information and implementation enforced (pro)</a:t>
            </a:r>
          </a:p>
          <a:p>
            <a:r>
              <a:rPr lang="en-US" sz="2000" dirty="0"/>
              <a:t>Multiple (often incompatible) methods including DLLS, COM, .NET, etc. on Windows (con)</a:t>
            </a:r>
          </a:p>
          <a:p>
            <a:r>
              <a:rPr lang="en-US" sz="2000" dirty="0"/>
              <a:t>Language agnostic (pro)</a:t>
            </a:r>
          </a:p>
        </p:txBody>
      </p:sp>
    </p:spTree>
    <p:extLst>
      <p:ext uri="{BB962C8B-B14F-4D97-AF65-F5344CB8AC3E}">
        <p14:creationId xmlns:p14="http://schemas.microsoft.com/office/powerpoint/2010/main" val="230561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Service Oriented Architecture</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Service Oriented Architectures (SOA) utilize standard network protocols to implement Encapsulation, Interface Inheritance (vs Implementation Inheritance), “limited” polymorphic abilities, operating system independence, and language independence. Pros and cons include:</a:t>
            </a:r>
          </a:p>
          <a:p>
            <a:r>
              <a:rPr lang="en-US" sz="2000" dirty="0"/>
              <a:t>Security can be enforced at the network level (pro)</a:t>
            </a:r>
          </a:p>
          <a:p>
            <a:r>
              <a:rPr lang="en-US" sz="2000" dirty="0"/>
              <a:t>“Components” do not have to run on the same operating system (pro)</a:t>
            </a:r>
          </a:p>
          <a:p>
            <a:r>
              <a:rPr lang="en-US" sz="2000" dirty="0"/>
              <a:t>“Components” can be run remotely at different companies (pro)</a:t>
            </a:r>
          </a:p>
          <a:p>
            <a:r>
              <a:rPr lang="en-US" sz="2000" dirty="0"/>
              <a:t>Cloud centric (pro)</a:t>
            </a:r>
          </a:p>
          <a:p>
            <a:r>
              <a:rPr lang="en-US" sz="2000" dirty="0"/>
              <a:t>Performance can be an issue (con)</a:t>
            </a:r>
          </a:p>
          <a:p>
            <a:r>
              <a:rPr lang="en-US" sz="2000" dirty="0"/>
              <a:t>Control and security is distributed (con… or pro)</a:t>
            </a:r>
          </a:p>
          <a:p>
            <a:r>
              <a:rPr lang="en-US" sz="2000" dirty="0"/>
              <a:t>Legal &amp; Privacy (pro… or con)</a:t>
            </a:r>
          </a:p>
        </p:txBody>
      </p:sp>
    </p:spTree>
    <p:extLst>
      <p:ext uri="{BB962C8B-B14F-4D97-AF65-F5344CB8AC3E}">
        <p14:creationId xmlns:p14="http://schemas.microsoft.com/office/powerpoint/2010/main" val="5933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ShapeModel</a:t>
            </a:r>
            <a:r>
              <a:rPr lang="en-US" sz="3600" dirty="0"/>
              <a:t> in </a:t>
            </a:r>
            <a:r>
              <a:rPr lang="en-US" sz="3600" dirty="0" err="1"/>
              <a:t>DownloadAndParseXML</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solidFill>
                  <a:schemeClr val="bg1">
                    <a:lumMod val="65000"/>
                  </a:schemeClr>
                </a:solidFill>
              </a:rPr>
              <a:t>Parsing XML</a:t>
            </a:r>
          </a:p>
          <a:p>
            <a:pPr marL="457200" indent="-457200">
              <a:buFont typeface="+mj-lt"/>
              <a:buAutoNum type="arabicPeriod"/>
            </a:pPr>
            <a:r>
              <a:rPr lang="en-US" sz="2000" dirty="0">
                <a:solidFill>
                  <a:schemeClr val="bg1">
                    <a:lumMod val="65000"/>
                  </a:schemeClr>
                </a:solidFill>
              </a:rPr>
              <a:t>Implement multiple C# classes that appropriately hide data</a:t>
            </a:r>
          </a:p>
          <a:p>
            <a:pPr marL="457200" indent="-457200">
              <a:buFont typeface="+mj-lt"/>
              <a:buAutoNum type="arabicPeriod"/>
            </a:pPr>
            <a:r>
              <a:rPr lang="en-US" sz="2000" dirty="0"/>
              <a:t>Clone class source code</a:t>
            </a:r>
          </a:p>
          <a:p>
            <a:pPr marL="457200" indent="-457200">
              <a:buFont typeface="+mj-lt"/>
              <a:buAutoNum type="arabicPeriod"/>
            </a:pPr>
            <a:r>
              <a:rPr lang="en-US" sz="2000" dirty="0"/>
              <a:t>Review </a:t>
            </a:r>
            <a:r>
              <a:rPr lang="en-US" sz="2000" dirty="0" err="1"/>
              <a:t>ToString</a:t>
            </a:r>
            <a:r>
              <a:rPr lang="en-US" sz="2000" dirty="0"/>
              <a:t> method that was added to Shape class</a:t>
            </a:r>
          </a:p>
          <a:p>
            <a:pPr marL="457200" indent="-457200">
              <a:buFont typeface="+mj-lt"/>
              <a:buAutoNum type="arabicPeriod"/>
            </a:pPr>
            <a:r>
              <a:rPr lang="en-US" sz="2000" dirty="0"/>
              <a:t>Separate </a:t>
            </a:r>
            <a:r>
              <a:rPr lang="en-US" sz="2000" dirty="0" err="1"/>
              <a:t>ShapeModel</a:t>
            </a:r>
            <a:r>
              <a:rPr lang="en-US" sz="2000" dirty="0"/>
              <a:t> into separate file called </a:t>
            </a:r>
            <a:r>
              <a:rPr lang="en-US" sz="2000" dirty="0" err="1"/>
              <a:t>ShapeModel.cs</a:t>
            </a:r>
            <a:endParaRPr lang="en-US" sz="2000" dirty="0"/>
          </a:p>
          <a:p>
            <a:pPr marL="457200" indent="-457200">
              <a:buFont typeface="+mj-lt"/>
              <a:buAutoNum type="arabicPeriod"/>
            </a:pPr>
            <a:r>
              <a:rPr lang="en-US" sz="2000" dirty="0"/>
              <a:t>Update source code in </a:t>
            </a:r>
            <a:r>
              <a:rPr lang="en-US" sz="2000" dirty="0" err="1"/>
              <a:t>Git</a:t>
            </a:r>
            <a:r>
              <a:rPr lang="en-US" sz="2000" dirty="0"/>
              <a:t> repository</a:t>
            </a:r>
          </a:p>
        </p:txBody>
      </p:sp>
    </p:spTree>
    <p:extLst>
      <p:ext uri="{BB962C8B-B14F-4D97-AF65-F5344CB8AC3E}">
        <p14:creationId xmlns:p14="http://schemas.microsoft.com/office/powerpoint/2010/main" val="313706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2992220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DownloadAndParseXML_MVC</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Implement </a:t>
            </a:r>
            <a:r>
              <a:rPr lang="en-US" sz="2000" dirty="0" err="1"/>
              <a:t>ShapeController</a:t>
            </a:r>
            <a:r>
              <a:rPr lang="en-US" sz="2000" dirty="0"/>
              <a:t> using “</a:t>
            </a:r>
            <a:r>
              <a:rPr lang="en-US" sz="2000" dirty="0" err="1"/>
              <a:t>Project|Add</a:t>
            </a:r>
            <a:r>
              <a:rPr lang="en-US" sz="2000" dirty="0"/>
              <a:t> New Item”</a:t>
            </a:r>
          </a:p>
          <a:p>
            <a:pPr marL="457200" indent="-457200">
              <a:buFont typeface="+mj-lt"/>
              <a:buAutoNum type="arabicPeriod"/>
            </a:pPr>
            <a:r>
              <a:rPr lang="en-US" sz="2000" dirty="0"/>
              <a:t>“Import” </a:t>
            </a:r>
            <a:r>
              <a:rPr lang="en-US" sz="2000" dirty="0" err="1"/>
              <a:t>ShapeModel</a:t>
            </a:r>
            <a:r>
              <a:rPr lang="en-US" sz="2000" dirty="0"/>
              <a:t> into </a:t>
            </a:r>
            <a:r>
              <a:rPr lang="en-US" sz="2000" dirty="0" err="1"/>
              <a:t>ShapeController</a:t>
            </a:r>
            <a:r>
              <a:rPr lang="en-US" sz="2000" dirty="0"/>
              <a:t> using “</a:t>
            </a:r>
            <a:r>
              <a:rPr lang="en-US" sz="2000" dirty="0" err="1"/>
              <a:t>Project|Add</a:t>
            </a:r>
            <a:r>
              <a:rPr lang="en-US" sz="2000" dirty="0"/>
              <a:t> Existing Item”</a:t>
            </a:r>
          </a:p>
          <a:p>
            <a:pPr marL="457200" indent="-457200">
              <a:buFont typeface="+mj-lt"/>
              <a:buAutoNum type="arabicPeriod"/>
            </a:pPr>
            <a:r>
              <a:rPr lang="en-US" sz="2000" dirty="0"/>
              <a:t>Implement </a:t>
            </a:r>
            <a:r>
              <a:rPr lang="en-US" sz="2000" dirty="0" err="1"/>
              <a:t>ShapeConsoleView</a:t>
            </a:r>
            <a:endParaRPr lang="en-US" sz="2000" dirty="0"/>
          </a:p>
        </p:txBody>
      </p:sp>
    </p:spTree>
    <p:extLst>
      <p:ext uri="{BB962C8B-B14F-4D97-AF65-F5344CB8AC3E}">
        <p14:creationId xmlns:p14="http://schemas.microsoft.com/office/powerpoint/2010/main" val="47567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solidFill>
                  <a:schemeClr val="bg1">
                    <a:lumMod val="65000"/>
                  </a:schemeClr>
                </a:solidFill>
              </a:rPr>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726401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DrawShapes</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dirty="0" err="1"/>
              <a:t>DrawShapes</a:t>
            </a:r>
            <a:endParaRPr lang="en-US" sz="2000" dirty="0"/>
          </a:p>
          <a:p>
            <a:pPr marL="457200" indent="-457200">
              <a:buFont typeface="+mj-lt"/>
              <a:buAutoNum type="arabicPeriod"/>
            </a:pPr>
            <a:r>
              <a:rPr lang="en-US" sz="2000" dirty="0"/>
              <a:t>Add a button called </a:t>
            </a:r>
            <a:r>
              <a:rPr lang="en-US" sz="2000" dirty="0" err="1"/>
              <a:t>DrawNow</a:t>
            </a:r>
            <a:r>
              <a:rPr lang="en-US" sz="2000" dirty="0"/>
              <a:t> with button text of “Draw”</a:t>
            </a:r>
          </a:p>
          <a:p>
            <a:pPr marL="457200" indent="-457200">
              <a:buFont typeface="+mj-lt"/>
              <a:buAutoNum type="arabicPeriod"/>
            </a:pPr>
            <a:r>
              <a:rPr lang="en-US" sz="2000" dirty="0"/>
              <a:t>Edit the button pressed code to draw Ovals and Rectangles</a:t>
            </a:r>
          </a:p>
          <a:p>
            <a:pPr marL="457200" indent="-457200">
              <a:buFont typeface="+mj-lt"/>
              <a:buAutoNum type="arabicPeriod"/>
            </a:pPr>
            <a:r>
              <a:rPr lang="en-US" sz="2000" dirty="0"/>
              <a:t>Create separate methods to draw and an Oval and a Rectangle</a:t>
            </a:r>
          </a:p>
          <a:p>
            <a:pPr marL="457200" indent="-457200">
              <a:buFont typeface="+mj-lt"/>
              <a:buAutoNum type="arabicPeriod"/>
            </a:pPr>
            <a:r>
              <a:rPr lang="en-US" sz="2000" dirty="0"/>
              <a:t>Draw a few Ovals </a:t>
            </a:r>
            <a:r>
              <a:rPr lang="en-US" sz="2000"/>
              <a:t>and Rectangles</a:t>
            </a:r>
            <a:endParaRPr lang="en-US" sz="2000" dirty="0"/>
          </a:p>
        </p:txBody>
      </p:sp>
    </p:spTree>
    <p:extLst>
      <p:ext uri="{BB962C8B-B14F-4D97-AF65-F5344CB8AC3E}">
        <p14:creationId xmlns:p14="http://schemas.microsoft.com/office/powerpoint/2010/main" val="1732647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5</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err="1"/>
              <a:t>InternetShapeDrawLite</a:t>
            </a:r>
            <a:r>
              <a:rPr lang="en-US" sz="2000" u="sng" dirty="0"/>
              <a:t>:</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u="sng" dirty="0" err="1"/>
              <a:t>EJP</a:t>
            </a:r>
            <a:r>
              <a:rPr lang="en-US" sz="2000" dirty="0" err="1"/>
              <a:t>InternetShapeDrawLite</a:t>
            </a:r>
            <a:endParaRPr lang="en-US" sz="2000" dirty="0"/>
          </a:p>
          <a:p>
            <a:pPr marL="457200" indent="-457200">
              <a:buFont typeface="+mj-lt"/>
              <a:buAutoNum type="arabicPeriod"/>
            </a:pPr>
            <a:r>
              <a:rPr lang="en-US" sz="2000" dirty="0"/>
              <a:t>Override </a:t>
            </a:r>
            <a:r>
              <a:rPr lang="en-US" sz="2000" dirty="0" err="1"/>
              <a:t>OnPaint</a:t>
            </a:r>
            <a:r>
              <a:rPr lang="en-US" sz="2000" dirty="0"/>
              <a:t>() </a:t>
            </a:r>
          </a:p>
          <a:p>
            <a:pPr marL="457200" indent="-457200">
              <a:buFont typeface="+mj-lt"/>
              <a:buAutoNum type="arabicPeriod"/>
            </a:pPr>
            <a:r>
              <a:rPr lang="en-US" sz="2000" dirty="0"/>
              <a:t>Implement graphical “Hello World!!!”</a:t>
            </a:r>
          </a:p>
          <a:p>
            <a:pPr marL="457200" indent="-457200">
              <a:buFont typeface="+mj-lt"/>
              <a:buAutoNum type="arabicPeriod"/>
            </a:pPr>
            <a:r>
              <a:rPr lang="en-US" sz="2000" dirty="0"/>
              <a:t>Draw Rectangles</a:t>
            </a:r>
          </a:p>
          <a:p>
            <a:pPr marL="457200" indent="-457200">
              <a:buFont typeface="+mj-lt"/>
              <a:buAutoNum type="arabicPeriod"/>
            </a:pPr>
            <a:r>
              <a:rPr lang="en-US" sz="2000" dirty="0"/>
              <a:t>Draw Ovals</a:t>
            </a:r>
          </a:p>
          <a:p>
            <a:pPr marL="457200" indent="-457200">
              <a:buFont typeface="+mj-lt"/>
              <a:buAutoNum type="arabicPeriod"/>
            </a:pPr>
            <a:r>
              <a:rPr lang="en-US" sz="2000" dirty="0"/>
              <a:t>Implement Loading and Parsing of Shapes… by copy/past importing from previous example</a:t>
            </a:r>
          </a:p>
          <a:p>
            <a:pPr marL="457200" indent="-457200">
              <a:buFont typeface="+mj-lt"/>
              <a:buAutoNum type="arabicPeriod"/>
            </a:pPr>
            <a:r>
              <a:rPr lang="en-US" sz="2000" dirty="0"/>
              <a:t>Draw Shape in </a:t>
            </a:r>
            <a:r>
              <a:rPr lang="en-US" sz="2000" dirty="0" err="1"/>
              <a:t>ShapeModel</a:t>
            </a:r>
            <a:endParaRPr lang="en-US" sz="2000" dirty="0"/>
          </a:p>
          <a:p>
            <a:pPr marL="457200" indent="-457200">
              <a:buFont typeface="+mj-lt"/>
              <a:buAutoNum type="arabicPeriod"/>
            </a:pPr>
            <a:r>
              <a:rPr lang="en-US" sz="2000" dirty="0"/>
              <a:t>Review application requirements… add comments</a:t>
            </a:r>
          </a:p>
          <a:p>
            <a:pPr marL="457200" indent="-457200">
              <a:buFont typeface="+mj-lt"/>
              <a:buAutoNum type="arabicPeriod"/>
            </a:pPr>
            <a:r>
              <a:rPr lang="en-US" sz="2000" dirty="0"/>
              <a:t>Compile &amp; Test release build</a:t>
            </a:r>
          </a:p>
        </p:txBody>
      </p:sp>
    </p:spTree>
    <p:extLst>
      <p:ext uri="{BB962C8B-B14F-4D97-AF65-F5344CB8AC3E}">
        <p14:creationId xmlns:p14="http://schemas.microsoft.com/office/powerpoint/2010/main" val="2141637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20994</TotalTime>
  <Words>2870</Words>
  <Application>Microsoft Office PowerPoint</Application>
  <PresentationFormat>Widescreen</PresentationFormat>
  <Paragraphs>334</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lpstr>Object-Oriented Programming Session: Week 7 Discussion &amp; Lecture  Instructor: Eric Pogue</vt:lpstr>
      <vt:lpstr>Learning Objectives – Week 7</vt:lpstr>
      <vt:lpstr>Separate C# Files</vt:lpstr>
      <vt:lpstr>Libraries and Components</vt:lpstr>
      <vt:lpstr>Service Oriented Architecture</vt:lpstr>
      <vt:lpstr>Implement ShapeModel in DownloadAndParseXML</vt:lpstr>
      <vt:lpstr>Learning Objectives – Week 7</vt:lpstr>
      <vt:lpstr>Implement DownloadAndParseXML_MVC</vt:lpstr>
      <vt:lpstr>Learning Objectives – Week 7</vt:lpstr>
      <vt:lpstr>Implement DrawShapes</vt:lpstr>
      <vt:lpstr>End of Session</vt:lpstr>
      <vt:lpstr>Object-Oriented Programming Session: Week 7 Session 5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562</cp:revision>
  <cp:lastPrinted>2017-05-02T15:52:26Z</cp:lastPrinted>
  <dcterms:created xsi:type="dcterms:W3CDTF">2016-08-15T18:20:40Z</dcterms:created>
  <dcterms:modified xsi:type="dcterms:W3CDTF">2017-05-03T18:21:06Z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