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330" r:id="rId5"/>
    <p:sldId id="338" r:id="rId6"/>
    <p:sldId id="342" r:id="rId7"/>
    <p:sldId id="344" r:id="rId8"/>
    <p:sldId id="345" r:id="rId9"/>
    <p:sldId id="346" r:id="rId10"/>
    <p:sldId id="347" r:id="rId11"/>
    <p:sldId id="348" r:id="rId12"/>
    <p:sldId id="350" r:id="rId13"/>
    <p:sldId id="289" r:id="rId14"/>
    <p:sldId id="266" r:id="rId15"/>
    <p:sldId id="292" r:id="rId16"/>
    <p:sldId id="268" r:id="rId17"/>
    <p:sldId id="272" r:id="rId18"/>
    <p:sldId id="270" r:id="rId19"/>
    <p:sldId id="307" r:id="rId20"/>
    <p:sldId id="326" r:id="rId21"/>
    <p:sldId id="278" r:id="rId22"/>
    <p:sldId id="327" r:id="rId23"/>
    <p:sldId id="284" r:id="rId24"/>
    <p:sldId id="328" r:id="rId25"/>
    <p:sldId id="286" r:id="rId26"/>
    <p:sldId id="287" r:id="rId27"/>
    <p:sldId id="297" r:id="rId28"/>
    <p:sldId id="301" r:id="rId29"/>
    <p:sldId id="315" r:id="rId30"/>
    <p:sldId id="318" r:id="rId31"/>
    <p:sldId id="340" r:id="rId32"/>
    <p:sldId id="319" r:id="rId33"/>
    <p:sldId id="320" r:id="rId34"/>
    <p:sldId id="322" r:id="rId35"/>
    <p:sldId id="324" r:id="rId36"/>
    <p:sldId id="339" r:id="rId3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856" y="72"/>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129" d="100"/>
          <a:sy n="129" d="100"/>
        </p:scale>
        <p:origin x="4852" y="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3/20/2017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intent of our lecture and discussion section is augment the information that was presented in this weeks videos and other documents. It is </a:t>
            </a:r>
            <a:r>
              <a:rPr lang="en-US" sz="1000" u="sng" dirty="0"/>
              <a:t>not</a:t>
            </a:r>
            <a:r>
              <a:rPr lang="en-US" sz="1000" dirty="0"/>
              <a:t> the intent of this session to review all of the topics covered in other forms . My recommendation it to watch the videos that are made available at the beginning of the week. Then come ready on Tuesday to discuss at least the most important of those topics. </a:t>
            </a:r>
          </a:p>
          <a:p>
            <a:endParaRPr lang="en-US" sz="1000" dirty="0"/>
          </a:p>
          <a:p>
            <a:r>
              <a:rPr lang="en-US" sz="1000" dirty="0"/>
              <a:t>We will likely continue to evolve our lecture and discussion time. Comments and suggestions welcome!</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have a lot of solid topics for our first week. You will quickly notice that three words are underlined. You will see references to object-oriented concepts, patterns, and principles throughout the week and throughout the class.</a:t>
            </a:r>
          </a:p>
          <a:p>
            <a:endParaRPr lang="en-US" sz="1000" u="sng" dirty="0"/>
          </a:p>
          <a:p>
            <a:r>
              <a:rPr lang="en-US" sz="1000" u="sng" dirty="0"/>
              <a:t>Concepts</a:t>
            </a:r>
            <a:r>
              <a:rPr lang="en-US" sz="1000" dirty="0"/>
              <a:t>: Practices, standards, and tools the effectively support object-oriented design and programming… I need to do enhance the BMI class to provide better Encapsulation and hide the height and weight properties (hours). </a:t>
            </a:r>
          </a:p>
          <a:p>
            <a:endParaRPr lang="en-US" sz="1000" u="sng" dirty="0"/>
          </a:p>
          <a:p>
            <a:r>
              <a:rPr lang="en-US" sz="1000" u="sng" dirty="0"/>
              <a:t>Patterns</a:t>
            </a:r>
            <a:r>
              <a:rPr lang="en-US" sz="1000" dirty="0"/>
              <a:t>: Well established templates for forging relationships between classes… I would like to generate the random Animal generator using a Factory pattern so it is more supportable (days)</a:t>
            </a:r>
          </a:p>
          <a:p>
            <a:endParaRPr lang="en-US" sz="1000" u="sng" dirty="0"/>
          </a:p>
          <a:p>
            <a:r>
              <a:rPr lang="en-US" sz="1000" u="sng" dirty="0"/>
              <a:t>Principles</a:t>
            </a:r>
            <a:r>
              <a:rPr lang="en-US" sz="1000" dirty="0"/>
              <a:t>: Proven industry guidelines… Using a Factory Pattern is a good start; however, I think we should focus more on making sure that  we follow the Open Close Principle throughout our product (weeks+)</a:t>
            </a:r>
          </a:p>
          <a:p>
            <a:endParaRPr lang="en-US" sz="1000" dirty="0"/>
          </a:p>
          <a:p>
            <a:r>
              <a:rPr lang="en-US" sz="1000" dirty="0"/>
              <a:t>If  you take a look through the topics you will hopefully see a few that are familiar; however, I suspect that many will be new. Don’t be concern, by the end of the week you will have some familiarity with all of them. You should also have resources that will let you go back and refresh you memory when you need to do that. </a:t>
            </a:r>
          </a:p>
          <a:p>
            <a:endParaRPr lang="en-US" sz="1000" dirty="0"/>
          </a:p>
          <a:p>
            <a:r>
              <a:rPr lang="en-US" sz="1000" dirty="0"/>
              <a:t>I am going to divide the topics up into three or four sections so that we can focus and keep our energy.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Well let’s get started on a real-world example that will allow us to see how OOP is used, and to learn some of the basic concepts like classes and objects. I’ve picked a body mass index (BMI) calculator as our first example. If retrospect, I wish I would have used something with shapes or animals. However, I assure you that there will be no shortage of  shape and animal examples in the coming weeks. </a:t>
            </a:r>
          </a:p>
          <a:p>
            <a:endParaRPr lang="en-US" sz="1000" dirty="0"/>
          </a:p>
          <a:p>
            <a:r>
              <a:rPr lang="en-US" sz="1000" dirty="0"/>
              <a:t>Can you see how data and procedures/functions map directly to call attributes and methods? Even though it is a directly mapping, it is still good to get our terminology correct.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044362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look at some real code examples. You will quickly notice that I like to use real code examples over philosophical discussion topics. I will try to make the more important coding examples available to you on my GitHub account. Let me know if you see something and would like a copy. </a:t>
            </a:r>
          </a:p>
          <a:p>
            <a:endParaRPr lang="en-US" sz="1000" dirty="0"/>
          </a:p>
          <a:p>
            <a:r>
              <a:rPr lang="en-US" sz="1000" dirty="0"/>
              <a:t>We have quite a lot of code to look at here. Let’s start with the procedural C code. We have  data (height &amp; weight) and procedures (</a:t>
            </a:r>
            <a:r>
              <a:rPr lang="en-US" sz="1000" dirty="0" err="1"/>
              <a:t>CalcBMI</a:t>
            </a:r>
            <a:r>
              <a:rPr lang="en-US" sz="1000" dirty="0"/>
              <a:t>)…</a:t>
            </a:r>
          </a:p>
          <a:p>
            <a:endParaRPr lang="en-US" sz="1000" dirty="0"/>
          </a:p>
          <a:p>
            <a:r>
              <a:rPr lang="en-US" sz="1000" dirty="0"/>
              <a:t>We have a pretty simple formula…</a:t>
            </a:r>
          </a:p>
          <a:p>
            <a:endParaRPr lang="en-US" sz="1000" dirty="0"/>
          </a:p>
          <a:p>
            <a:r>
              <a:rPr lang="en-US" sz="1000" dirty="0"/>
              <a:t>When I coded this the first time I used ‘</a:t>
            </a:r>
            <a:r>
              <a:rPr lang="en-US" sz="1000" dirty="0" err="1"/>
              <a:t>int</a:t>
            </a:r>
            <a:r>
              <a:rPr lang="en-US" sz="1000" dirty="0"/>
              <a:t>’ instead of ‘float’ for all my variables. That  didn’t work very well. </a:t>
            </a:r>
          </a:p>
          <a:p>
            <a:endParaRPr lang="en-US" sz="1000" dirty="0"/>
          </a:p>
          <a:p>
            <a:r>
              <a:rPr lang="en-US" sz="1000" dirty="0"/>
              <a:t>If  you look carefully you will see that we still have a logic problem in both of  our implantations. Don’t worry we are going to get back to fix that using some of our OOP concepts. </a:t>
            </a:r>
          </a:p>
          <a:p>
            <a:endParaRPr lang="en-US" sz="1000" dirty="0"/>
          </a:p>
          <a:p>
            <a:r>
              <a:rPr lang="en-US" sz="1000" dirty="0"/>
              <a:t>For now let’s focus on looking through our first OOP Java implantation. We have our first class. Very nice, we will see many more of those. </a:t>
            </a:r>
          </a:p>
          <a:p>
            <a:endParaRPr lang="en-US" sz="1000" dirty="0"/>
          </a:p>
          <a:p>
            <a:r>
              <a:rPr lang="en-US" sz="1000" dirty="0"/>
              <a:t>Let’s go to the next slide to take a closer look at our class.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we have it, a class. It has attributes (height &amp; weight) and a method (</a:t>
            </a:r>
            <a:r>
              <a:rPr lang="en-US" sz="1000" dirty="0" err="1"/>
              <a:t>CalcBMI</a:t>
            </a:r>
            <a:r>
              <a:rPr lang="en-US" sz="1000" dirty="0"/>
              <a:t>). Still has the same logic problem… but let’s wait on that. </a:t>
            </a:r>
          </a:p>
          <a:p>
            <a:endParaRPr lang="en-US" sz="1000" dirty="0"/>
          </a:p>
          <a:p>
            <a:r>
              <a:rPr lang="en-US" sz="1000" dirty="0"/>
              <a:t>Now we need to be able to use our class to do something. For that we need to create an instance of our class.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624647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Ahhhh</a:t>
            </a:r>
            <a:r>
              <a:rPr lang="en-US" sz="1000" dirty="0"/>
              <a:t>… and we have an object “</a:t>
            </a:r>
            <a:r>
              <a:rPr lang="en-US" sz="1000" dirty="0" err="1"/>
              <a:t>myBMI</a:t>
            </a:r>
            <a:r>
              <a:rPr lang="en-US" sz="1000" dirty="0"/>
              <a:t>’ which is an instance off the class “BMI”. </a:t>
            </a:r>
          </a:p>
          <a:p>
            <a:endParaRPr lang="en-US" sz="1000" dirty="0"/>
          </a:p>
          <a:p>
            <a:r>
              <a:rPr lang="en-US" sz="1000" dirty="0"/>
              <a:t>We use or </a:t>
            </a:r>
            <a:r>
              <a:rPr lang="en-US" sz="1000" dirty="0" err="1"/>
              <a:t>myBMI</a:t>
            </a:r>
            <a:r>
              <a:rPr lang="en-US" sz="1000" dirty="0"/>
              <a:t> object to set some properties and then we have it calculate BMI by calling “</a:t>
            </a:r>
            <a:r>
              <a:rPr lang="en-US" sz="1000" dirty="0" err="1"/>
              <a:t>my.BMI.CalcBMI</a:t>
            </a:r>
            <a:r>
              <a:rPr lang="en-US" sz="1000" dirty="0"/>
              <a:t>()”</a:t>
            </a:r>
          </a:p>
          <a:p>
            <a:endParaRPr lang="en-US" sz="1000" dirty="0"/>
          </a:p>
          <a:p>
            <a:r>
              <a:rPr lang="en-US" sz="1000" dirty="0"/>
              <a:t>… and of course when we compile and run it, we get… the wrong answer. But it compiled and ran successfully. That’s something, right?</a:t>
            </a:r>
          </a:p>
          <a:p>
            <a:endParaRPr lang="en-US" sz="1000" dirty="0"/>
          </a:p>
          <a:p>
            <a:r>
              <a:rPr lang="en-US" sz="1000" dirty="0"/>
              <a:t>I know you can’t wait to see how this BMI story ends, so that will be our starting point for Section 2. How to fix BMI using object-oriented concepts/techniques.</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2124252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12424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288891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Encapsulate our code.</a:t>
            </a:r>
          </a:p>
          <a:p>
            <a:endParaRPr lang="en-US" sz="1000" dirty="0"/>
          </a:p>
          <a:p>
            <a:pPr defTabSz="966612">
              <a:defRPr/>
            </a:pPr>
            <a:r>
              <a:rPr lang="en-US" sz="1000" dirty="0"/>
              <a:t>#1 Rule for Encapsulation: Minimize class property and method scope and visibility: (1)none, (2)local, (3)method parameters, (4)private attribute, (5)protected attribute, and (6)public</a:t>
            </a:r>
          </a:p>
          <a:p>
            <a:endParaRPr lang="en-US" sz="1000" dirty="0"/>
          </a:p>
          <a:p>
            <a:r>
              <a:rPr lang="en-US" sz="1000" dirty="0"/>
              <a:t>In this case we can’t eliminate our height and width properties, and we can’t make them local to our method. However, we can make them parameters to our </a:t>
            </a:r>
            <a:r>
              <a:rPr lang="en-US" sz="1000" dirty="0" err="1"/>
              <a:t>CalcBMI</a:t>
            </a:r>
            <a:r>
              <a:rPr lang="en-US" sz="1000" dirty="0"/>
              <a:t> method. That’s a nice simplification. It also makes it very unlikely that future changes will impact users of our BMI class.</a:t>
            </a:r>
          </a:p>
          <a:p>
            <a:endParaRPr lang="en-US" sz="1000" dirty="0"/>
          </a:p>
          <a:p>
            <a:r>
              <a:rPr lang="en-US" sz="1000" dirty="0"/>
              <a:t>Consider: How would you add protective code around setting height to 0 in the initial code (height &gt; 2ft &amp; &lt;9ft)? … How about in our second encapsulated example? Once again consider reuse, testing, and additional modification if this were thousands of lines off code. </a:t>
            </a:r>
          </a:p>
          <a:p>
            <a:endParaRPr lang="en-US" sz="1000" dirty="0"/>
          </a:p>
          <a:p>
            <a:r>
              <a:rPr lang="en-US" sz="1000" dirty="0"/>
              <a:t>This type of Encapsulation &amp; Information Hiding is a feature of nearly all modern development languages… not just object-oriented languages.</a:t>
            </a:r>
          </a:p>
          <a:p>
            <a:endParaRPr lang="en-US" sz="1000" dirty="0"/>
          </a:p>
          <a:p>
            <a:endParaRPr lang="en-US" sz="1000" dirty="0"/>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20256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Questions are welcome at any point!</a:t>
            </a:r>
          </a:p>
          <a:p>
            <a:endParaRPr lang="en-US" sz="1000" dirty="0"/>
          </a:p>
          <a:p>
            <a:r>
              <a:rPr lang="en-US" sz="1000" dirty="0"/>
              <a:t>I am not intending to review every part of documents that are out there.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457151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and example of Abstraction.</a:t>
            </a:r>
          </a:p>
          <a:p>
            <a:endParaRPr lang="en-US" sz="1000" b="1" dirty="0"/>
          </a:p>
          <a:p>
            <a:r>
              <a:rPr lang="en-US" sz="1000" dirty="0"/>
              <a:t>Abstraction</a:t>
            </a:r>
          </a:p>
          <a:p>
            <a:r>
              <a:rPr lang="en-US" sz="1000" dirty="0"/>
              <a:t>Abstraction is another key concept. Something is abstract when it is a concept but is not concrete or defined enough to actually be built. Generally, in OO design, we start with abstract things, and then we build on them through inheritance. </a:t>
            </a:r>
          </a:p>
          <a:p>
            <a:r>
              <a:rPr lang="en-US" sz="1000" dirty="0"/>
              <a:t> </a:t>
            </a:r>
          </a:p>
          <a:p>
            <a:r>
              <a:rPr lang="en-US" sz="1000" dirty="0"/>
              <a:t>An </a:t>
            </a:r>
            <a:r>
              <a:rPr lang="en-US" sz="1000" i="1" u="sng" dirty="0"/>
              <a:t>abstract class</a:t>
            </a:r>
            <a:r>
              <a:rPr lang="en-US" sz="1000" dirty="0"/>
              <a:t> is one that has one or more </a:t>
            </a:r>
            <a:r>
              <a:rPr lang="en-US" sz="1000" i="1" dirty="0"/>
              <a:t>abstract methods</a:t>
            </a:r>
            <a:r>
              <a:rPr lang="en-US" sz="1000" dirty="0"/>
              <a:t>.</a:t>
            </a:r>
          </a:p>
          <a:p>
            <a:r>
              <a:rPr lang="en-US" sz="1000" dirty="0"/>
              <a:t>An </a:t>
            </a:r>
            <a:r>
              <a:rPr lang="en-US" sz="1000" i="1" dirty="0"/>
              <a:t>abstract method</a:t>
            </a:r>
            <a:r>
              <a:rPr lang="en-US" sz="1000" dirty="0"/>
              <a:t> is a method / function that has no body – just a name, return type, and parameters.</a:t>
            </a:r>
          </a:p>
          <a:p>
            <a:r>
              <a:rPr lang="en-US" sz="1000" dirty="0"/>
              <a:t>An </a:t>
            </a:r>
            <a:r>
              <a:rPr lang="en-US" sz="1000" i="1" u="sng" dirty="0"/>
              <a:t>interface</a:t>
            </a:r>
            <a:r>
              <a:rPr lang="en-US" sz="1000" dirty="0"/>
              <a:t> is the strictest interpretation of an abstract class – it is a data structure that consists entirely of abstract methods. In other words, none of its methods/functions have a body.</a:t>
            </a:r>
          </a:p>
          <a:p>
            <a:r>
              <a:rPr lang="en-US" sz="1000" dirty="0"/>
              <a:t> </a:t>
            </a:r>
          </a:p>
          <a:p>
            <a:r>
              <a:rPr lang="en-US" sz="1000" dirty="0"/>
              <a:t>Abstraction is related to inheritance. Often, when we construct families of related objects, we start the family with an abstract class that represents the least common denominator for everyone in that family. In other words, what do all classes that are part of that family have in common? We often (not always, but often) put that in an abstract class.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1205048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392265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Polymorphism? Let’s do something new. Let’s do something with Animals, Abstraction, </a:t>
            </a:r>
            <a:r>
              <a:rPr lang="en-US" sz="1000" dirty="0" err="1"/>
              <a:t>Superclasses</a:t>
            </a:r>
            <a:r>
              <a:rPr lang="en-US" sz="1000" dirty="0"/>
              <a:t>, and Subclasses. Take a look at the class hierarchy on the left. Can you track it to the code on the right?</a:t>
            </a:r>
          </a:p>
          <a:p>
            <a:endParaRPr lang="en-US" sz="1000" dirty="0"/>
          </a:p>
          <a:p>
            <a:r>
              <a:rPr lang="en-US" sz="1000" dirty="0"/>
              <a:t>We have and Abstract class Animal that provides the template for an Abstract method “</a:t>
            </a:r>
            <a:r>
              <a:rPr lang="en-US" sz="1000" dirty="0" err="1"/>
              <a:t>PrintYourAngrySound</a:t>
            </a:r>
            <a:r>
              <a:rPr lang="en-US" sz="1000" dirty="0"/>
              <a:t>()”. We have Subclasses Dog and Cat who both Override “</a:t>
            </a:r>
            <a:r>
              <a:rPr lang="en-US" sz="1000" dirty="0" err="1"/>
              <a:t>PrintYour</a:t>
            </a:r>
            <a:r>
              <a:rPr lang="en-US" sz="1000" dirty="0"/>
              <a:t> </a:t>
            </a:r>
            <a:r>
              <a:rPr lang="en-US" sz="1000" dirty="0" err="1"/>
              <a:t>AngreeSound</a:t>
            </a:r>
            <a:r>
              <a:rPr lang="en-US" sz="1000" dirty="0"/>
              <a:t>()” as required. Then we have a </a:t>
            </a:r>
            <a:r>
              <a:rPr lang="en-US" sz="1000" dirty="0" err="1"/>
              <a:t>Bigcat</a:t>
            </a:r>
            <a:r>
              <a:rPr lang="en-US" sz="1000" dirty="0"/>
              <a:t> class that Extends Cat. We have seen all of these things before.</a:t>
            </a:r>
          </a:p>
          <a:p>
            <a:endParaRPr lang="en-US" sz="1000" dirty="0"/>
          </a:p>
          <a:p>
            <a:r>
              <a:rPr lang="en-US" sz="1000" dirty="0"/>
              <a:t>Now we have added the idea of Random numbers. Let’s ignore that for now. It’s enough to know that  the Random class that came  from “</a:t>
            </a:r>
            <a:r>
              <a:rPr lang="en-US" sz="1000" dirty="0" err="1"/>
              <a:t>java.util.Random</a:t>
            </a:r>
            <a:r>
              <a:rPr lang="en-US" sz="1000" dirty="0"/>
              <a:t>” generates random numbers. Who would  have guessed…</a:t>
            </a:r>
          </a:p>
          <a:p>
            <a:endParaRPr lang="en-US" sz="1000" dirty="0"/>
          </a:p>
          <a:p>
            <a:r>
              <a:rPr lang="en-US" sz="1000" dirty="0"/>
              <a:t>Now for the finalize… Notice how “</a:t>
            </a:r>
            <a:r>
              <a:rPr lang="en-US" sz="1000" dirty="0" err="1"/>
              <a:t>someAnimal</a:t>
            </a:r>
            <a:r>
              <a:rPr lang="en-US" sz="1000" dirty="0"/>
              <a:t>” can behave like “Dog”, “Cat”, or “</a:t>
            </a:r>
            <a:r>
              <a:rPr lang="en-US" sz="1000" dirty="0" err="1"/>
              <a:t>Bigcat</a:t>
            </a:r>
            <a:r>
              <a:rPr lang="en-US" sz="1000" dirty="0"/>
              <a:t>” depending the random number generated. This is Polymorphism. </a:t>
            </a:r>
          </a:p>
          <a:p>
            <a:endParaRPr lang="en-US" sz="1000" dirty="0"/>
          </a:p>
          <a:p>
            <a:r>
              <a:rPr lang="en-US" sz="1000" dirty="0"/>
              <a:t>Now can you come up with that brief animal based interview response for  Polymorphism. Be sure to throw in “oh yes, Polymorphism is usually implemented with virtual methods and a  virtual method table” to get full credit at the  interview. </a:t>
            </a:r>
          </a:p>
          <a:p>
            <a:endParaRPr lang="en-US" sz="1000" dirty="0"/>
          </a:p>
          <a:p>
            <a:r>
              <a:rPr lang="en-US" sz="1000" dirty="0"/>
              <a:t>It may also be good to know what that actually means just in case one of the interviewers really know what a virtual method table is and has a follow up question.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1620225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Composition: An example of composition: the relationship between Face and Nose, Mouth, and Eye</a:t>
            </a:r>
          </a:p>
          <a:p>
            <a:r>
              <a:rPr lang="en-US" sz="1000" dirty="0"/>
              <a:t>class Face {</a:t>
            </a:r>
          </a:p>
          <a:p>
            <a:r>
              <a:rPr lang="en-US" sz="1000" dirty="0"/>
              <a:t>	Nose n;</a:t>
            </a:r>
          </a:p>
          <a:p>
            <a:r>
              <a:rPr lang="en-US" sz="1000" dirty="0"/>
              <a:t>	Mouth m;</a:t>
            </a:r>
          </a:p>
          <a:p>
            <a:r>
              <a:rPr lang="en-US" sz="1000" dirty="0"/>
              <a:t>	Eye le;</a:t>
            </a:r>
          </a:p>
          <a:p>
            <a:r>
              <a:rPr lang="en-US" sz="1000" dirty="0"/>
              <a:t>	Eye re;</a:t>
            </a:r>
          </a:p>
          <a:p>
            <a:r>
              <a:rPr lang="en-US" sz="1000" dirty="0"/>
              <a:t>}</a:t>
            </a:r>
          </a:p>
          <a:p>
            <a:r>
              <a:rPr lang="en-US" sz="1000" dirty="0"/>
              <a:t> </a:t>
            </a:r>
          </a:p>
          <a:p>
            <a:r>
              <a:rPr lang="en-US" sz="1000" dirty="0"/>
              <a:t>We probably wouldn’t let the Nose, Mouth, or Eye objects live beyond the Face. They are owned exclusively by the Face. That’s what composition is: exclusive ownership.</a:t>
            </a:r>
          </a:p>
          <a:p>
            <a:r>
              <a:rPr lang="en-US" sz="1000" dirty="0"/>
              <a:t> </a:t>
            </a:r>
          </a:p>
          <a:p>
            <a:r>
              <a:rPr lang="en-US" sz="1000" dirty="0"/>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dirty="0"/>
          </a:p>
          <a:p>
            <a:r>
              <a:rPr lang="en-US" sz="1000" dirty="0"/>
              <a:t>Aggregation: Aggregation is also a form of ownership, but it’s non-exclusive ownership. The owned objects can live on and perhaps existed prior to the owned object. </a:t>
            </a:r>
          </a:p>
          <a:p>
            <a:r>
              <a:rPr lang="en-US" sz="1000" dirty="0"/>
              <a:t> </a:t>
            </a:r>
          </a:p>
          <a:p>
            <a:r>
              <a:rPr lang="en-US" sz="1000" dirty="0"/>
              <a:t>An example of aggregation: A library patron borrows a book. That’s not exclusive ownership, since several people can borrow a book over its lifetime.</a:t>
            </a:r>
          </a:p>
          <a:p>
            <a:r>
              <a:rPr lang="en-US" sz="1000" dirty="0"/>
              <a:t> </a:t>
            </a:r>
          </a:p>
          <a:p>
            <a:r>
              <a:rPr lang="en-US" sz="1000" dirty="0"/>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“Design Patterns: Elements of Reusable Object-Oriented Software” has been influential in defining software engineering patterns and is regarded as an important source for object-oriented design theory and practice. The authors are often referred to the “Gang of Four (</a:t>
            </a:r>
            <a:r>
              <a:rPr lang="en-US" sz="1000" dirty="0" err="1"/>
              <a:t>GoF</a:t>
            </a:r>
            <a:r>
              <a:rPr lang="en-US" sz="1000" dirty="0"/>
              <a:t>)”</a:t>
            </a:r>
          </a:p>
          <a:p>
            <a:endParaRPr lang="en-US" sz="1000" dirty="0"/>
          </a:p>
          <a:p>
            <a:r>
              <a:rPr lang="en-US" sz="1000" dirty="0"/>
              <a:t>Interview tip: The answer to any question that references design patterns should include “Gang of Four”, “Reusable Object-Oriented Software”, and “Model-View-Controller”. Now let’s learn what those are. </a:t>
            </a:r>
          </a:p>
          <a:p>
            <a:endParaRPr lang="en-US" sz="1000" dirty="0"/>
          </a:p>
          <a:p>
            <a:r>
              <a:rPr lang="en-US" sz="1000" dirty="0"/>
              <a:t>Why Use Patterns?</a:t>
            </a:r>
          </a:p>
          <a:p>
            <a:r>
              <a:rPr lang="en-US" sz="1000" dirty="0"/>
              <a:t>Using patterns helps us write good software more regularly, because they are tried-and-true approaches to writing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1597468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Singleton are pretty easy to understand and come in very handy. A application Logfile class or Configuration file manager are common examples of singletons. </a:t>
            </a:r>
          </a:p>
          <a:p>
            <a:endParaRPr lang="en-US" sz="1000" dirty="0"/>
          </a:p>
          <a:p>
            <a:r>
              <a:rPr lang="en-US" sz="1000" dirty="0"/>
              <a:t>Singleton (making sure there is just one instance of something to avoid conflicts - </a:t>
            </a:r>
            <a:r>
              <a:rPr lang="en-US" sz="1000" u="sng" dirty="0">
                <a:hlinkClick r:id="rId3"/>
              </a:rPr>
              <a:t>http://www.oodesign.com/singleton-pattern.html</a:t>
            </a:r>
            <a:r>
              <a:rPr lang="en-US" sz="1000" dirty="0"/>
              <a:t>) These are great for coordinating activity across multiple threads of execution or making sure there is a single point of control for a limited resource like a file or printer.</a:t>
            </a:r>
          </a:p>
          <a:p>
            <a:r>
              <a:rPr lang="en-US" sz="1000" dirty="0"/>
              <a:t> </a:t>
            </a:r>
          </a:p>
          <a:p>
            <a:r>
              <a:rPr lang="en-US" sz="1000" dirty="0"/>
              <a:t>A singleton can be written in Java by making the constructor for the class private and equipping the class with a static function that ensures that the constructor is called only if no other objects of that class already exist.</a:t>
            </a:r>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a:p>
        </p:txBody>
      </p:sp>
    </p:spTree>
    <p:extLst>
      <p:ext uri="{BB962C8B-B14F-4D97-AF65-F5344CB8AC3E}">
        <p14:creationId xmlns:p14="http://schemas.microsoft.com/office/powerpoint/2010/main" val="2315985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be a system that manages student data. We would want to segregate the Model (data) from the View (UI) for several reasons including that there will likely be many different Views that access the same </a:t>
            </a:r>
            <a:r>
              <a:rPr lang="en-US" sz="1000" dirty="0" err="1"/>
              <a:t>dataincluding</a:t>
            </a:r>
            <a:r>
              <a:rPr lang="en-US" sz="1000" dirty="0"/>
              <a:t>: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a:p>
            <a:pPr marL="181240" indent="-181240" defTabSz="966612">
              <a:buFont typeface="Arial" panose="020B0604020202020204" pitchFamily="34" charset="0"/>
              <a:buChar char="•"/>
              <a:defRPr/>
            </a:pPr>
            <a:endParaRPr lang="en-US" sz="1000" dirty="0"/>
          </a:p>
          <a:p>
            <a:pPr defTabSz="966612">
              <a:defRPr/>
            </a:pPr>
            <a:r>
              <a:rPr lang="en-US" sz="1000" dirty="0"/>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a:p>
        </p:txBody>
      </p:sp>
    </p:spTree>
    <p:extLst>
      <p:ext uri="{BB962C8B-B14F-4D97-AF65-F5344CB8AC3E}">
        <p14:creationId xmlns:p14="http://schemas.microsoft.com/office/powerpoint/2010/main" val="1896517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3067745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2628331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2327208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14678695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example of  BMI is C was a great example of NOT implementing this principle. We had to modify the core functionality in order to extend it. It take a long time to know if a class exhibits this principle. You only know after a class has been used by multiple other classes (preferably “owned” by other developers), the class has need to be extended (preferably multiple times), and the dependent classes have not had to change (and the dependent developers have not complained). </a:t>
            </a:r>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839660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000" dirty="0"/>
              <a:t>The previous example has a minor flaw. Consider the </a:t>
            </a:r>
            <a:r>
              <a:rPr lang="en-US" sz="1000" dirty="0" err="1"/>
              <a:t>IWorker</a:t>
            </a:r>
            <a:r>
              <a:rPr lang="en-US" sz="1000" dirty="0"/>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520900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Bottom Line About These Principles</a:t>
            </a:r>
          </a:p>
          <a:p>
            <a:r>
              <a:rPr lang="en-US" sz="1000" dirty="0"/>
              <a:t>We’ll see these principles again as the course continues. </a:t>
            </a:r>
          </a:p>
          <a:p>
            <a:r>
              <a:rPr lang="en-US" sz="1000" dirty="0"/>
              <a:t> </a:t>
            </a:r>
          </a:p>
          <a:p>
            <a:r>
              <a:rPr lang="en-US" sz="1000" dirty="0"/>
              <a:t>This course mixes theory and practice</a:t>
            </a:r>
          </a:p>
          <a:p>
            <a:r>
              <a:rPr lang="en-US" sz="1000" dirty="0"/>
              <a:t>We will learn and re-learn these concepts as we learn three object-oriented programming languages. The patterns and principles should remain (largely) consistent across languages and platforms.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3214378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1908608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Although I have taught multiple university level software development courses in the past, this is the first one I have taught at Lewis University.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428982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138987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94766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78267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Note that we are not planning on having formal exams.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863021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487442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Object-Oriented Programming</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Discussion &amp; Lecture: Week 1 </a:t>
            </a:r>
          </a:p>
          <a:p>
            <a:pPr algn="l"/>
            <a:r>
              <a:rPr lang="en-US" dirty="0"/>
              <a:t>Date: 21 Mar 17</a:t>
            </a:r>
          </a:p>
          <a:p>
            <a:pPr algn="l"/>
            <a:r>
              <a:rPr lang="en-US" dirty="0"/>
              <a:t>Instructor: 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33889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051756"/>
            <a:ext cx="10718950" cy="5463343"/>
          </a:xfrm>
        </p:spPr>
        <p:txBody>
          <a:bodyPr>
            <a:normAutofit fontScale="92500" lnSpcReduction="10000"/>
          </a:bodyPr>
          <a:lstStyle/>
          <a:p>
            <a:pPr marL="457200" indent="-457200">
              <a:buFont typeface="+mj-lt"/>
              <a:buAutoNum type="arabicPeriod"/>
            </a:pPr>
            <a:r>
              <a:rPr lang="en-US" sz="2200" dirty="0"/>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t>Demonstrate object-oriented programming </a:t>
            </a:r>
            <a:r>
              <a:rPr lang="en-US" sz="2200" u="sng" dirty="0"/>
              <a:t>concepts</a:t>
            </a:r>
            <a:r>
              <a:rPr lang="en-US" sz="2200" dirty="0"/>
              <a:t> with examples</a:t>
            </a:r>
          </a:p>
          <a:p>
            <a:pPr marL="457200" indent="-457200">
              <a:buFont typeface="+mj-lt"/>
              <a:buAutoNum type="arabicPeriod"/>
            </a:pPr>
            <a:r>
              <a:rPr lang="en-US" sz="2200" dirty="0"/>
              <a:t>Distinguish between a class and an object</a:t>
            </a:r>
          </a:p>
          <a:p>
            <a:pPr marL="457200" indent="-457200">
              <a:buFont typeface="+mj-lt"/>
              <a:buAutoNum type="arabicPeriod"/>
            </a:pPr>
            <a:r>
              <a:rPr lang="en-US" sz="2200" dirty="0"/>
              <a:t>Review object-oriented concepts… mostly focused on Encapsulation and Polymorphism</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solidFill>
                  <a:schemeClr val="bg1">
                    <a:lumMod val="65000"/>
                  </a:schemeClr>
                </a:solidFill>
              </a:rPr>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r>
              <a:rPr lang="en-US" sz="2200" u="sng" dirty="0"/>
              <a:t>MVC</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briefly if there is time </a:t>
            </a:r>
          </a:p>
          <a:p>
            <a:pPr marL="457200" indent="-457200">
              <a:buFont typeface="+mj-lt"/>
              <a:buAutoNum type="arabicPeriod"/>
            </a:pPr>
            <a:r>
              <a:rPr lang="en-US" sz="2200" dirty="0">
                <a:solidFill>
                  <a:schemeClr val="bg1">
                    <a:lumMod val="65000"/>
                  </a:schemeClr>
                </a:solidFill>
              </a:rPr>
              <a:t>Recap: How is object-oriented programming different</a:t>
            </a:r>
          </a:p>
          <a:p>
            <a:pPr marL="457200" indent="-457200">
              <a:buFont typeface="+mj-lt"/>
              <a:buAutoNum type="arabicPeriod"/>
            </a:pPr>
            <a:r>
              <a:rPr lang="en-US" sz="2200" dirty="0">
                <a:solidFill>
                  <a:schemeClr val="bg1">
                    <a:lumMod val="65000"/>
                  </a:schemeClr>
                </a:solidFill>
              </a:rPr>
              <a:t>Recap: Why did we choose to learn an object-oriented approach in developing software</a:t>
            </a:r>
          </a:p>
        </p:txBody>
      </p:sp>
    </p:spTree>
    <p:extLst>
      <p:ext uri="{BB962C8B-B14F-4D97-AF65-F5344CB8AC3E}">
        <p14:creationId xmlns:p14="http://schemas.microsoft.com/office/powerpoint/2010/main" val="1072399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Concepts Example</a:t>
            </a:r>
          </a:p>
        </p:txBody>
      </p:sp>
      <p:sp>
        <p:nvSpPr>
          <p:cNvPr id="3" name="Content Placeholder 2"/>
          <p:cNvSpPr>
            <a:spLocks noGrp="1"/>
          </p:cNvSpPr>
          <p:nvPr>
            <p:ph idx="1"/>
          </p:nvPr>
        </p:nvSpPr>
        <p:spPr>
          <a:xfrm>
            <a:off x="838200" y="1051756"/>
            <a:ext cx="10622974" cy="2660708"/>
          </a:xfrm>
        </p:spPr>
        <p:txBody>
          <a:bodyPr>
            <a:normAutofit lnSpcReduction="10000"/>
          </a:bodyPr>
          <a:lstStyle/>
          <a:p>
            <a:pPr marL="0" indent="0">
              <a:buNone/>
            </a:pPr>
            <a:r>
              <a:rPr lang="en-US" sz="2000" dirty="0"/>
              <a:t>Implementing the body mass index (BMI) calculation in Java and C should allow us to effectively demonstrate some object-oriented design and programming concepts (Java). We will also compare that to how we would have implemented the same calculation using procedural programming techniques.</a:t>
            </a:r>
          </a:p>
          <a:p>
            <a:pPr marL="0" indent="0">
              <a:buNone/>
            </a:pPr>
            <a:r>
              <a:rPr lang="en-US" sz="2000" dirty="0"/>
              <a:t>Background: BMI is a statistic developed by Adolphe Quetelet in the 1900’s for evaluating body mass. It is not related to gender and age. It uses the same formula for men as for women and children. </a:t>
            </a:r>
          </a:p>
          <a:p>
            <a:pPr marL="0" indent="0">
              <a:buNone/>
            </a:pPr>
            <a:r>
              <a:rPr lang="en-US" sz="2000" dirty="0"/>
              <a:t>The body mass index is calculated based on the following formula:</a:t>
            </a:r>
          </a:p>
          <a:p>
            <a:pPr marL="0" indent="0">
              <a:buNone/>
            </a:pPr>
            <a:r>
              <a:rPr lang="en-US" sz="2000" dirty="0"/>
              <a:t>	BMI = weight [kg] / (height [m] * height [m])</a:t>
            </a:r>
          </a:p>
        </p:txBody>
      </p:sp>
      <p:sp>
        <p:nvSpPr>
          <p:cNvPr id="4" name="Content Placeholder 2"/>
          <p:cNvSpPr txBox="1">
            <a:spLocks/>
          </p:cNvSpPr>
          <p:nvPr/>
        </p:nvSpPr>
        <p:spPr>
          <a:xfrm>
            <a:off x="838200" y="3797640"/>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Procedural BMI (body mass index):</a:t>
            </a:r>
          </a:p>
          <a:p>
            <a:pPr marL="0" indent="0">
              <a:buFont typeface="Arial" panose="020B0604020202020204" pitchFamily="34" charset="0"/>
              <a:buNone/>
            </a:pPr>
            <a:r>
              <a:rPr lang="en-US" sz="2000" dirty="0"/>
              <a:t>Data:</a:t>
            </a:r>
          </a:p>
          <a:p>
            <a:r>
              <a:rPr lang="en-US" sz="2000" dirty="0"/>
              <a:t>Height</a:t>
            </a:r>
          </a:p>
          <a:p>
            <a:r>
              <a:rPr lang="en-US" sz="2000" dirty="0"/>
              <a:t>Weight</a:t>
            </a:r>
          </a:p>
          <a:p>
            <a:pPr marL="0" indent="0">
              <a:buNone/>
            </a:pPr>
            <a:r>
              <a:rPr lang="en-US" sz="2000" dirty="0"/>
              <a:t>Procedures (or functions):</a:t>
            </a:r>
          </a:p>
          <a:p>
            <a:r>
              <a:rPr lang="en-US" sz="2000" dirty="0"/>
              <a:t>CalcBMI</a:t>
            </a:r>
          </a:p>
          <a:p>
            <a:pPr marL="0" indent="0">
              <a:buFont typeface="Arial" panose="020B0604020202020204" pitchFamily="34" charset="0"/>
              <a:buNone/>
            </a:pPr>
            <a:endParaRPr lang="en-US" sz="2400" dirty="0"/>
          </a:p>
        </p:txBody>
      </p:sp>
      <p:sp>
        <p:nvSpPr>
          <p:cNvPr id="5" name="Content Placeholder 2"/>
          <p:cNvSpPr txBox="1">
            <a:spLocks/>
          </p:cNvSpPr>
          <p:nvPr/>
        </p:nvSpPr>
        <p:spPr>
          <a:xfrm>
            <a:off x="6149687" y="3712464"/>
            <a:ext cx="4141944" cy="2559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Object-Oriented BMI:</a:t>
            </a:r>
          </a:p>
          <a:p>
            <a:pPr marL="0" indent="0">
              <a:buFont typeface="Arial" panose="020B0604020202020204" pitchFamily="34" charset="0"/>
              <a:buNone/>
            </a:pPr>
            <a:r>
              <a:rPr lang="en-US" sz="2000" dirty="0"/>
              <a:t>Class BMI</a:t>
            </a:r>
          </a:p>
          <a:p>
            <a:r>
              <a:rPr lang="en-US" sz="2000" dirty="0"/>
              <a:t>Attributes</a:t>
            </a:r>
          </a:p>
          <a:p>
            <a:pPr lvl="1"/>
            <a:r>
              <a:rPr lang="en-US" sz="2000" dirty="0"/>
              <a:t>Height</a:t>
            </a:r>
          </a:p>
          <a:p>
            <a:pPr lvl="1"/>
            <a:r>
              <a:rPr lang="en-US" sz="2000" dirty="0"/>
              <a:t>Weight</a:t>
            </a:r>
          </a:p>
          <a:p>
            <a:r>
              <a:rPr lang="en-US" sz="2000" dirty="0"/>
              <a:t>Methods</a:t>
            </a:r>
          </a:p>
          <a:p>
            <a:pPr lvl="1"/>
            <a:r>
              <a:rPr lang="en-US" sz="2000" dirty="0"/>
              <a:t>CalcBMI</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0916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15000" y="1369691"/>
            <a:ext cx="4114800" cy="3226565"/>
          </a:xfrm>
          <a:prstGeom prst="rect">
            <a:avLst/>
          </a:prstGeom>
        </p:spPr>
      </p:pic>
      <p:pic>
        <p:nvPicPr>
          <p:cNvPr id="20" name="Picture 19"/>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Distinguish Between a Class and an Object</a:t>
            </a:r>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5250315"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8811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6080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3685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Agenda – Week 1 Discussion &amp; Lecture</a:t>
            </a:r>
            <a:endParaRPr lang="en-US" sz="3600" b="1" i="1" u="sng" dirty="0"/>
          </a:p>
        </p:txBody>
      </p:sp>
      <p:sp>
        <p:nvSpPr>
          <p:cNvPr id="3" name="Content Placeholder 2"/>
          <p:cNvSpPr>
            <a:spLocks noGrp="1"/>
          </p:cNvSpPr>
          <p:nvPr>
            <p:ph idx="1"/>
          </p:nvPr>
        </p:nvSpPr>
        <p:spPr>
          <a:xfrm>
            <a:off x="838200" y="1051756"/>
            <a:ext cx="10718950" cy="5463343"/>
          </a:xfrm>
        </p:spPr>
        <p:txBody>
          <a:bodyPr>
            <a:normAutofit fontScale="92500" lnSpcReduction="10000"/>
          </a:bodyPr>
          <a:lstStyle/>
          <a:p>
            <a:pPr marL="457200" indent="-457200">
              <a:buFont typeface="+mj-lt"/>
              <a:buAutoNum type="arabicPeriod"/>
            </a:pPr>
            <a:r>
              <a:rPr lang="en-US" dirty="0"/>
              <a:t>Friendly Conversation &amp; Good Natured Banter (~5 min)… let’s make sure that everyone can hear and speak in the virtual meeting</a:t>
            </a:r>
          </a:p>
          <a:p>
            <a:pPr marL="457200" indent="-457200">
              <a:buFont typeface="+mj-lt"/>
              <a:buAutoNum type="arabicPeriod"/>
            </a:pPr>
            <a:r>
              <a:rPr lang="en-US" dirty="0"/>
              <a:t>Welcome (~5 min)</a:t>
            </a:r>
          </a:p>
          <a:p>
            <a:pPr marL="457200" indent="-457200">
              <a:buFont typeface="+mj-lt"/>
              <a:buAutoNum type="arabicPeriod"/>
            </a:pPr>
            <a:r>
              <a:rPr lang="en-US" dirty="0"/>
              <a:t>Introductions (~10 min)</a:t>
            </a:r>
          </a:p>
          <a:p>
            <a:pPr marL="457200" indent="-457200">
              <a:buFont typeface="+mj-lt"/>
              <a:buAutoNum type="arabicPeriod"/>
            </a:pPr>
            <a:r>
              <a:rPr lang="en-US" dirty="0"/>
              <a:t>Review Course Syllabus (~15 min)</a:t>
            </a:r>
          </a:p>
          <a:p>
            <a:pPr marL="457200" indent="-457200">
              <a:buFont typeface="+mj-lt"/>
              <a:buAutoNum type="arabicPeriod"/>
            </a:pPr>
            <a:r>
              <a:rPr lang="en-US" dirty="0"/>
              <a:t>Review </a:t>
            </a:r>
            <a:r>
              <a:rPr lang="en-US" u="sng" dirty="0"/>
              <a:t>selected</a:t>
            </a:r>
            <a:r>
              <a:rPr lang="en-US" dirty="0"/>
              <a:t> Learning Objectives from Week 1 (~50 min)</a:t>
            </a:r>
          </a:p>
          <a:p>
            <a:pPr marL="457200" indent="-457200">
              <a:buFont typeface="+mj-lt"/>
              <a:buAutoNum type="arabicPeriod"/>
            </a:pPr>
            <a:r>
              <a:rPr lang="en-US" dirty="0"/>
              <a:t>Additional Topics (~10 min)</a:t>
            </a:r>
          </a:p>
          <a:p>
            <a:pPr lvl="1"/>
            <a:r>
              <a:rPr lang="en-US" sz="2800" dirty="0"/>
              <a:t>Getters &amp; Setters</a:t>
            </a:r>
          </a:p>
          <a:p>
            <a:pPr lvl="1"/>
            <a:r>
              <a:rPr lang="en-US" sz="2800" dirty="0"/>
              <a:t>Java </a:t>
            </a:r>
            <a:r>
              <a:rPr lang="en-US" sz="2800"/>
              <a:t>Development Environment</a:t>
            </a:r>
            <a:endParaRPr lang="en-US" sz="2800" dirty="0"/>
          </a:p>
          <a:p>
            <a:pPr marL="514350" indent="-514350">
              <a:buFont typeface="+mj-lt"/>
              <a:buAutoNum type="arabicPeriod"/>
            </a:pPr>
            <a:r>
              <a:rPr lang="en-US" dirty="0"/>
              <a:t>Wrap-up and Final Notes (~15 min starting no later than 4:15)</a:t>
            </a:r>
          </a:p>
          <a:p>
            <a:pPr marL="457200" lvl="1" indent="0">
              <a:buNone/>
            </a:pPr>
            <a:endParaRPr lang="en-US" sz="2800" dirty="0"/>
          </a:p>
          <a:p>
            <a:pPr marL="0" indent="0">
              <a:buNone/>
            </a:pPr>
            <a:endParaRPr lang="en-US" dirty="0"/>
          </a:p>
          <a:p>
            <a:pPr marL="0" indent="0">
              <a:buNone/>
            </a:pPr>
            <a:r>
              <a:rPr lang="en-US" dirty="0"/>
              <a:t>Question &amp; Discussion Are Welcome at and Time</a:t>
            </a:r>
          </a:p>
        </p:txBody>
      </p:sp>
    </p:spTree>
    <p:extLst>
      <p:ext uri="{BB962C8B-B14F-4D97-AF65-F5344CB8AC3E}">
        <p14:creationId xmlns:p14="http://schemas.microsoft.com/office/powerpoint/2010/main" val="3189314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extLst>
      <p:ext uri="{BB962C8B-B14F-4D97-AF65-F5344CB8AC3E}">
        <p14:creationId xmlns:p14="http://schemas.microsoft.com/office/powerpoint/2010/main" val="1968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normAutofit/>
          </a:bodyPr>
          <a:lstStyle/>
          <a:p>
            <a:r>
              <a:rPr lang="en-US" sz="3600" dirty="0"/>
              <a:t>Polymorphism</a:t>
            </a:r>
          </a:p>
        </p:txBody>
      </p:sp>
      <p:pic>
        <p:nvPicPr>
          <p:cNvPr id="4" name="Picture 3"/>
          <p:cNvPicPr>
            <a:picLocks noChangeAspect="1"/>
          </p:cNvPicPr>
          <p:nvPr/>
        </p:nvPicPr>
        <p:blipFill>
          <a:blip r:embed="rId3"/>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4"/>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extLst>
      <p:ext uri="{BB962C8B-B14F-4D97-AF65-F5344CB8AC3E}">
        <p14:creationId xmlns:p14="http://schemas.microsoft.com/office/powerpoint/2010/main" val="26067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3"/>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extLst>
      <p:ext uri="{BB962C8B-B14F-4D97-AF65-F5344CB8AC3E}">
        <p14:creationId xmlns:p14="http://schemas.microsoft.com/office/powerpoint/2010/main" val="35780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Patterns</a:t>
            </a:r>
            <a:r>
              <a:rPr lang="en-US" sz="3600" dirty="0"/>
              <a:t> </a:t>
            </a:r>
          </a:p>
        </p:txBody>
      </p:sp>
      <p:sp>
        <p:nvSpPr>
          <p:cNvPr id="3" name="Content Placeholder 2"/>
          <p:cNvSpPr>
            <a:spLocks noGrp="1"/>
          </p:cNvSpPr>
          <p:nvPr>
            <p:ph idx="1"/>
          </p:nvPr>
        </p:nvSpPr>
        <p:spPr/>
        <p:txBody>
          <a:bodyPr/>
          <a:lstStyle/>
          <a:p>
            <a:pPr marL="0" indent="0">
              <a:buNone/>
            </a:pPr>
            <a:r>
              <a:rPr lang="en-US" sz="2000" u="sng" dirty="0"/>
              <a:t>Definition</a:t>
            </a:r>
            <a:r>
              <a:rPr lang="en-US" sz="2000" dirty="0"/>
              <a:t>: A software design pattern is a commonly repeated approach to constructing software. These approaches are commonly repeated because they consistently produce quality results.</a:t>
            </a:r>
          </a:p>
          <a:p>
            <a:pPr marL="0" indent="0">
              <a:buNone/>
            </a:pPr>
            <a:r>
              <a:rPr lang="en-US" sz="2000" dirty="0"/>
              <a:t>Common Patterns Include:</a:t>
            </a:r>
          </a:p>
          <a:p>
            <a:r>
              <a:rPr lang="en-US" sz="2000" dirty="0"/>
              <a:t>Singleton</a:t>
            </a:r>
          </a:p>
          <a:p>
            <a:r>
              <a:rPr lang="en-US" sz="2000" dirty="0"/>
              <a:t>Factory</a:t>
            </a:r>
          </a:p>
          <a:p>
            <a:r>
              <a:rPr lang="en-US" sz="2000" dirty="0"/>
              <a:t>Delegation</a:t>
            </a:r>
          </a:p>
          <a:p>
            <a:r>
              <a:rPr lang="en-US" sz="2000" dirty="0"/>
              <a:t>Model-View-Controller</a:t>
            </a:r>
          </a:p>
          <a:p>
            <a:r>
              <a:rPr lang="en-US" sz="2000" dirty="0"/>
              <a:t>Others</a:t>
            </a:r>
          </a:p>
          <a:p>
            <a:endParaRPr lang="en-US" sz="2000" dirty="0"/>
          </a:p>
          <a:p>
            <a:pPr marL="0" indent="0">
              <a:buNone/>
            </a:pPr>
            <a:endParaRPr lang="en-US" dirty="0"/>
          </a:p>
        </p:txBody>
      </p:sp>
      <p:pic>
        <p:nvPicPr>
          <p:cNvPr id="4" name="Picture 3"/>
          <p:cNvPicPr>
            <a:picLocks noChangeAspect="1"/>
          </p:cNvPicPr>
          <p:nvPr/>
        </p:nvPicPr>
        <p:blipFill>
          <a:blip r:embed="rId3"/>
          <a:stretch>
            <a:fillRect/>
          </a:stretch>
        </p:blipFill>
        <p:spPr>
          <a:xfrm>
            <a:off x="8472655" y="3086004"/>
            <a:ext cx="2466223" cy="3225896"/>
          </a:xfrm>
          <a:prstGeom prst="rect">
            <a:avLst/>
          </a:prstGeom>
        </p:spPr>
      </p:pic>
    </p:spTree>
    <p:extLst>
      <p:ext uri="{BB962C8B-B14F-4D97-AF65-F5344CB8AC3E}">
        <p14:creationId xmlns:p14="http://schemas.microsoft.com/office/powerpoint/2010/main" val="153413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Singleton Design Pattern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Singleton Pattern</a:t>
            </a:r>
            <a:r>
              <a:rPr lang="en-US" sz="2000" dirty="0"/>
              <a:t>: Utilized to make sure that only one instance of a class is in existence. </a:t>
            </a:r>
          </a:p>
          <a:p>
            <a:pPr marL="0" indent="0">
              <a:buNone/>
            </a:pPr>
            <a:r>
              <a:rPr lang="en-US" sz="2000" dirty="0"/>
              <a:t>An example would include an application log files that needs to be synchronized across threads. </a:t>
            </a:r>
            <a:r>
              <a:rPr lang="en-US" sz="2000" dirty="0">
                <a:hlinkClick r:id="rId3"/>
              </a:rPr>
              <a:t>[link]</a:t>
            </a:r>
            <a:endParaRPr lang="en-US" sz="2000" dirty="0"/>
          </a:p>
        </p:txBody>
      </p:sp>
      <p:pic>
        <p:nvPicPr>
          <p:cNvPr id="4" name="Picture 3"/>
          <p:cNvPicPr>
            <a:picLocks noChangeAspect="1"/>
          </p:cNvPicPr>
          <p:nvPr/>
        </p:nvPicPr>
        <p:blipFill>
          <a:blip r:embed="rId4"/>
          <a:stretch>
            <a:fillRect/>
          </a:stretch>
        </p:blipFill>
        <p:spPr>
          <a:xfrm>
            <a:off x="7298199" y="1825625"/>
            <a:ext cx="4114800" cy="2877886"/>
          </a:xfrm>
          <a:prstGeom prst="rect">
            <a:avLst/>
          </a:prstGeom>
        </p:spPr>
      </p:pic>
    </p:spTree>
    <p:extLst>
      <p:ext uri="{BB962C8B-B14F-4D97-AF65-F5344CB8AC3E}">
        <p14:creationId xmlns:p14="http://schemas.microsoft.com/office/powerpoint/2010/main" val="1662649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1428093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Software design principles represent a set of guidelines that helps us to avoid having a bad design. The design principles are associated to Robert Martin who gathered them in "Agile Software Development: Principles, Patterns, and Practices". </a:t>
            </a:r>
          </a:p>
          <a:p>
            <a:pPr marL="0" indent="0">
              <a:buNone/>
            </a:pPr>
            <a:endParaRPr lang="en-US" sz="2000" dirty="0"/>
          </a:p>
        </p:txBody>
      </p:sp>
      <p:pic>
        <p:nvPicPr>
          <p:cNvPr id="5" name="Picture 4"/>
          <p:cNvPicPr>
            <a:picLocks noChangeAspect="1"/>
          </p:cNvPicPr>
          <p:nvPr/>
        </p:nvPicPr>
        <p:blipFill>
          <a:blip r:embed="rId3"/>
          <a:stretch>
            <a:fillRect/>
          </a:stretch>
        </p:blipFill>
        <p:spPr>
          <a:xfrm>
            <a:off x="8541767" y="3149800"/>
            <a:ext cx="2466223" cy="3093650"/>
          </a:xfrm>
          <a:prstGeom prst="rect">
            <a:avLst/>
          </a:prstGeom>
        </p:spPr>
      </p:pic>
    </p:spTree>
    <p:extLst>
      <p:ext uri="{BB962C8B-B14F-4D97-AF65-F5344CB8AC3E}">
        <p14:creationId xmlns:p14="http://schemas.microsoft.com/office/powerpoint/2010/main" val="4089484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According to Robert Martin there are 3 important characteristics of a bad design that should be avoided:</a:t>
            </a:r>
          </a:p>
          <a:p>
            <a:pPr marL="0" indent="0">
              <a:buNone/>
            </a:pPr>
            <a:endParaRPr lang="en-US" sz="2000" dirty="0"/>
          </a:p>
        </p:txBody>
      </p:sp>
      <p:sp>
        <p:nvSpPr>
          <p:cNvPr id="6" name="TextBox 5"/>
          <p:cNvSpPr txBox="1"/>
          <p:nvPr/>
        </p:nvSpPr>
        <p:spPr>
          <a:xfrm>
            <a:off x="838200" y="2652131"/>
            <a:ext cx="7214191" cy="2215991"/>
          </a:xfrm>
          <a:prstGeom prst="rect">
            <a:avLst/>
          </a:prstGeom>
          <a:noFill/>
        </p:spPr>
        <p:txBody>
          <a:bodyPr wrap="square" rtlCol="0">
            <a:spAutoFit/>
          </a:bodyPr>
          <a:lstStyle/>
          <a:p>
            <a:pPr marL="285750" indent="-285750">
              <a:spcBef>
                <a:spcPts val="1800"/>
              </a:spcBef>
              <a:buFont typeface="Wingdings" panose="05000000000000000000" pitchFamily="2" charset="2"/>
              <a:buChar char="§"/>
            </a:pPr>
            <a:r>
              <a:rPr lang="en-US" u="sng" dirty="0"/>
              <a:t>Rigidity</a:t>
            </a:r>
            <a:r>
              <a:rPr lang="en-US" dirty="0"/>
              <a:t> - It is hard to change because every change affects too many other parts of the system</a:t>
            </a:r>
          </a:p>
          <a:p>
            <a:pPr marL="285750" indent="-285750">
              <a:spcBef>
                <a:spcPts val="1800"/>
              </a:spcBef>
              <a:buFont typeface="Wingdings" panose="05000000000000000000" pitchFamily="2" charset="2"/>
              <a:buChar char="§"/>
            </a:pPr>
            <a:r>
              <a:rPr lang="en-US" u="sng" dirty="0"/>
              <a:t>Fragility</a:t>
            </a:r>
            <a:r>
              <a:rPr lang="en-US" dirty="0"/>
              <a:t> - When you make a change, unexpected parts of the system break </a:t>
            </a:r>
          </a:p>
          <a:p>
            <a:pPr marL="285750" indent="-285750">
              <a:spcBef>
                <a:spcPts val="1800"/>
              </a:spcBef>
              <a:buFont typeface="Wingdings" panose="05000000000000000000" pitchFamily="2" charset="2"/>
              <a:buChar char="§"/>
            </a:pPr>
            <a:r>
              <a:rPr lang="en-US" u="sng" dirty="0"/>
              <a:t>Immobility</a:t>
            </a:r>
            <a:r>
              <a:rPr lang="en-US" dirty="0"/>
              <a:t> - It is hard to reuse in another application because it cannot be disentangled from the current application</a:t>
            </a:r>
          </a:p>
        </p:txBody>
      </p:sp>
    </p:spTree>
    <p:extLst>
      <p:ext uri="{BB962C8B-B14F-4D97-AF65-F5344CB8AC3E}">
        <p14:creationId xmlns:p14="http://schemas.microsoft.com/office/powerpoint/2010/main" val="1423854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Principles</a:t>
            </a:r>
            <a:r>
              <a:rPr lang="en-US" sz="3600" dirty="0"/>
              <a:t> </a:t>
            </a:r>
          </a:p>
        </p:txBody>
      </p:sp>
      <p:sp>
        <p:nvSpPr>
          <p:cNvPr id="3" name="Content Placeholder 2"/>
          <p:cNvSpPr>
            <a:spLocks noGrp="1"/>
          </p:cNvSpPr>
          <p:nvPr>
            <p:ph idx="1"/>
          </p:nvPr>
        </p:nvSpPr>
        <p:spPr>
          <a:xfrm>
            <a:off x="838200" y="1825625"/>
            <a:ext cx="10416363" cy="4208352"/>
          </a:xfrm>
        </p:spPr>
        <p:txBody>
          <a:bodyPr>
            <a:normAutofit/>
          </a:bodyPr>
          <a:lstStyle/>
          <a:p>
            <a:pPr marL="0" indent="0">
              <a:buNone/>
            </a:pPr>
            <a:r>
              <a:rPr lang="en-US" sz="2000" dirty="0"/>
              <a:t>Martin identifies the following Design Principles:</a:t>
            </a:r>
          </a:p>
          <a:p>
            <a:pPr>
              <a:buFont typeface="Wingdings" panose="05000000000000000000" pitchFamily="2" charset="2"/>
              <a:buChar char="§"/>
            </a:pPr>
            <a:r>
              <a:rPr lang="en-US" sz="2000" dirty="0"/>
              <a:t>Open Close Principle</a:t>
            </a:r>
          </a:p>
          <a:p>
            <a:pPr>
              <a:buFont typeface="Wingdings" panose="05000000000000000000" pitchFamily="2" charset="2"/>
              <a:buChar char="§"/>
            </a:pPr>
            <a:r>
              <a:rPr lang="en-US" sz="2000" dirty="0"/>
              <a:t>Dependency Inversion Principle</a:t>
            </a:r>
          </a:p>
          <a:p>
            <a:pPr>
              <a:buFont typeface="Wingdings" panose="05000000000000000000" pitchFamily="2" charset="2"/>
              <a:buChar char="§"/>
            </a:pPr>
            <a:r>
              <a:rPr lang="en-US" sz="2000" dirty="0"/>
              <a:t>Interface Segregation Principle</a:t>
            </a:r>
          </a:p>
          <a:p>
            <a:pPr>
              <a:buFont typeface="Wingdings" panose="05000000000000000000" pitchFamily="2" charset="2"/>
              <a:buChar char="§"/>
            </a:pPr>
            <a:r>
              <a:rPr lang="en-US" sz="2000" dirty="0"/>
              <a:t>Single Responsibility Principle</a:t>
            </a:r>
          </a:p>
          <a:p>
            <a:pPr>
              <a:buFont typeface="Wingdings" panose="05000000000000000000" pitchFamily="2" charset="2"/>
              <a:buChar char="§"/>
            </a:pPr>
            <a:r>
              <a:rPr lang="en-US" sz="2000" dirty="0" err="1"/>
              <a:t>Liskov's</a:t>
            </a:r>
            <a:r>
              <a:rPr lang="en-US" sz="2000" dirty="0"/>
              <a:t> Substitution Principle</a:t>
            </a:r>
          </a:p>
          <a:p>
            <a:pPr marL="0" indent="0">
              <a:buNone/>
            </a:pPr>
            <a:endParaRPr lang="en-US" sz="2000" dirty="0"/>
          </a:p>
        </p:txBody>
      </p:sp>
    </p:spTree>
    <p:extLst>
      <p:ext uri="{BB962C8B-B14F-4D97-AF65-F5344CB8AC3E}">
        <p14:creationId xmlns:p14="http://schemas.microsoft.com/office/powerpoint/2010/main" val="229070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Welcome!</a:t>
            </a:r>
            <a:endParaRPr lang="en-US" sz="3600" b="1" i="1" u="sng" dirty="0"/>
          </a:p>
        </p:txBody>
      </p:sp>
      <p:sp>
        <p:nvSpPr>
          <p:cNvPr id="3" name="Rectangle 2"/>
          <p:cNvSpPr/>
          <p:nvPr/>
        </p:nvSpPr>
        <p:spPr>
          <a:xfrm>
            <a:off x="838199" y="1296367"/>
            <a:ext cx="10230293" cy="3170099"/>
          </a:xfrm>
          <a:prstGeom prst="rect">
            <a:avLst/>
          </a:prstGeom>
        </p:spPr>
        <p:txBody>
          <a:bodyPr wrap="square">
            <a:spAutoFit/>
          </a:bodyPr>
          <a:lstStyle/>
          <a:p>
            <a:pPr>
              <a:spcAft>
                <a:spcPts val="1200"/>
              </a:spcAft>
            </a:pPr>
            <a:r>
              <a:rPr lang="en-US" sz="2000" dirty="0"/>
              <a:t>Welcome to Object-Oriented Programming at Lewis University (CPSC-24500)</a:t>
            </a:r>
          </a:p>
          <a:p>
            <a:pPr>
              <a:spcAft>
                <a:spcPts val="1200"/>
              </a:spcAft>
            </a:pPr>
            <a:r>
              <a:rPr lang="en-US" sz="2000" dirty="0"/>
              <a:t>I am looking forward to working with you during the coming eight weeks. Object-oriented programming is a sophisticated software development method that will enable you to create modern, professional-looking software. It is also an essential tool to manage the ever increasing complexity of modern software and  information technology solutions.</a:t>
            </a:r>
          </a:p>
          <a:p>
            <a:pPr>
              <a:spcAft>
                <a:spcPts val="1200"/>
              </a:spcAft>
            </a:pPr>
            <a:r>
              <a:rPr lang="en-US" sz="2000" dirty="0"/>
              <a:t>Although it can be difficult to learn at first, you will eventually find that object-oriented programming techniques will greatly expand what you can do as a software developer. By the end of this course, I think you will be quite proud of how much you can implement as a software developer. My job is to help you get to that point.</a:t>
            </a:r>
            <a:endParaRPr lang="en-US" sz="2000" dirty="0"/>
          </a:p>
        </p:txBody>
      </p:sp>
    </p:spTree>
    <p:extLst>
      <p:ext uri="{BB962C8B-B14F-4D97-AF65-F5344CB8AC3E}">
        <p14:creationId xmlns:p14="http://schemas.microsoft.com/office/powerpoint/2010/main" val="2280700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Open Close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Software entities like classes should be open for extension but closed for modifications.</a:t>
            </a:r>
          </a:p>
        </p:txBody>
      </p:sp>
      <p:pic>
        <p:nvPicPr>
          <p:cNvPr id="4" name="Picture 3"/>
          <p:cNvPicPr>
            <a:picLocks noChangeAspect="1"/>
          </p:cNvPicPr>
          <p:nvPr/>
        </p:nvPicPr>
        <p:blipFill>
          <a:blip r:embed="rId3"/>
          <a:stretch>
            <a:fillRect/>
          </a:stretch>
        </p:blipFill>
        <p:spPr>
          <a:xfrm>
            <a:off x="7371806" y="1690688"/>
            <a:ext cx="4114800" cy="2726625"/>
          </a:xfrm>
          <a:prstGeom prst="rect">
            <a:avLst/>
          </a:prstGeom>
        </p:spPr>
      </p:pic>
      <p:pic>
        <p:nvPicPr>
          <p:cNvPr id="6" name="Picture 5"/>
          <p:cNvPicPr>
            <a:picLocks noChangeAspect="1"/>
          </p:cNvPicPr>
          <p:nvPr/>
        </p:nvPicPr>
        <p:blipFill>
          <a:blip r:embed="rId4"/>
          <a:stretch>
            <a:fillRect/>
          </a:stretch>
        </p:blipFill>
        <p:spPr>
          <a:xfrm>
            <a:off x="7371806" y="1690688"/>
            <a:ext cx="4114800" cy="4732638"/>
          </a:xfrm>
          <a:prstGeom prst="rect">
            <a:avLst/>
          </a:prstGeom>
        </p:spPr>
      </p:pic>
    </p:spTree>
    <p:extLst>
      <p:ext uri="{BB962C8B-B14F-4D97-AF65-F5344CB8AC3E}">
        <p14:creationId xmlns:p14="http://schemas.microsoft.com/office/powerpoint/2010/main" val="7411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Interface Segregation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Clients should not be forced to depend upon interfaces that they don't use.</a:t>
            </a:r>
          </a:p>
        </p:txBody>
      </p:sp>
      <p:pic>
        <p:nvPicPr>
          <p:cNvPr id="5" name="Picture 4"/>
          <p:cNvPicPr>
            <a:picLocks noChangeAspect="1"/>
          </p:cNvPicPr>
          <p:nvPr/>
        </p:nvPicPr>
        <p:blipFill>
          <a:blip r:embed="rId3"/>
          <a:stretch>
            <a:fillRect/>
          </a:stretch>
        </p:blipFill>
        <p:spPr>
          <a:xfrm>
            <a:off x="7371806" y="1690688"/>
            <a:ext cx="4114800" cy="1681629"/>
          </a:xfrm>
          <a:prstGeom prst="rect">
            <a:avLst/>
          </a:prstGeom>
        </p:spPr>
      </p:pic>
      <p:pic>
        <p:nvPicPr>
          <p:cNvPr id="7" name="Picture 6"/>
          <p:cNvPicPr>
            <a:picLocks noChangeAspect="1"/>
          </p:cNvPicPr>
          <p:nvPr/>
        </p:nvPicPr>
        <p:blipFill>
          <a:blip r:embed="rId4"/>
          <a:stretch>
            <a:fillRect/>
          </a:stretch>
        </p:blipFill>
        <p:spPr>
          <a:xfrm>
            <a:off x="7371806" y="1690688"/>
            <a:ext cx="4114800" cy="2358987"/>
          </a:xfrm>
          <a:prstGeom prst="rect">
            <a:avLst/>
          </a:prstGeom>
        </p:spPr>
      </p:pic>
    </p:spTree>
    <p:extLst>
      <p:ext uri="{BB962C8B-B14F-4D97-AF65-F5344CB8AC3E}">
        <p14:creationId xmlns:p14="http://schemas.microsoft.com/office/powerpoint/2010/main" val="34221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371806" y="1689182"/>
            <a:ext cx="4114800" cy="3241963"/>
          </a:xfrm>
          <a:prstGeom prst="rect">
            <a:avLst/>
          </a:prstGeom>
        </p:spPr>
      </p:pic>
      <p:sp>
        <p:nvSpPr>
          <p:cNvPr id="2" name="Title 1"/>
          <p:cNvSpPr>
            <a:spLocks noGrp="1"/>
          </p:cNvSpPr>
          <p:nvPr>
            <p:ph type="title"/>
          </p:nvPr>
        </p:nvSpPr>
        <p:spPr>
          <a:xfrm>
            <a:off x="838200" y="365125"/>
            <a:ext cx="10307741" cy="1325563"/>
          </a:xfrm>
        </p:spPr>
        <p:txBody>
          <a:bodyPr>
            <a:normAutofit/>
          </a:bodyPr>
          <a:lstStyle/>
          <a:p>
            <a:r>
              <a:rPr lang="en-US" sz="3600" dirty="0" err="1"/>
              <a:t>Liskov’s</a:t>
            </a:r>
            <a:r>
              <a:rPr lang="en-US" sz="3600" dirty="0"/>
              <a:t> Substitution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Derived classes must be completely substitutable for their base types. And similarly Subclasses should not break core functionality introduced by their parent.</a:t>
            </a:r>
          </a:p>
        </p:txBody>
      </p:sp>
      <p:pic>
        <p:nvPicPr>
          <p:cNvPr id="9" name="Picture 8"/>
          <p:cNvPicPr>
            <a:picLocks noChangeAspect="1"/>
          </p:cNvPicPr>
          <p:nvPr/>
        </p:nvPicPr>
        <p:blipFill>
          <a:blip r:embed="rId4"/>
          <a:stretch>
            <a:fillRect/>
          </a:stretch>
        </p:blipFill>
        <p:spPr>
          <a:xfrm>
            <a:off x="7371806" y="1689182"/>
            <a:ext cx="4114800" cy="3370811"/>
          </a:xfrm>
          <a:prstGeom prst="rect">
            <a:avLst/>
          </a:prstGeom>
        </p:spPr>
      </p:pic>
    </p:spTree>
    <p:extLst>
      <p:ext uri="{BB962C8B-B14F-4D97-AF65-F5344CB8AC3E}">
        <p14:creationId xmlns:p14="http://schemas.microsoft.com/office/powerpoint/2010/main" val="362653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 and Getters &amp; Setters</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6148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Introductions… Discussion Board Posting</a:t>
            </a:r>
            <a:endParaRPr lang="en-US" sz="3600" b="1" i="1" u="sng" dirty="0"/>
          </a:p>
        </p:txBody>
      </p:sp>
      <p:sp>
        <p:nvSpPr>
          <p:cNvPr id="3" name="TextBox 2"/>
          <p:cNvSpPr txBox="1"/>
          <p:nvPr/>
        </p:nvSpPr>
        <p:spPr>
          <a:xfrm>
            <a:off x="838200" y="1122398"/>
            <a:ext cx="10648507" cy="5016758"/>
          </a:xfrm>
          <a:prstGeom prst="rect">
            <a:avLst/>
          </a:prstGeom>
          <a:noFill/>
        </p:spPr>
        <p:txBody>
          <a:bodyPr wrap="square" rtlCol="0">
            <a:spAutoFit/>
          </a:bodyPr>
          <a:lstStyle/>
          <a:p>
            <a:pPr>
              <a:spcAft>
                <a:spcPts val="1200"/>
              </a:spcAft>
            </a:pPr>
            <a:r>
              <a:rPr lang="en-US" dirty="0"/>
              <a:t>Hello, my name is Eric Pogue. I am looking forward teaching this class and being part of your professional software development journey. </a:t>
            </a:r>
          </a:p>
          <a:p>
            <a:pPr>
              <a:spcAft>
                <a:spcPts val="1200"/>
              </a:spcAft>
            </a:pPr>
            <a:r>
              <a:rPr lang="en-US" dirty="0"/>
              <a:t>I have spent most of my career working in the software development industry in various developer, architecture, project management, and leadership roles. Object-oriented design and programming have always been a passion of mine … even before it was the “cool” way of developing software products. </a:t>
            </a:r>
          </a:p>
          <a:p>
            <a:pPr>
              <a:spcAft>
                <a:spcPts val="1200"/>
              </a:spcAft>
            </a:pPr>
            <a:r>
              <a:rPr lang="en-US" dirty="0"/>
              <a:t>The first part of my career was focused on developing commercial software products like </a:t>
            </a:r>
            <a:r>
              <a:rPr lang="en-US" dirty="0" err="1"/>
              <a:t>PaintShop</a:t>
            </a:r>
            <a:r>
              <a:rPr lang="en-US" dirty="0"/>
              <a:t> Pro, Quicken Family Lawyer, and Personal Tax Edge for companies like Jasc Software, Intuit, and Parsons Technology. The second part of my career was dedicated developing a variety of software products for John Deere customers. Precision farming and telematics were the areas that I enjoyed the most. </a:t>
            </a:r>
          </a:p>
          <a:p>
            <a:pPr>
              <a:spcAft>
                <a:spcPts val="1200"/>
              </a:spcAft>
            </a:pPr>
            <a:r>
              <a:rPr lang="en-US" dirty="0"/>
              <a:t>Recently my fiancé and I relocate to Lombard. She is an elementary school teacher in Lemont, and I am pursuing a startup venture developing interactive rendering solutions for the architects. </a:t>
            </a:r>
          </a:p>
          <a:p>
            <a:pPr>
              <a:spcAft>
                <a:spcPts val="1200"/>
              </a:spcAft>
            </a:pPr>
            <a:r>
              <a:rPr lang="en-US" dirty="0"/>
              <a:t>I enjoy triathlons and wilderness canoeing &amp; camping with my children. </a:t>
            </a:r>
            <a:r>
              <a:rPr lang="en-US" dirty="0" err="1"/>
              <a:t>Quetico</a:t>
            </a:r>
            <a:r>
              <a:rPr lang="en-US" dirty="0"/>
              <a:t> (the Canadian side of the Boundary Waters) is my favorite place to adventure.  </a:t>
            </a:r>
          </a:p>
          <a:p>
            <a:pPr>
              <a:spcAft>
                <a:spcPts val="1200"/>
              </a:spcAft>
            </a:pPr>
            <a:r>
              <a:rPr lang="en-US" dirty="0"/>
              <a:t>I’m looking forward to getting to know each of you, and I sincerely hope you will enjoy taking this class as much as I know that I will enjoy teaching it.</a:t>
            </a:r>
            <a:endParaRPr lang="en-US" dirty="0"/>
          </a:p>
        </p:txBody>
      </p:sp>
    </p:spTree>
    <p:extLst>
      <p:ext uri="{BB962C8B-B14F-4D97-AF65-F5344CB8AC3E}">
        <p14:creationId xmlns:p14="http://schemas.microsoft.com/office/powerpoint/2010/main" val="242845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a:t>
            </a:r>
            <a:endParaRPr lang="en-US" sz="3600" b="1" i="1" u="sng" dirty="0"/>
          </a:p>
        </p:txBody>
      </p:sp>
      <p:sp>
        <p:nvSpPr>
          <p:cNvPr id="4" name="Rectangle 3"/>
          <p:cNvSpPr/>
          <p:nvPr/>
        </p:nvSpPr>
        <p:spPr>
          <a:xfrm>
            <a:off x="838200" y="1000124"/>
            <a:ext cx="10180674" cy="4930452"/>
          </a:xfrm>
          <a:prstGeom prst="rect">
            <a:avLst/>
          </a:prstGeom>
        </p:spPr>
        <p:txBody>
          <a:bodyPr wrap="square">
            <a:spAutoFit/>
          </a:bodyPr>
          <a:lstStyle/>
          <a:p>
            <a:pPr algn="ctr">
              <a:lnSpc>
                <a:spcPct val="107000"/>
              </a:lnSpc>
              <a:spcBef>
                <a:spcPts val="1200"/>
              </a:spcBef>
            </a:pP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Object-Oriented Programming (CPSC-24500)</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Instructor:</a:t>
            </a:r>
            <a:r>
              <a:rPr lang="en-US" dirty="0">
                <a:latin typeface="Calibri" panose="020F0502020204030204" pitchFamily="34" charset="0"/>
                <a:ea typeface="Calibri" panose="020F0502020204030204" pitchFamily="34" charset="0"/>
                <a:cs typeface="Times New Roman" panose="02020603050405020304" pitchFamily="18" charset="0"/>
              </a:rPr>
              <a:t> Eric Pogue, Adjunct Instructor, Computer and Mathematical Sciences</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Office Hours:  Wednesdays 3-5pm and by appointment</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Email: epogue@lewisu.edu </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Phone: (630) 613-7088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Description: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Students will learn to design and develop software using the object-oriented approach. Topics include encapsulation, inheritance, polymorphism, abstraction, and patterns. Students will learn how to use an SDK to develop desktop and web applications that provide data processing and visualization services. Students will also learn how to manage threads and networking connections in software they write.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Credits: 3</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Prerequisites: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CPSC 21000 Programming Fundamentals or consent of instructor</a:t>
            </a:r>
          </a:p>
        </p:txBody>
      </p:sp>
    </p:spTree>
    <p:extLst>
      <p:ext uri="{BB962C8B-B14F-4D97-AF65-F5344CB8AC3E}">
        <p14:creationId xmlns:p14="http://schemas.microsoft.com/office/powerpoint/2010/main" val="169539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3" name="Rectangle 2"/>
          <p:cNvSpPr/>
          <p:nvPr/>
        </p:nvSpPr>
        <p:spPr>
          <a:xfrm>
            <a:off x="838199" y="1122398"/>
            <a:ext cx="10352567" cy="5592172"/>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Objectives: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Students will be use basic object-oriented constructs to write complex programs in multiple object-oriented languages. Additionally, students will be able to design and implement efficient data-intensive multi-threaded applications that interface with each other over networks.</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Student Learning Outcomes: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On the successful completion of this course you will be able to:</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Solve problems by writing programs using standard language elements such as data declarations, arithmetic operations, conditional statements, loops, and functions</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List and explain the key concepts of object-oriented development: inheritance, abstraction, information hiding, and polymorphism.</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Describe problems that typically plague software: rigidity, fragility, immobility</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define the following object-oriented patterns: Factory, Singleton, Delegation, and Model-View-Controller</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Define and provide examples for object-oriented design principles: </a:t>
            </a:r>
            <a:r>
              <a:rPr lang="en-US" dirty="0" err="1">
                <a:latin typeface="Calibri" panose="020F0502020204030204" pitchFamily="34" charset="0"/>
                <a:ea typeface="Calibri" panose="020F0502020204030204" pitchFamily="34" charset="0"/>
                <a:cs typeface="Times New Roman" panose="02020603050405020304" pitchFamily="18" charset="0"/>
              </a:rPr>
              <a:t>Liskov</a:t>
            </a:r>
            <a:r>
              <a:rPr lang="en-US" dirty="0">
                <a:latin typeface="Calibri" panose="020F0502020204030204" pitchFamily="34" charset="0"/>
                <a:ea typeface="Calibri" panose="020F0502020204030204" pitchFamily="34" charset="0"/>
                <a:cs typeface="Times New Roman" panose="02020603050405020304" pitchFamily="18" charset="0"/>
              </a:rPr>
              <a:t> Substitution Principle, Dependency Inversion Principle, Interface Segregation Principle, Open-Close Principle, Single-Responsibility Principle</a:t>
            </a:r>
          </a:p>
          <a:p>
            <a:pPr marL="342900" marR="0" lvl="0" indent="-342900">
              <a:lnSpc>
                <a:spcPct val="107000"/>
              </a:lnSpc>
              <a:spcBef>
                <a:spcPts val="0"/>
              </a:spcBef>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Write class definitions and create objects from them</a:t>
            </a:r>
          </a:p>
          <a:p>
            <a:pPr marR="0" lvl="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[And many more…]</a:t>
            </a:r>
          </a:p>
        </p:txBody>
      </p:sp>
    </p:spTree>
    <p:extLst>
      <p:ext uri="{BB962C8B-B14F-4D97-AF65-F5344CB8AC3E}">
        <p14:creationId xmlns:p14="http://schemas.microsoft.com/office/powerpoint/2010/main" val="308284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4" name="Rectangle 3"/>
          <p:cNvSpPr/>
          <p:nvPr/>
        </p:nvSpPr>
        <p:spPr>
          <a:xfrm>
            <a:off x="838200" y="1004457"/>
            <a:ext cx="10469526" cy="5592172"/>
          </a:xfrm>
          <a:prstGeom prst="rect">
            <a:avLst/>
          </a:prstGeom>
        </p:spPr>
        <p:txBody>
          <a:bodyPr wrap="square">
            <a:spAutoFit/>
          </a:bodyPr>
          <a:lstStyle/>
          <a:p>
            <a:pPr>
              <a:lnSpc>
                <a:spcPct val="107000"/>
              </a:lnSpc>
            </a:pPr>
            <a:r>
              <a:rPr lang="en-US" b="1" dirty="0">
                <a:latin typeface="Calibri" panose="020F0502020204030204" pitchFamily="34" charset="0"/>
                <a:ea typeface="Calibri" panose="020F0502020204030204" pitchFamily="34" charset="0"/>
                <a:cs typeface="Times New Roman" panose="02020603050405020304" pitchFamily="18" charset="0"/>
              </a:rPr>
              <a:t>Textbook:</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No textbook is required for this course. The course notes will give serve as the text.</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Recordings: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Because there is no required textbook, each session is recorded and posted online.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Materials: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Class notes, assignments, video recordings, and other course materials will be posted under the weekly links on our Blackboard site. Click on “Week 1” to see the recordings and other course materials for our first week of class. New materials will be made available each week.</a:t>
            </a: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b="1" dirty="0">
                <a:latin typeface="Calibri" panose="020F0502020204030204" pitchFamily="34" charset="0"/>
                <a:ea typeface="Calibri" panose="020F0502020204030204" pitchFamily="34" charset="0"/>
                <a:cs typeface="Times New Roman" panose="02020603050405020304" pitchFamily="18" charset="0"/>
              </a:rPr>
              <a:t>Assignments: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All assignments must be submitted using the Blackboard assignment area. You must make sure that your email address is recorded on Blackboard, because Blackboard’s email facility will be utilized to send messages to the class.</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Requirements: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Homework will be assigned weekly to help you keep your skills sharp. Each homework will include a requirement to post to the Discussion Board and respond to another student’s post. Your performance on the homework will determine your grade in the course.</a:t>
            </a:r>
          </a:p>
        </p:txBody>
      </p:sp>
    </p:spTree>
    <p:extLst>
      <p:ext uri="{BB962C8B-B14F-4D97-AF65-F5344CB8AC3E}">
        <p14:creationId xmlns:p14="http://schemas.microsoft.com/office/powerpoint/2010/main" val="12690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pic>
        <p:nvPicPr>
          <p:cNvPr id="3" name="Picture 2"/>
          <p:cNvPicPr>
            <a:picLocks noChangeAspect="1"/>
          </p:cNvPicPr>
          <p:nvPr/>
        </p:nvPicPr>
        <p:blipFill>
          <a:blip r:embed="rId3"/>
          <a:stretch>
            <a:fillRect/>
          </a:stretch>
        </p:blipFill>
        <p:spPr>
          <a:xfrm>
            <a:off x="838200" y="1166987"/>
            <a:ext cx="10299405" cy="5752889"/>
          </a:xfrm>
          <a:prstGeom prst="rect">
            <a:avLst/>
          </a:prstGeom>
        </p:spPr>
      </p:pic>
    </p:spTree>
    <p:extLst>
      <p:ext uri="{BB962C8B-B14F-4D97-AF65-F5344CB8AC3E}">
        <p14:creationId xmlns:p14="http://schemas.microsoft.com/office/powerpoint/2010/main" val="332216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3" name="Rectangle 2"/>
          <p:cNvSpPr/>
          <p:nvPr/>
        </p:nvSpPr>
        <p:spPr>
          <a:xfrm>
            <a:off x="838199" y="1174037"/>
            <a:ext cx="10416363" cy="2463238"/>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Key Dates for Dropping or Withdrawing: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Before March 26, a student can drop the course, receive a full (100%) refund, and nothing will appear on their transcript</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Between March 27 and April 2, a student can drop the course, they will receive a 50% refund, and nothing will appear on their transcript.</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Between April 3 and April 18, a student can withdraw from the course and receive a “W” on their transcript (no refund will be received).</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After April 18, a student cannot drop or withdraw from the class.</a:t>
            </a:r>
          </a:p>
        </p:txBody>
      </p:sp>
      <p:sp>
        <p:nvSpPr>
          <p:cNvPr id="5" name="Rectangle 4"/>
          <p:cNvSpPr/>
          <p:nvPr/>
        </p:nvSpPr>
        <p:spPr>
          <a:xfrm>
            <a:off x="838198" y="3813530"/>
            <a:ext cx="10474843" cy="1574149"/>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Participation: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 must participate consistently throughout the course by reading the notes, working on the examples from class, attending the class session or watching the class recordings, and working on the homework gradually rather than all at once. If you don’t, you won’t succeed in this course, because you won’t be building a deep understanding of the course material.</a:t>
            </a:r>
          </a:p>
        </p:txBody>
      </p:sp>
    </p:spTree>
    <p:extLst>
      <p:ext uri="{BB962C8B-B14F-4D97-AF65-F5344CB8AC3E}">
        <p14:creationId xmlns:p14="http://schemas.microsoft.com/office/powerpoint/2010/main" val="1972006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3473EA1A-2744-48E8-B2A3-4F89C0FC849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5750</TotalTime>
  <Words>4702</Words>
  <Application>Microsoft Office PowerPoint</Application>
  <PresentationFormat>Widescreen</PresentationFormat>
  <Paragraphs>371</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Symbol</vt:lpstr>
      <vt:lpstr>Times New Roman</vt:lpstr>
      <vt:lpstr>Wingdings</vt:lpstr>
      <vt:lpstr>Office Theme</vt:lpstr>
      <vt:lpstr>Object-Oriented Programming</vt:lpstr>
      <vt:lpstr>Agenda – Week 1 Discussion &amp; Lecture</vt:lpstr>
      <vt:lpstr>Welcome!</vt:lpstr>
      <vt:lpstr>Introductions… Discussion Board Posting</vt:lpstr>
      <vt:lpstr>Syllabus </vt:lpstr>
      <vt:lpstr>Syllabus (continued) </vt:lpstr>
      <vt:lpstr>Syllabus (continued) </vt:lpstr>
      <vt:lpstr>Syllabus (continued) </vt:lpstr>
      <vt:lpstr>Syllabus (continued) </vt:lpstr>
      <vt:lpstr>Learning Objectives</vt:lpstr>
      <vt:lpstr>Object-Oriented Programming [link]</vt:lpstr>
      <vt:lpstr>Object-Oriented Concepts Example</vt:lpstr>
      <vt:lpstr>Example: Procedural vs. Object Oriented Programming</vt:lpstr>
      <vt:lpstr>Distinguish Between a Class and an Object</vt:lpstr>
      <vt:lpstr>Distinguish Between a Class and an Object</vt:lpstr>
      <vt:lpstr>The “six” (Three plus) Object-Oriented Concepts</vt:lpstr>
      <vt:lpstr>Encapsulation &amp; Information Hiding</vt:lpstr>
      <vt:lpstr>Encapsulation</vt:lpstr>
      <vt:lpstr>Inheritance &amp; Abstraction</vt:lpstr>
      <vt:lpstr>Abstraction</vt:lpstr>
      <vt:lpstr>Polymorphism</vt:lpstr>
      <vt:lpstr>Polymorphism</vt:lpstr>
      <vt:lpstr>Composition &amp; Aggregation</vt:lpstr>
      <vt:lpstr>Object-Oriented Design Patterns </vt:lpstr>
      <vt:lpstr>Singleton Design Pattern</vt:lpstr>
      <vt:lpstr>Model-View-Controller</vt:lpstr>
      <vt:lpstr>Object-Oriented Design Principles </vt:lpstr>
      <vt:lpstr>Object-Oriented Design Principles </vt:lpstr>
      <vt:lpstr>Object-Oriented Design Principles </vt:lpstr>
      <vt:lpstr>Open Close Principle</vt:lpstr>
      <vt:lpstr>Interface Segregation Principle</vt:lpstr>
      <vt:lpstr>Liskov’s Substitution Principle</vt:lpstr>
      <vt:lpstr>Encapsulation… and Getters &amp; Setters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221</cp:revision>
  <cp:lastPrinted>2017-03-18T17:25:45Z</cp:lastPrinted>
  <dcterms:created xsi:type="dcterms:W3CDTF">2016-08-15T18:20:40Z</dcterms:created>
  <dcterms:modified xsi:type="dcterms:W3CDTF">2017-03-20T18:44:24Z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