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89" r:id="rId5"/>
    <p:sldId id="266" r:id="rId6"/>
    <p:sldId id="293" r:id="rId7"/>
    <p:sldId id="294" r:id="rId8"/>
    <p:sldId id="292" r:id="rId9"/>
    <p:sldId id="268" r:id="rId10"/>
    <p:sldId id="272" r:id="rId11"/>
    <p:sldId id="270" r:id="rId12"/>
    <p:sldId id="290" r:id="rId13"/>
    <p:sldId id="274" r:id="rId14"/>
    <p:sldId id="275" r:id="rId15"/>
    <p:sldId id="277" r:id="rId16"/>
    <p:sldId id="278" r:id="rId17"/>
    <p:sldId id="279" r:id="rId18"/>
    <p:sldId id="280" r:id="rId19"/>
    <p:sldId id="291" r:id="rId20"/>
    <p:sldId id="282" r:id="rId21"/>
    <p:sldId id="283" r:id="rId22"/>
    <p:sldId id="284" r:id="rId23"/>
    <p:sldId id="286" r:id="rId24"/>
    <p:sldId id="287" r:id="rId25"/>
    <p:sldId id="295" r:id="rId26"/>
    <p:sldId id="296" r:id="rId27"/>
    <p:sldId id="297" r:id="rId28"/>
    <p:sldId id="301" r:id="rId29"/>
    <p:sldId id="300" r:id="rId30"/>
    <p:sldId id="299" r:id="rId31"/>
    <p:sldId id="298" r:id="rId32"/>
    <p:sldId id="302" r:id="rId33"/>
    <p:sldId id="259" r:id="rId34"/>
    <p:sldId id="257" r:id="rId35"/>
    <p:sldId id="26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1616" autoAdjust="0"/>
  </p:normalViewPr>
  <p:slideViewPr>
    <p:cSldViewPr snapToGrid="0">
      <p:cViewPr>
        <p:scale>
          <a:sx n="99" d="100"/>
          <a:sy n="99" d="100"/>
        </p:scale>
        <p:origin x="1272"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D72D7-FE6F-4B82-8D31-76BC00B06094}" type="datetimeFigureOut">
              <a:rPr lang="en-US" smtClean="0"/>
              <a:t>3/14/2017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ack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consider what it would be like to reuse this C procedural code. Important note: Object Oriented program is NOT necessarily optimized for writing new code. It IS optimized for reusing, supporting, testing, and enhancing code! How would this change if instead of ~20 lines of code, we have a thousand lines of code… or 10,000…  or 1,000,000 lines? Software development and testing complexity grows exponentially as the size of the code grows.   </a:t>
            </a:r>
          </a:p>
          <a:p>
            <a:endParaRPr lang="en-US" dirty="0"/>
          </a:p>
          <a:p>
            <a:r>
              <a:rPr lang="en-US" dirty="0"/>
              <a:t>Consider: </a:t>
            </a:r>
            <a:r>
              <a:rPr lang="en-US" sz="1200" dirty="0"/>
              <a:t>: rigidity, immobility, fragility within the ongoing </a:t>
            </a:r>
            <a:r>
              <a:rPr lang="en-US" sz="1200" dirty="0" err="1"/>
              <a:t>sdlc</a:t>
            </a:r>
            <a:r>
              <a:rPr lang="en-US" sz="1200" dirty="0"/>
              <a:t> (software/systems development lifecycle)</a:t>
            </a:r>
          </a:p>
          <a:p>
            <a:endParaRPr lang="en-US" sz="1200" dirty="0"/>
          </a:p>
          <a:p>
            <a:r>
              <a:rPr lang="en-US" sz="1200" dirty="0"/>
              <a:t>Waterfall, Iterative, and Agile</a:t>
            </a:r>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24560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Current implementation does not work with English units.</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4152813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1507889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824858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120504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often start with definitions from Wikipedia and other sources. </a:t>
            </a:r>
          </a:p>
          <a:p>
            <a:endParaRPr lang="en-US" dirty="0"/>
          </a:p>
          <a:p>
            <a:pPr lvl="0"/>
            <a:r>
              <a:rPr lang="en-US" sz="1200" kern="1200" dirty="0">
                <a:solidFill>
                  <a:schemeClr val="tx1"/>
                </a:solidFill>
                <a:effectLst/>
                <a:latin typeface="+mn-lt"/>
                <a:ea typeface="+mn-ea"/>
                <a:cs typeface="+mn-cs"/>
              </a:rPr>
              <a:t>Concepts – powerful features that prove indispensable to modern software development, brought to us automatically by object-oriented programming.</a:t>
            </a:r>
          </a:p>
          <a:p>
            <a:pPr lvl="0"/>
            <a:r>
              <a:rPr lang="en-US" sz="1200" kern="1200" dirty="0">
                <a:solidFill>
                  <a:schemeClr val="tx1"/>
                </a:solidFill>
                <a:effectLst/>
                <a:latin typeface="+mn-lt"/>
                <a:ea typeface="+mn-ea"/>
                <a:cs typeface="+mn-cs"/>
              </a:rPr>
              <a:t>Patterns – tried-and-true templates for forging relationships between classes</a:t>
            </a:r>
          </a:p>
          <a:p>
            <a:pPr lvl="0"/>
            <a:r>
              <a:rPr lang="en-US" sz="1200" kern="1200" dirty="0">
                <a:solidFill>
                  <a:schemeClr val="tx1"/>
                </a:solidFill>
                <a:effectLst/>
                <a:latin typeface="+mn-lt"/>
                <a:ea typeface="+mn-ea"/>
                <a:cs typeface="+mn-cs"/>
              </a:rPr>
              <a:t>Principles – guidelines that help you determine what classes are needed and how they should divide up the work </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183907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Methodology and Software Development Lifecycle (SDLC) are often used interchangeably. </a:t>
            </a:r>
          </a:p>
          <a:p>
            <a:r>
              <a:rPr lang="en-US" dirty="0"/>
              <a:t>The Iterative development methodology is not depicted here as even the mainstays and inventors of the Iterative development methodology seem to be moving toward agile. Plus as Waterfall “holdouts” move, they seem to be moving directly toward Agile.</a:t>
            </a:r>
          </a:p>
          <a:p>
            <a:endParaRPr lang="en-US" dirty="0"/>
          </a:p>
          <a:p>
            <a:r>
              <a:rPr lang="en-US" dirty="0"/>
              <a:t>Development  Methodologies (SDLCs) are a future Bonus Topic. There is a optional slide and notes at the end of this deck.</a:t>
            </a:r>
          </a:p>
          <a:p>
            <a:endParaRPr lang="en-US" dirty="0"/>
          </a:p>
          <a:p>
            <a:r>
              <a:rPr lang="en-US" dirty="0"/>
              <a:t>O</a:t>
            </a:r>
            <a:r>
              <a:rPr lang="en-US" dirty="0"/>
              <a:t>bject oriented programming practices evolve and reprioritize depending on the development </a:t>
            </a:r>
          </a:p>
          <a:p>
            <a:endParaRPr lang="en-US" dirty="0"/>
          </a:p>
          <a:p>
            <a:r>
              <a:rPr lang="en-US" dirty="0"/>
              <a:t>In Waterfall (as well as in Iterative) object-oriented design often play a critical role in the (big upfront) design activities. UML diagrams and project artifacts are often important to the overall project success. </a:t>
            </a:r>
          </a:p>
          <a:p>
            <a:endParaRPr lang="en-US" dirty="0"/>
          </a:p>
          <a:p>
            <a:r>
              <a:rPr lang="en-US" dirty="0"/>
              <a:t>Practical reality has been that these design artifacts often do not reflect the actual implementation and are rarely maintained or updated.</a:t>
            </a:r>
          </a:p>
          <a:p>
            <a:endParaRPr lang="en-US" dirty="0"/>
          </a:p>
          <a:p>
            <a:r>
              <a:rPr lang="en-US" dirty="0"/>
              <a:t>The Agile practitioners do not reject these design artifacts. However, the focus on shorter time horizons, evolving architecture, and working code changes the value proposition for object-oriented practices to more focus on the build, test, enhance activities. </a:t>
            </a:r>
          </a:p>
          <a:p>
            <a:endParaRPr lang="en-US" dirty="0"/>
          </a:p>
          <a:p>
            <a:r>
              <a:rPr lang="en-US" dirty="0"/>
              <a:t>More later on Development Methodologies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a:t>
            </a:fld>
            <a:endParaRPr lang="en-US" dirty="0"/>
          </a:p>
        </p:txBody>
      </p:sp>
    </p:spTree>
    <p:extLst>
      <p:ext uri="{BB962C8B-B14F-4D97-AF65-F5344CB8AC3E}">
        <p14:creationId xmlns:p14="http://schemas.microsoft.com/office/powerpoint/2010/main" val="140385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a:t>
            </a:r>
          </a:p>
          <a:p>
            <a:endParaRPr lang="en-US" dirty="0"/>
          </a:p>
          <a:p>
            <a:r>
              <a:rPr lang="en-US" dirty="0"/>
              <a:t>Note that our reluctance to utilize C++ as a OOP learning tool is does not diminish the value of the C++ toolset. However, C++ is generally considered a very powerful set of tools with a  steep learning curve. It’s a sharp knife… use it carefully.</a:t>
            </a:r>
          </a:p>
          <a:p>
            <a:endParaRPr lang="en-US" dirty="0"/>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289416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often start with definitions from Wikipedia and other sources.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304436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the logic issue? Hang onto that for a moment.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53499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4" Type="http://schemas.openxmlformats.org/officeDocument/2006/relationships/hyperlink" Target="https://en.wikipedia.org/wiki/Agile_software_developmen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en.wikipedia.org/wiki/Scrum_(development)" TargetMode="External"/><Relationship Id="rId3" Type="http://schemas.openxmlformats.org/officeDocument/2006/relationships/hyperlink" Target="https://en.wikipedia.org/wiki/Iterative_and_incremental_development" TargetMode="External"/><Relationship Id="rId7" Type="http://schemas.openxmlformats.org/officeDocument/2006/relationships/hyperlink" Target="http://en.wikipedia.org/wiki/Open_Unified_Process"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6" Type="http://schemas.openxmlformats.org/officeDocument/2006/relationships/hyperlink" Target="http://en.wikipedia.org/wiki/Rational_Unified_Process" TargetMode="External"/><Relationship Id="rId5" Type="http://schemas.openxmlformats.org/officeDocument/2006/relationships/hyperlink" Target="https://en.wikipedia.org/wiki/DOD-STD-2167A" TargetMode="External"/><Relationship Id="rId10" Type="http://schemas.openxmlformats.org/officeDocument/2006/relationships/hyperlink" Target="http://www.scaledagileframework.com/roadmap/" TargetMode="External"/><Relationship Id="rId4" Type="http://schemas.openxmlformats.org/officeDocument/2006/relationships/hyperlink" Target="https://en.wikipedia.org/wiki/Agile_software_development" TargetMode="External"/><Relationship Id="rId9" Type="http://schemas.openxmlformats.org/officeDocument/2006/relationships/hyperlink" Target="https://en.wikipedia.org/wiki/Kanban_(developmen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6" Type="http://schemas.openxmlformats.org/officeDocument/2006/relationships/hyperlink" Target="https://en.wikipedia.org/wiki/DevOps" TargetMode="External"/><Relationship Id="rId5" Type="http://schemas.openxmlformats.org/officeDocument/2006/relationships/hyperlink" Target="https://en.wikipedia.org/wiki/Extreme_programming" TargetMode="External"/><Relationship Id="rId4" Type="http://schemas.openxmlformats.org/officeDocument/2006/relationships/hyperlink" Target="https://en.wikipedia.org/wiki/Agile_software_developmen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4" Type="http://schemas.openxmlformats.org/officeDocument/2006/relationships/hyperlink" Target="https://en.wikipedia.org/wiki/Agile_software_developme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Week 1 Lecture Topics</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fontScale="92500" lnSpcReduction="20000"/>
          </a:bodyPr>
          <a:lstStyle/>
          <a:p>
            <a:pPr marL="514350" indent="-514350">
              <a:buFont typeface="+mj-lt"/>
              <a:buAutoNum type="arabicPeriod"/>
            </a:pPr>
            <a:r>
              <a:rPr lang="en-US" sz="2200" dirty="0"/>
              <a:t>Define object-oriented programming </a:t>
            </a:r>
          </a:p>
          <a:p>
            <a:pPr marL="514350" indent="-514350">
              <a:buFont typeface="+mj-lt"/>
              <a:buAutoNum type="arabicPeriod"/>
            </a:pPr>
            <a:r>
              <a:rPr lang="en-US" sz="2200" dirty="0"/>
              <a:t>Position object-oriented programming within Software Development Lifecycle (SDLC)</a:t>
            </a:r>
          </a:p>
          <a:p>
            <a:pPr marL="514350" indent="-514350">
              <a:buFont typeface="+mj-lt"/>
              <a:buAutoNum type="arabicPeriod"/>
            </a:pPr>
            <a:r>
              <a:rPr lang="en-US" sz="2200" dirty="0"/>
              <a:t>Review object-oriented languages and tools</a:t>
            </a:r>
          </a:p>
          <a:p>
            <a:pPr marL="514350" indent="-514350">
              <a:buFont typeface="+mj-lt"/>
              <a:buAutoNum type="arabicPeriod"/>
            </a:pPr>
            <a:r>
              <a:rPr lang="en-US" sz="2200" dirty="0"/>
              <a:t>Demonstrate object-oriented programming concepts with example</a:t>
            </a:r>
          </a:p>
          <a:p>
            <a:pPr marL="514350" indent="-514350">
              <a:buFont typeface="+mj-lt"/>
              <a:buAutoNum type="arabicPeriod"/>
            </a:pPr>
            <a:r>
              <a:rPr lang="en-US" sz="2200" dirty="0"/>
              <a:t>Distinguish between a class and an object</a:t>
            </a:r>
          </a:p>
          <a:p>
            <a:pPr marL="514350" indent="-514350">
              <a:buFont typeface="+mj-lt"/>
              <a:buAutoNum type="arabicPeriod"/>
            </a:pPr>
            <a:r>
              <a:rPr lang="en-US" sz="2200" dirty="0"/>
              <a:t>Identify and define “six” object-oriented concepts</a:t>
            </a:r>
          </a:p>
          <a:p>
            <a:pPr marL="514350" indent="-514350">
              <a:buFont typeface="+mj-lt"/>
              <a:buAutoNum type="arabicPeriod"/>
            </a:pPr>
            <a:r>
              <a:rPr lang="en-US" sz="2200" dirty="0"/>
              <a:t>Identify the superclass and the subclass in an inheritance relationship</a:t>
            </a:r>
          </a:p>
          <a:p>
            <a:pPr marL="514350" indent="-514350">
              <a:buFont typeface="+mj-lt"/>
              <a:buAutoNum type="arabicPeriod"/>
            </a:pPr>
            <a:r>
              <a:rPr lang="en-US" sz="2200" dirty="0"/>
              <a:t>Demonstrate inheritance, ownership, and abstraction in snippets of Java code</a:t>
            </a:r>
          </a:p>
          <a:p>
            <a:pPr marL="514350" indent="-514350">
              <a:buFont typeface="+mj-lt"/>
              <a:buAutoNum type="arabicPeriod"/>
            </a:pPr>
            <a:r>
              <a:rPr lang="en-US" sz="2200" dirty="0"/>
              <a:t>Distinguish between aggregation and composition</a:t>
            </a:r>
          </a:p>
          <a:p>
            <a:pPr marL="514350" indent="-514350">
              <a:buFont typeface="+mj-lt"/>
              <a:buAutoNum type="arabicPeriod"/>
            </a:pPr>
            <a:r>
              <a:rPr lang="en-US" sz="2200" dirty="0"/>
              <a:t>Depict classes and their relationships using UML class diagrams</a:t>
            </a:r>
          </a:p>
          <a:p>
            <a:pPr marL="514350" indent="-514350">
              <a:buFont typeface="+mj-lt"/>
              <a:buAutoNum type="arabicPeriod"/>
            </a:pPr>
            <a:r>
              <a:rPr lang="en-US" sz="2200" dirty="0"/>
              <a:t>Explain common design patterns</a:t>
            </a:r>
          </a:p>
          <a:p>
            <a:pPr marL="514350" indent="-514350">
              <a:buFont typeface="+mj-lt"/>
              <a:buAutoNum type="arabicPeriod"/>
            </a:pPr>
            <a:r>
              <a:rPr lang="en-US" sz="2200" dirty="0"/>
              <a:t>Define and demonstrate the common software patterns</a:t>
            </a:r>
          </a:p>
          <a:p>
            <a:pPr marL="514350" indent="-514350">
              <a:buFont typeface="+mj-lt"/>
              <a:buAutoNum type="arabicPeriod"/>
            </a:pPr>
            <a:r>
              <a:rPr lang="en-US" sz="2200" dirty="0"/>
              <a:t>Identify and describe characteristics of bad software: rigidity, immobility, fragility</a:t>
            </a:r>
            <a:endParaRPr lang="en-US" sz="2400" dirty="0"/>
          </a:p>
          <a:p>
            <a:pPr marL="514350" indent="-514350">
              <a:buFont typeface="+mj-lt"/>
              <a:buAutoNum type="arabicPeriod"/>
            </a:pPr>
            <a:r>
              <a:rPr lang="en-US" sz="2200" dirty="0"/>
              <a:t>Describe how object-oriented programming is fundamentally different</a:t>
            </a:r>
          </a:p>
          <a:p>
            <a:pPr marL="514350" indent="-514350">
              <a:buFont typeface="+mj-lt"/>
              <a:buAutoNum type="arabicPeriod"/>
            </a:pPr>
            <a:r>
              <a:rPr lang="en-US" sz="2200" dirty="0"/>
              <a:t>Justify the choice to use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21307" y="1369692"/>
            <a:ext cx="4114800" cy="3904314"/>
          </a:xfrm>
          <a:prstGeom prst="rect">
            <a:avLst/>
          </a:prstGeom>
        </p:spPr>
      </p:pic>
      <p:pic>
        <p:nvPicPr>
          <p:cNvPr id="18" name="Picture 17"/>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2540679" cy="757272"/>
          </a:xfrm>
        </p:spPr>
        <p:txBody>
          <a:bodyPr>
            <a:normAutofit/>
          </a:bodyPr>
          <a:lstStyle/>
          <a:p>
            <a:r>
              <a:rPr lang="en-US" sz="3200" dirty="0"/>
              <a:t>The Problem? </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10" name="Title 1"/>
          <p:cNvSpPr txBox="1">
            <a:spLocks/>
          </p:cNvSpPr>
          <p:nvPr/>
        </p:nvSpPr>
        <p:spPr>
          <a:xfrm>
            <a:off x="3318164" y="365126"/>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38200" y="365126"/>
            <a:ext cx="10819178" cy="757272"/>
          </a:xfrm>
        </p:spPr>
        <p:txBody>
          <a:bodyPr>
            <a:normAutofit/>
          </a:bodyPr>
          <a:lstStyle/>
          <a:p>
            <a:r>
              <a:rPr lang="en-US" sz="32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Identify and define “six” (3plus) object-oriented concepts</a:t>
            </a:r>
          </a:p>
        </p:txBody>
      </p:sp>
      <p:sp>
        <p:nvSpPr>
          <p:cNvPr id="3" name="Content Placeholder 2"/>
          <p:cNvSpPr>
            <a:spLocks noGrp="1"/>
          </p:cNvSpPr>
          <p:nvPr>
            <p:ph idx="1"/>
          </p:nvPr>
        </p:nvSpPr>
        <p:spPr>
          <a:xfrm>
            <a:off x="838200" y="1051756"/>
            <a:ext cx="10622974" cy="2097844"/>
          </a:xfrm>
        </p:spPr>
        <p:txBody>
          <a:bodyPr>
            <a:noAutofit/>
          </a:bodyPr>
          <a:lstStyle/>
          <a:p>
            <a:pPr marL="0" indent="0">
              <a:buNone/>
            </a:pPr>
            <a:r>
              <a:rPr lang="en-US" sz="2000" b="1" dirty="0"/>
              <a:t>Object-oriented concepts:</a:t>
            </a:r>
          </a:p>
          <a:p>
            <a:pPr marL="457200" indent="-457200">
              <a:buFont typeface="+mj-lt"/>
              <a:buAutoNum type="arabicPeriod"/>
            </a:pPr>
            <a:r>
              <a:rPr lang="en-US" sz="2000" b="1" dirty="0"/>
              <a:t>Encapsulation</a:t>
            </a:r>
            <a:r>
              <a:rPr lang="en-US" sz="2000" dirty="0"/>
              <a:t>… and Information Hiding </a:t>
            </a:r>
          </a:p>
          <a:p>
            <a:pPr marL="457200" indent="-457200">
              <a:buFont typeface="+mj-lt"/>
              <a:buAutoNum type="arabicPeriod"/>
            </a:pPr>
            <a:r>
              <a:rPr lang="en-US" sz="2000" b="1" dirty="0"/>
              <a:t>Inheritance</a:t>
            </a:r>
            <a:r>
              <a:rPr lang="en-US" sz="2000" dirty="0"/>
              <a:t>… and Abstraction</a:t>
            </a:r>
          </a:p>
          <a:p>
            <a:pPr marL="457200" indent="-457200">
              <a:buFont typeface="+mj-lt"/>
              <a:buAutoNum type="arabicPeriod"/>
            </a:pPr>
            <a:r>
              <a:rPr lang="en-US" sz="2000" b="1" dirty="0"/>
              <a:t>Polymorphism</a:t>
            </a:r>
          </a:p>
          <a:p>
            <a:pPr marL="0" indent="0">
              <a:buNone/>
            </a:pPr>
            <a:r>
              <a:rPr lang="en-US" sz="2000" dirty="0"/>
              <a:t>Plus… Composition &amp; Aggregation </a:t>
            </a:r>
          </a:p>
        </p:txBody>
      </p:sp>
    </p:spTree>
    <p:extLst>
      <p:ext uri="{BB962C8B-B14F-4D97-AF65-F5344CB8AC3E}">
        <p14:creationId xmlns:p14="http://schemas.microsoft.com/office/powerpoint/2010/main" val="153526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2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 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102631"/>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102631"/>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102631"/>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200" dirty="0"/>
              <a:t>Inheritance Options for Implement English BMI Units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1564749"/>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29813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1564749"/>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27063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27063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Week 1 Outcomes</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a:bodyPr>
          <a:lstStyle/>
          <a:p>
            <a:pPr marL="514350" indent="-514350">
              <a:buFont typeface="+mj-lt"/>
              <a:buAutoNum type="arabicPeriod"/>
            </a:pPr>
            <a:r>
              <a:rPr lang="en-US" sz="2200" dirty="0">
                <a:solidFill>
                  <a:schemeClr val="bg1">
                    <a:lumMod val="65000"/>
                  </a:schemeClr>
                </a:solidFill>
              </a:rPr>
              <a:t>Define object-oriented programming</a:t>
            </a:r>
          </a:p>
          <a:p>
            <a:pPr marL="514350" indent="-514350">
              <a:buFont typeface="+mj-lt"/>
              <a:buAutoNum type="arabicPeriod"/>
            </a:pPr>
            <a:r>
              <a:rPr lang="en-US" sz="2200" dirty="0">
                <a:solidFill>
                  <a:schemeClr val="bg1">
                    <a:lumMod val="65000"/>
                  </a:schemeClr>
                </a:solidFill>
              </a:rPr>
              <a:t>Distinguish between a class and an object</a:t>
            </a:r>
          </a:p>
          <a:p>
            <a:pPr marL="514350" indent="-514350">
              <a:buFont typeface="+mj-lt"/>
              <a:buAutoNum type="arabicPeriod"/>
            </a:pPr>
            <a:r>
              <a:rPr lang="en-US" sz="2200" dirty="0">
                <a:solidFill>
                  <a:schemeClr val="bg1">
                    <a:lumMod val="65000"/>
                  </a:schemeClr>
                </a:solidFill>
              </a:rPr>
              <a:t>Identify and define “six” object-oriented concepts</a:t>
            </a:r>
          </a:p>
          <a:p>
            <a:pPr marL="514350" indent="-514350">
              <a:buFont typeface="+mj-lt"/>
              <a:buAutoNum type="arabicPeriod"/>
            </a:pPr>
            <a:r>
              <a:rPr lang="en-US" sz="2200" dirty="0"/>
              <a:t>Identify the superclass and the subclass in an inheritance relationship</a:t>
            </a:r>
          </a:p>
          <a:p>
            <a:pPr marL="514350" indent="-514350">
              <a:buFont typeface="+mj-lt"/>
              <a:buAutoNum type="arabicPeriod"/>
            </a:pPr>
            <a:r>
              <a:rPr lang="en-US" sz="2200" dirty="0"/>
              <a:t>Demonstrate inheritance, ownership, and abstraction in snippets of Java code</a:t>
            </a:r>
          </a:p>
          <a:p>
            <a:pPr marL="514350" indent="-514350">
              <a:buFont typeface="+mj-lt"/>
              <a:buAutoNum type="arabicPeriod"/>
            </a:pPr>
            <a:r>
              <a:rPr lang="en-US" sz="2200" dirty="0"/>
              <a:t>Distinguish between aggregation and composition</a:t>
            </a:r>
          </a:p>
          <a:p>
            <a:pPr marL="514350" indent="-514350">
              <a:buFont typeface="+mj-lt"/>
              <a:buAutoNum type="arabicPeriod"/>
            </a:pPr>
            <a:r>
              <a:rPr lang="en-US" sz="2200" dirty="0"/>
              <a:t>Describe how object-oriented programming is fundamentally different</a:t>
            </a:r>
          </a:p>
          <a:p>
            <a:pPr marL="514350" indent="-514350">
              <a:buFont typeface="+mj-lt"/>
              <a:buAutoNum type="arabicPeriod"/>
            </a:pPr>
            <a:r>
              <a:rPr lang="en-US" sz="2200" dirty="0"/>
              <a:t>Justify the choice to use an object-oriented approach in developing software</a:t>
            </a:r>
          </a:p>
          <a:p>
            <a:pPr marL="514350" indent="-514350">
              <a:buFont typeface="+mj-lt"/>
              <a:buAutoNum type="arabicPeriod"/>
            </a:pPr>
            <a:r>
              <a:rPr lang="en-US" sz="2200" dirty="0"/>
              <a:t>Define and demonstrate the common software patterns</a:t>
            </a:r>
          </a:p>
          <a:p>
            <a:pPr marL="514350" indent="-514350">
              <a:buFont typeface="+mj-lt"/>
              <a:buAutoNum type="arabicPeriod"/>
            </a:pPr>
            <a:r>
              <a:rPr lang="en-US" sz="2200" dirty="0"/>
              <a:t>Depict classes and their relationships using UML class diagrams</a:t>
            </a:r>
          </a:p>
          <a:p>
            <a:pPr marL="514350" indent="-514350">
              <a:buFont typeface="+mj-lt"/>
              <a:buAutoNum type="arabicPeriod"/>
            </a:pPr>
            <a:r>
              <a:rPr lang="en-US" sz="2200" dirty="0"/>
              <a:t>Explain common design patterns</a:t>
            </a:r>
          </a:p>
          <a:p>
            <a:pPr marL="514350" indent="-514350">
              <a:buFont typeface="+mj-lt"/>
              <a:buAutoNum type="arabicPeriod"/>
            </a:pPr>
            <a:r>
              <a:rPr lang="en-US" sz="2200" dirty="0"/>
              <a:t>Identify and describe characteristics of bad software: rigidity, immobility, fragility</a:t>
            </a:r>
            <a:endParaRPr lang="en-US" sz="2400" dirty="0"/>
          </a:p>
        </p:txBody>
      </p:sp>
    </p:spTree>
    <p:extLst>
      <p:ext uri="{BB962C8B-B14F-4D97-AF65-F5344CB8AC3E}">
        <p14:creationId xmlns:p14="http://schemas.microsoft.com/office/powerpoint/2010/main" val="330990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Define Object-Oriented Programming </a:t>
            </a:r>
            <a:r>
              <a:rPr lang="en-US" sz="3200" dirty="0">
                <a:hlinkClick r:id="rId3"/>
              </a:rPr>
              <a:t>[Link]</a:t>
            </a:r>
            <a:endParaRPr lang="en-US" sz="3200" dirty="0"/>
          </a:p>
        </p:txBody>
      </p:sp>
      <p:sp>
        <p:nvSpPr>
          <p:cNvPr id="3" name="Content Placeholder 2"/>
          <p:cNvSpPr>
            <a:spLocks noGrp="1"/>
          </p:cNvSpPr>
          <p:nvPr>
            <p:ph idx="1"/>
          </p:nvPr>
        </p:nvSpPr>
        <p:spPr>
          <a:xfrm>
            <a:off x="838200" y="1051756"/>
            <a:ext cx="10622974" cy="1883743"/>
          </a:xfrm>
        </p:spPr>
        <p:txBody>
          <a:bodyPr>
            <a:normAutofit lnSpcReduction="10000"/>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p:txBody>
      </p:sp>
    </p:spTree>
    <p:extLst>
      <p:ext uri="{BB962C8B-B14F-4D97-AF65-F5344CB8AC3E}">
        <p14:creationId xmlns:p14="http://schemas.microsoft.com/office/powerpoint/2010/main" val="371840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lstStyle/>
          <a:p>
            <a:r>
              <a:rPr lang="en-US" dirty="0"/>
              <a:t>Polymorphism</a:t>
            </a:r>
          </a:p>
        </p:txBody>
      </p:sp>
      <p:pic>
        <p:nvPicPr>
          <p:cNvPr id="4" name="Picture 3"/>
          <p:cNvPicPr>
            <a:picLocks noChangeAspect="1"/>
          </p:cNvPicPr>
          <p:nvPr/>
        </p:nvPicPr>
        <p:blipFill>
          <a:blip r:embed="rId2"/>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3"/>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&amp; Aggregation</a:t>
            </a:r>
          </a:p>
        </p:txBody>
      </p:sp>
      <p:sp>
        <p:nvSpPr>
          <p:cNvPr id="3" name="Content Placeholder 2"/>
          <p:cNvSpPr>
            <a:spLocks noGrp="1"/>
          </p:cNvSpPr>
          <p:nvPr>
            <p:ph idx="1"/>
          </p:nvPr>
        </p:nvSpPr>
        <p:spPr>
          <a:xfrm>
            <a:off x="838200" y="182562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942054"/>
            <a:ext cx="10515600" cy="2052378"/>
            <a:chOff x="838200" y="3942054"/>
            <a:chExt cx="10515600" cy="2052378"/>
          </a:xfrm>
        </p:grpSpPr>
        <p:pic>
          <p:nvPicPr>
            <p:cNvPr id="5" name="Picture 4"/>
            <p:cNvPicPr>
              <a:picLocks noChangeAspect="1"/>
            </p:cNvPicPr>
            <p:nvPr/>
          </p:nvPicPr>
          <p:blipFill>
            <a:blip r:embed="rId2"/>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Modeling Language </a:t>
            </a:r>
            <a:r>
              <a:rPr lang="en-US" dirty="0">
                <a:hlinkClick r:id="rId3"/>
              </a:rPr>
              <a:t>[Link]</a:t>
            </a:r>
            <a:endParaRPr lang="en-US"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common design patterns</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341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Define and demonstrate the common software patterns</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6264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and describe characteristics of bad software: rigidity, immobility, fragility</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2580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Describe how object-oriented programming is fundamentally different</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02787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Justify the choice to use an object-oriented approach in developing software</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7718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2"/>
              </a:rPr>
              <a:t>Waterfall</a:t>
            </a:r>
            <a:r>
              <a:rPr lang="en-US" dirty="0"/>
              <a:t> vs </a:t>
            </a:r>
            <a:r>
              <a:rPr lang="en-US" dirty="0">
                <a:hlinkClick r:id="rId3"/>
              </a:rPr>
              <a:t>Iterative</a:t>
            </a:r>
            <a:r>
              <a:rPr lang="en-US" dirty="0"/>
              <a:t> vs </a:t>
            </a:r>
            <a:r>
              <a:rPr lang="en-US" dirty="0">
                <a:hlinkClick r:id="rId4"/>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Position 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5"/>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6"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7"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8"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9"/>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0"/>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5"/>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5"/>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2136052"/>
              </p:ext>
            </p:extLst>
          </p:nvPr>
        </p:nvGraphicFramePr>
        <p:xfrm>
          <a:off x="838200" y="1038714"/>
          <a:ext cx="10515600" cy="4865181"/>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Delivery Ownership</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Ownership changes from</a:t>
                      </a:r>
                      <a:r>
                        <a:rPr lang="en-US" sz="1600" baseline="0" dirty="0">
                          <a:effectLst/>
                          <a:latin typeface="+mn-lt"/>
                          <a:ea typeface="Calibri" panose="020F0502020204030204" pitchFamily="34" charset="0"/>
                          <a:cs typeface="Times New Roman" panose="02020603050405020304" pitchFamily="18" charset="0"/>
                        </a:rPr>
                        <a:t> role to role by phase with Project Manager being responsible for overall delivery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Project Manager</a:t>
                      </a:r>
                      <a:r>
                        <a:rPr lang="en-US" sz="1600" baseline="0" dirty="0">
                          <a:effectLst/>
                          <a:latin typeface="+mn-lt"/>
                          <a:ea typeface="Calibri" panose="020F0502020204030204" pitchFamily="34" charset="0"/>
                          <a:cs typeface="Times New Roman" panose="02020603050405020304" pitchFamily="18" charset="0"/>
                        </a:rPr>
                        <a:t> responsible for completing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a:effectLst/>
                          <a:latin typeface="+mn-lt"/>
                          <a:ea typeface="Calibri" panose="020F0502020204030204" pitchFamily="34" charset="0"/>
                          <a:cs typeface="Times New Roman" panose="02020603050405020304" pitchFamily="18" charset="0"/>
                        </a:rPr>
                        <a:t>Team centric with team responsible</a:t>
                      </a:r>
                      <a:r>
                        <a:rPr lang="en-US" sz="1600" baseline="0" dirty="0">
                          <a:effectLst/>
                          <a:latin typeface="+mn-lt"/>
                          <a:ea typeface="Calibri" panose="020F0502020204030204" pitchFamily="34" charset="0"/>
                          <a:cs typeface="Times New Roman" panose="02020603050405020304" pitchFamily="18" charset="0"/>
                        </a:rPr>
                        <a:t> for delivery of working feature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Resource</a:t>
                      </a:r>
                      <a:r>
                        <a:rPr lang="en-US" sz="1600" baseline="0" dirty="0">
                          <a:effectLst/>
                          <a:latin typeface="+mn-lt"/>
                          <a:ea typeface="Calibri" panose="020F0502020204030204" pitchFamily="34" charset="0"/>
                          <a:cs typeface="Times New Roman" panose="02020603050405020304" pitchFamily="18" charset="0"/>
                        </a:rPr>
                        <a:t> Utilization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Team centric</a:t>
                      </a:r>
                      <a:r>
                        <a:rPr lang="en-US" sz="1600" baseline="0" dirty="0">
                          <a:effectLst/>
                          <a:latin typeface="+mn-lt"/>
                          <a:ea typeface="Calibri" panose="020F0502020204030204" pitchFamily="34" charset="0"/>
                          <a:cs typeface="Times New Roman" panose="02020603050405020304" pitchFamily="18" charset="0"/>
                        </a:rPr>
                        <a:t> with team members switching roles regularly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Status Reporting</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 complete) relative to plan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plus p</a:t>
                      </a:r>
                      <a:r>
                        <a:rPr lang="en-US" sz="1600" dirty="0">
                          <a:effectLst/>
                          <a:latin typeface="+mn-lt"/>
                          <a:ea typeface="Calibri" panose="020F0502020204030204" pitchFamily="34" charset="0"/>
                          <a:cs typeface="Times New Roman" panose="02020603050405020304" pitchFamily="18" charset="0"/>
                        </a:rPr>
                        <a:t>roduct</a:t>
                      </a:r>
                      <a:r>
                        <a:rPr lang="en-US" sz="1600" baseline="0" dirty="0">
                          <a:effectLst/>
                          <a:latin typeface="+mn-lt"/>
                          <a:ea typeface="Calibri" panose="020F0502020204030204" pitchFamily="34" charset="0"/>
                          <a:cs typeface="Times New Roman" panose="02020603050405020304" pitchFamily="18" charset="0"/>
                        </a:rPr>
                        <a:t> features delivered by Iteration during Implementation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Product</a:t>
                      </a:r>
                      <a:r>
                        <a:rPr lang="en-US" sz="1600" baseline="0" dirty="0">
                          <a:effectLst/>
                          <a:latin typeface="+mn-lt"/>
                          <a:ea typeface="Calibri" panose="020F0502020204030204" pitchFamily="34" charset="0"/>
                          <a:cs typeface="Times New Roman" panose="02020603050405020304" pitchFamily="18" charset="0"/>
                        </a:rPr>
                        <a:t> features demonstrated by Sprint and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Customer Feedback</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 the project</a:t>
                      </a:r>
                      <a:r>
                        <a:rPr lang="en-US" sz="1600" baseline="0" dirty="0">
                          <a:effectLst/>
                          <a:latin typeface="+mn-lt"/>
                          <a:ea typeface="Calibri" panose="020F0502020204030204" pitchFamily="34" charset="0"/>
                          <a:cs typeface="Times New Roman" panose="02020603050405020304" pitchFamily="18" charset="0"/>
                        </a:rPr>
                        <a:t> when the product is released</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a:t>
                      </a:r>
                      <a:r>
                        <a:rPr lang="en-US" sz="1600" baseline="0" dirty="0">
                          <a:effectLst/>
                          <a:latin typeface="+mn-lt"/>
                          <a:ea typeface="Calibri" panose="020F0502020204030204" pitchFamily="34" charset="0"/>
                          <a:cs typeface="Times New Roman" panose="02020603050405020304" pitchFamily="18" charset="0"/>
                        </a:rPr>
                        <a:t> the end of the project  plus internally with each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a:t>
                      </a:r>
                      <a:r>
                        <a:rPr lang="en-US" sz="1600" baseline="0" dirty="0">
                          <a:effectLst/>
                          <a:latin typeface="+mn-lt"/>
                          <a:ea typeface="Calibri" panose="020F0502020204030204" pitchFamily="34" charset="0"/>
                          <a:cs typeface="Times New Roman" panose="02020603050405020304" pitchFamily="18" charset="0"/>
                        </a:rPr>
                        <a:t> each release and iteration plus internally with each sprint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Retrospection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iteration or milestone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 sprint</a:t>
                      </a:r>
                    </a:p>
                  </a:txBody>
                  <a:tcPr marL="68580" marR="68580" marT="0" marB="0"/>
                </a:tc>
                <a:extLst>
                  <a:ext uri="{0D108BD9-81ED-4DB2-BD59-A6C34878D82A}">
                    <a16:rowId xmlns:a16="http://schemas.microsoft.com/office/drawing/2014/main" val="10005"/>
                  </a:ext>
                </a:extLst>
              </a:tr>
              <a:tr h="370840">
                <a:tc>
                  <a:txBody>
                    <a:bodyPr/>
                    <a:lstStyle/>
                    <a:p>
                      <a:r>
                        <a:rPr lang="en-US" sz="1600" dirty="0"/>
                        <a:t>Quality Control</a:t>
                      </a:r>
                    </a:p>
                  </a:txBody>
                  <a:tcPr/>
                </a:tc>
                <a:tc>
                  <a:txBody>
                    <a:bodyPr/>
                    <a:lstStyle/>
                    <a:p>
                      <a:r>
                        <a:rPr lang="en-US" sz="1600" dirty="0"/>
                        <a:t>Detection &amp; fixing primarily last</a:t>
                      </a:r>
                      <a:r>
                        <a:rPr lang="en-US" sz="1600" baseline="0" dirty="0"/>
                        <a:t> phase of project</a:t>
                      </a:r>
                      <a:endParaRPr lang="en-US" sz="1600" dirty="0"/>
                    </a:p>
                  </a:txBody>
                  <a:tcPr marL="68580" marR="68580" marT="0" marB="0"/>
                </a:tc>
                <a:tc>
                  <a:txBody>
                    <a:bodyPr/>
                    <a:lstStyle/>
                    <a:p>
                      <a:r>
                        <a:rPr lang="en-US" sz="1600" dirty="0"/>
                        <a:t>Early</a:t>
                      </a:r>
                      <a:r>
                        <a:rPr lang="en-US" sz="1600" baseline="0" dirty="0"/>
                        <a:t> detection &amp; fixing in each iteration and in last phase of project</a:t>
                      </a:r>
                      <a:endParaRPr lang="en-US" sz="1600" dirty="0"/>
                    </a:p>
                  </a:txBody>
                  <a:tcPr marL="68580" marR="68580" marT="0" marB="0"/>
                </a:tc>
                <a:tc>
                  <a:txBody>
                    <a:bodyPr/>
                    <a:lstStyle/>
                    <a:p>
                      <a:r>
                        <a:rPr lang="en-US" sz="1600" dirty="0"/>
                        <a:t>Early detection &amp; fixing in each sprint</a:t>
                      </a:r>
                      <a:r>
                        <a:rPr lang="en-US" sz="1600" baseline="0" dirty="0"/>
                        <a:t> followed by stabilization</a:t>
                      </a:r>
                      <a:endParaRPr lang="en-US" sz="1600" dirty="0"/>
                    </a:p>
                  </a:txBody>
                  <a:tcPr marL="68580" marR="68580" marT="0" marB="0"/>
                </a:tc>
                <a:extLst>
                  <a:ext uri="{0D108BD9-81ED-4DB2-BD59-A6C34878D82A}">
                    <a16:rowId xmlns:a16="http://schemas.microsoft.com/office/drawing/2014/main" val="10006"/>
                  </a:ext>
                </a:extLst>
              </a:tr>
            </a:tbl>
          </a:graphicData>
        </a:graphic>
      </p:graphicFrame>
      <p:sp>
        <p:nvSpPr>
          <p:cNvPr id="3" name="TextBox 2"/>
          <p:cNvSpPr txBox="1"/>
          <p:nvPr/>
        </p:nvSpPr>
        <p:spPr>
          <a:xfrm rot="19779963">
            <a:off x="7720712" y="375935"/>
            <a:ext cx="2513784" cy="830997"/>
          </a:xfrm>
          <a:prstGeom prst="rect">
            <a:avLst/>
          </a:prstGeom>
          <a:noFill/>
        </p:spPr>
        <p:txBody>
          <a:bodyPr wrap="square" rtlCol="0">
            <a:spAutoFit/>
          </a:bodyPr>
          <a:lstStyle/>
          <a:p>
            <a:pPr algn="ctr"/>
            <a:r>
              <a:rPr lang="en-US" sz="4800" i="1" u="sng" dirty="0"/>
              <a:t>Optional</a:t>
            </a:r>
          </a:p>
        </p:txBody>
      </p:sp>
    </p:spTree>
    <p:extLst>
      <p:ext uri="{BB962C8B-B14F-4D97-AF65-F5344CB8AC3E}">
        <p14:creationId xmlns:p14="http://schemas.microsoft.com/office/powerpoint/2010/main" val="318458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757272"/>
          </a:xfrm>
        </p:spPr>
        <p:txBody>
          <a:bodyPr>
            <a:normAutofit/>
          </a:bodyPr>
          <a:lstStyle/>
          <a:p>
            <a:r>
              <a:rPr lang="en-US" sz="3200" dirty="0"/>
              <a:t>Review object-oriented languages and tools</a:t>
            </a:r>
          </a:p>
        </p:txBody>
      </p:sp>
      <p:sp>
        <p:nvSpPr>
          <p:cNvPr id="3" name="Content Placeholder 2"/>
          <p:cNvSpPr>
            <a:spLocks noGrp="1"/>
          </p:cNvSpPr>
          <p:nvPr>
            <p:ph idx="1"/>
          </p:nvPr>
        </p:nvSpPr>
        <p:spPr>
          <a:xfrm>
            <a:off x="838200" y="1051757"/>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endParaRPr lang="en-US" sz="2000" dirty="0"/>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840470" y="2990999"/>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Demonstrate object-oriented programming concepts with example</a:t>
            </a:r>
          </a:p>
        </p:txBody>
      </p:sp>
      <p:sp>
        <p:nvSpPr>
          <p:cNvPr id="3" name="Content Placeholder 2"/>
          <p:cNvSpPr>
            <a:spLocks noGrp="1"/>
          </p:cNvSpPr>
          <p:nvPr>
            <p:ph idx="1"/>
          </p:nvPr>
        </p:nvSpPr>
        <p:spPr>
          <a:xfrm>
            <a:off x="838200" y="1051756"/>
            <a:ext cx="10622974" cy="1883743"/>
          </a:xfrm>
        </p:spPr>
        <p:txBody>
          <a:bodyPr>
            <a:normAutofit/>
          </a:bodyPr>
          <a:lstStyle/>
          <a:p>
            <a:pPr marL="0" indent="0">
              <a:buNone/>
            </a:pPr>
            <a:r>
              <a:rPr lang="en-US" sz="2000" dirty="0"/>
              <a:t>The body mass index (BMI) is a statistic developed by Adolphe </a:t>
            </a:r>
            <a:r>
              <a:rPr lang="en-US" sz="2000" dirty="0" err="1"/>
              <a:t>Quetelet</a:t>
            </a:r>
            <a:r>
              <a:rPr lang="en-US" sz="2000" dirty="0"/>
              <a:t> in the 1900’s for evaluating body mass. It is not related to gender and age. It uses the same formula for men as for women and children.</a:t>
            </a:r>
          </a:p>
          <a:p>
            <a:pPr marL="0" indent="0">
              <a:buNone/>
            </a:pPr>
            <a:r>
              <a:rPr lang="en-US" sz="2000" dirty="0"/>
              <a:t>The body mass index is calculated based on the following formula:</a:t>
            </a:r>
          </a:p>
          <a:p>
            <a:pPr marL="0" indent="0">
              <a:buNone/>
            </a:pPr>
            <a:r>
              <a:rPr lang="en-US" sz="2000" dirty="0"/>
              <a:t>	BMI = weight [kg] / (height [m] * height [m])</a:t>
            </a:r>
            <a:endParaRPr lang="en-US" sz="2000" dirty="0"/>
          </a:p>
        </p:txBody>
      </p:sp>
      <p:sp>
        <p:nvSpPr>
          <p:cNvPr id="4" name="Content Placeholder 2"/>
          <p:cNvSpPr txBox="1">
            <a:spLocks/>
          </p:cNvSpPr>
          <p:nvPr/>
        </p:nvSpPr>
        <p:spPr>
          <a:xfrm>
            <a:off x="838200" y="3175848"/>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(body mass index):</a:t>
            </a:r>
          </a:p>
          <a:p>
            <a:pPr marL="0" indent="0">
              <a:buFont typeface="Arial" panose="020B0604020202020204" pitchFamily="34" charset="0"/>
              <a:buNone/>
            </a:pPr>
            <a:r>
              <a:rPr lang="en-US" sz="1600" dirty="0"/>
              <a:t>Data:</a:t>
            </a:r>
          </a:p>
          <a:p>
            <a:r>
              <a:rPr lang="en-US" sz="1600" dirty="0"/>
              <a:t>Height</a:t>
            </a:r>
          </a:p>
          <a:p>
            <a:r>
              <a:rPr lang="en-US" sz="1600" dirty="0"/>
              <a:t>Weight</a:t>
            </a:r>
          </a:p>
          <a:p>
            <a:pPr marL="0" indent="0">
              <a:buNone/>
            </a:pPr>
            <a:r>
              <a:rPr lang="en-US" sz="1600" dirty="0"/>
              <a:t>Procedures (or functions):</a:t>
            </a:r>
          </a:p>
          <a:p>
            <a:r>
              <a:rPr lang="en-US" sz="1600" dirty="0" err="1"/>
              <a:t>CalcBMI</a:t>
            </a:r>
            <a:endParaRPr lang="en-US" sz="1600" dirty="0"/>
          </a:p>
          <a:p>
            <a:pPr marL="0" indent="0">
              <a:buFont typeface="Arial" panose="020B0604020202020204" pitchFamily="34" charset="0"/>
              <a:buNone/>
            </a:pPr>
            <a:endParaRPr lang="en-US" sz="2400" dirty="0"/>
          </a:p>
        </p:txBody>
      </p:sp>
      <p:sp>
        <p:nvSpPr>
          <p:cNvPr id="5" name="Content Placeholder 2"/>
          <p:cNvSpPr txBox="1">
            <a:spLocks/>
          </p:cNvSpPr>
          <p:nvPr/>
        </p:nvSpPr>
        <p:spPr>
          <a:xfrm>
            <a:off x="5836494" y="3175848"/>
            <a:ext cx="4141944" cy="2559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a:t>
            </a:r>
          </a:p>
          <a:p>
            <a:pPr marL="0" indent="0">
              <a:buFont typeface="Arial" panose="020B0604020202020204" pitchFamily="34" charset="0"/>
              <a:buNone/>
            </a:pPr>
            <a:r>
              <a:rPr lang="en-US" sz="1600" dirty="0"/>
              <a:t>Class BMI</a:t>
            </a:r>
          </a:p>
          <a:p>
            <a:r>
              <a:rPr lang="en-US" sz="1600" dirty="0"/>
              <a:t>Attributes</a:t>
            </a:r>
          </a:p>
          <a:p>
            <a:pPr lvl="1"/>
            <a:r>
              <a:rPr lang="en-US" sz="1600" dirty="0"/>
              <a:t>Height</a:t>
            </a:r>
          </a:p>
          <a:p>
            <a:pPr lvl="1"/>
            <a:r>
              <a:rPr lang="en-US" sz="1600" dirty="0"/>
              <a:t>Weight</a:t>
            </a:r>
          </a:p>
          <a:p>
            <a:r>
              <a:rPr lang="en-US" sz="1600" dirty="0"/>
              <a:t>Methods</a:t>
            </a:r>
          </a:p>
          <a:p>
            <a:pPr lvl="1"/>
            <a:r>
              <a:rPr lang="en-US" sz="1600" dirty="0" err="1"/>
              <a:t>CalcBMI</a:t>
            </a:r>
            <a:endParaRPr lang="en-US" sz="16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5938976" y="1369691"/>
            <a:ext cx="4114800" cy="3904314"/>
          </a:xfrm>
          <a:prstGeom prst="rect">
            <a:avLst/>
          </a:prstGeom>
        </p:spPr>
      </p:pic>
      <p:pic>
        <p:nvPicPr>
          <p:cNvPr id="21" name="Picture 20"/>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pic>
        <p:nvPicPr>
          <p:cNvPr id="16" name="Picture 15"/>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4697431"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pic>
        <p:nvPicPr>
          <p:cNvPr id="18" name="Picture 17"/>
          <p:cNvPicPr>
            <a:picLocks noChangeAspect="1"/>
          </p:cNvPicPr>
          <p:nvPr/>
        </p:nvPicPr>
        <p:blipFill>
          <a:blip r:embed="rId4"/>
          <a:stretch>
            <a:fillRect/>
          </a:stretch>
        </p:blipFill>
        <p:spPr>
          <a:xfrm>
            <a:off x="915000" y="1369692"/>
            <a:ext cx="4114800" cy="3223329"/>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0764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Week 1 Outcomes</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a:bodyPr>
          <a:lstStyle/>
          <a:p>
            <a:pPr marL="514350" indent="-514350">
              <a:buFont typeface="+mj-lt"/>
              <a:buAutoNum type="arabicPeriod"/>
            </a:pPr>
            <a:r>
              <a:rPr lang="en-US" sz="2200" dirty="0">
                <a:solidFill>
                  <a:schemeClr val="bg1">
                    <a:lumMod val="65000"/>
                  </a:schemeClr>
                </a:solidFill>
              </a:rPr>
              <a:t>Define object-oriented programming</a:t>
            </a:r>
          </a:p>
          <a:p>
            <a:pPr marL="514350" indent="-514350">
              <a:buFont typeface="+mj-lt"/>
              <a:buAutoNum type="arabicPeriod"/>
            </a:pPr>
            <a:r>
              <a:rPr lang="en-US" sz="2200" dirty="0">
                <a:solidFill>
                  <a:schemeClr val="bg1">
                    <a:lumMod val="65000"/>
                  </a:schemeClr>
                </a:solidFill>
              </a:rPr>
              <a:t>Distinguish between a class and an object</a:t>
            </a:r>
          </a:p>
          <a:p>
            <a:pPr marL="514350" indent="-514350">
              <a:buFont typeface="+mj-lt"/>
              <a:buAutoNum type="arabicPeriod"/>
            </a:pPr>
            <a:r>
              <a:rPr lang="en-US" sz="2200" dirty="0"/>
              <a:t>Identify and define “six” object-oriented concepts</a:t>
            </a:r>
          </a:p>
          <a:p>
            <a:pPr marL="514350" indent="-514350">
              <a:buFont typeface="+mj-lt"/>
              <a:buAutoNum type="arabicPeriod"/>
            </a:pPr>
            <a:r>
              <a:rPr lang="en-US" sz="2200" dirty="0"/>
              <a:t>Identify the superclass and the subclass in an inheritance relationship</a:t>
            </a:r>
          </a:p>
          <a:p>
            <a:pPr marL="514350" indent="-514350">
              <a:buFont typeface="+mj-lt"/>
              <a:buAutoNum type="arabicPeriod"/>
            </a:pPr>
            <a:r>
              <a:rPr lang="en-US" sz="2200" dirty="0"/>
              <a:t>Demonstrate inheritance, ownership, and abstraction in snippets of Java code</a:t>
            </a:r>
          </a:p>
          <a:p>
            <a:pPr marL="514350" indent="-514350">
              <a:buFont typeface="+mj-lt"/>
              <a:buAutoNum type="arabicPeriod"/>
            </a:pPr>
            <a:r>
              <a:rPr lang="en-US" sz="2200" dirty="0"/>
              <a:t>Distinguish between aggregation and composition</a:t>
            </a:r>
          </a:p>
          <a:p>
            <a:pPr marL="514350" indent="-514350">
              <a:buFont typeface="+mj-lt"/>
              <a:buAutoNum type="arabicPeriod"/>
            </a:pPr>
            <a:r>
              <a:rPr lang="en-US" sz="2200" dirty="0"/>
              <a:t>Describe how object-oriented programming is fundamentally different</a:t>
            </a:r>
          </a:p>
          <a:p>
            <a:pPr marL="514350" indent="-514350">
              <a:buFont typeface="+mj-lt"/>
              <a:buAutoNum type="arabicPeriod"/>
            </a:pPr>
            <a:r>
              <a:rPr lang="en-US" sz="2200" dirty="0"/>
              <a:t>Justify the choice to use an object-oriented approach in developing software</a:t>
            </a:r>
          </a:p>
          <a:p>
            <a:pPr marL="514350" indent="-514350">
              <a:buFont typeface="+mj-lt"/>
              <a:buAutoNum type="arabicPeriod"/>
            </a:pPr>
            <a:r>
              <a:rPr lang="en-US" sz="2200" dirty="0"/>
              <a:t>Define and demonstrate the common software patterns</a:t>
            </a:r>
          </a:p>
          <a:p>
            <a:pPr marL="514350" indent="-514350">
              <a:buFont typeface="+mj-lt"/>
              <a:buAutoNum type="arabicPeriod"/>
            </a:pPr>
            <a:r>
              <a:rPr lang="en-US" sz="2200" dirty="0"/>
              <a:t>Depict classes and their relationships using UML class diagrams</a:t>
            </a:r>
          </a:p>
          <a:p>
            <a:pPr marL="514350" indent="-514350">
              <a:buFont typeface="+mj-lt"/>
              <a:buAutoNum type="arabicPeriod"/>
            </a:pPr>
            <a:r>
              <a:rPr lang="en-US" sz="2200" dirty="0"/>
              <a:t>Explain common design patterns</a:t>
            </a:r>
          </a:p>
          <a:p>
            <a:pPr marL="514350" indent="-514350">
              <a:buFont typeface="+mj-lt"/>
              <a:buAutoNum type="arabicPeriod"/>
            </a:pPr>
            <a:r>
              <a:rPr lang="en-US" sz="2200" dirty="0"/>
              <a:t>Identify and describe characteristics of bad software: rigidity, immobility, fragility</a:t>
            </a:r>
            <a:endParaRPr lang="en-US" sz="2400" dirty="0"/>
          </a:p>
        </p:txBody>
      </p:sp>
    </p:spTree>
    <p:extLst>
      <p:ext uri="{BB962C8B-B14F-4D97-AF65-F5344CB8AC3E}">
        <p14:creationId xmlns:p14="http://schemas.microsoft.com/office/powerpoint/2010/main" val="181837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4738</TotalTime>
  <Words>2665</Words>
  <Application>Microsoft Office PowerPoint</Application>
  <PresentationFormat>Widescreen</PresentationFormat>
  <Paragraphs>327</Paragraphs>
  <Slides>32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Week 1 Lecture Topics</vt:lpstr>
      <vt:lpstr>Define Object-Oriented Programming [Link]</vt:lpstr>
      <vt:lpstr>Position Object-Oriented Programming within Various Development Methodologies</vt:lpstr>
      <vt:lpstr>Review object-oriented languages and tools</vt:lpstr>
      <vt:lpstr>Demonstrate object-oriented programming concepts with example</vt:lpstr>
      <vt:lpstr>Example: Procedural vs. Object Oriented Programming</vt:lpstr>
      <vt:lpstr>Distinguish between a class and an object</vt:lpstr>
      <vt:lpstr>Distinguish between a class and an object</vt:lpstr>
      <vt:lpstr>Week 1 Outcomes</vt:lpstr>
      <vt:lpstr>The Problem? </vt:lpstr>
      <vt:lpstr>Revising BMI Implementations</vt:lpstr>
      <vt:lpstr>Identify and define “six” (3plus) object-oriented concepts</vt:lpstr>
      <vt:lpstr>Encapsulation</vt:lpstr>
      <vt:lpstr>Inheritance Options for Implement English BMI Units</vt:lpstr>
      <vt:lpstr>Inheritance to implement English units… And Abstraction</vt:lpstr>
      <vt:lpstr>Week 1 Outcomes</vt:lpstr>
      <vt:lpstr>Identify the superclass and the subclass in an inheritance relationship</vt:lpstr>
      <vt:lpstr>Identify the superclass and the subclass in an inheritance relationship</vt:lpstr>
      <vt:lpstr>Identify the superclass and the subclass in an inheritance relationship</vt:lpstr>
      <vt:lpstr>Polymorphism</vt:lpstr>
      <vt:lpstr>Composition &amp; Aggregation</vt:lpstr>
      <vt:lpstr>Unified Modeling Language [Link]</vt:lpstr>
      <vt:lpstr>UML Example: Robot Arm</vt:lpstr>
      <vt:lpstr>Explain common design patterns </vt:lpstr>
      <vt:lpstr>Define and demonstrate the common software patterns </vt:lpstr>
      <vt:lpstr>Identify and describe characteristics of bad software: rigidity, immobility, fragility </vt:lpstr>
      <vt:lpstr>Describe how object-oriented programming is fundamentally different </vt:lpstr>
      <vt:lpstr>Justify the choice to use an object-oriented approach in developing software </vt:lpstr>
      <vt:lpstr>Bonus Slides</vt:lpstr>
      <vt:lpstr>Waterfall vs Iterative vs Agile</vt:lpstr>
      <vt:lpstr>Waterfall vs Iterative vs Agile (continued)</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115</cp:revision>
  <dcterms:created xsi:type="dcterms:W3CDTF">2016-08-15T18:20:40Z</dcterms:created>
  <dcterms:modified xsi:type="dcterms:W3CDTF">2017-03-15T16:30:11Z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