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363" r:id="rId5"/>
    <p:sldId id="289" r:id="rId6"/>
    <p:sldId id="359" r:id="rId7"/>
    <p:sldId id="356" r:id="rId8"/>
    <p:sldId id="350" r:id="rId9"/>
    <p:sldId id="351" r:id="rId10"/>
    <p:sldId id="358" r:id="rId11"/>
    <p:sldId id="349" r:id="rId12"/>
    <p:sldId id="342" r:id="rId13"/>
    <p:sldId id="353" r:id="rId14"/>
    <p:sldId id="355" r:id="rId15"/>
    <p:sldId id="266" r:id="rId16"/>
    <p:sldId id="354" r:id="rId17"/>
    <p:sldId id="340" r:id="rId18"/>
    <p:sldId id="360" r:id="rId19"/>
    <p:sldId id="361" r:id="rId20"/>
    <p:sldId id="362" r:id="rId21"/>
    <p:sldId id="357"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263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27193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If you don’t already have an appropriate Java development environment installed, you will need to install it. I would like you to actually set this up on your local computer and validate that it is installed properly. This will likely take quite a while depending on your internet download speed and if you run into any environment issues. </a:t>
            </a:r>
          </a:p>
          <a:p>
            <a:endParaRPr lang="en-US" sz="1000" dirty="0"/>
          </a:p>
          <a:p>
            <a:r>
              <a:rPr lang="en-US" sz="1000" dirty="0"/>
              <a:t>Steps: </a:t>
            </a:r>
          </a:p>
          <a:p>
            <a:r>
              <a:rPr lang="en-US" sz="1000" dirty="0"/>
              <a:t>#1: Select the appropriate Java SE install from the Oracle site: </a:t>
            </a:r>
          </a:p>
          <a:p>
            <a:r>
              <a:rPr lang="en-US" sz="1000" dirty="0"/>
              <a:t>http://www.oracle.com/technetwork/java/javase/downloads/jdk8-downloads-2133151.html</a:t>
            </a:r>
          </a:p>
          <a:p>
            <a:r>
              <a:rPr lang="en-US" sz="1000" dirty="0"/>
              <a:t>For example, I am using “Windows 10” and selected the “Windows x64” version. </a:t>
            </a:r>
          </a:p>
          <a:p>
            <a:endParaRPr lang="en-US" sz="1000" dirty="0"/>
          </a:p>
          <a:p>
            <a:r>
              <a:rPr lang="en-US" sz="1000" dirty="0"/>
              <a:t>#2: Validate your installation is installed properly and that you have access to the key tools. For examples,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command line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7890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If you do want to install a  Integrated Java Development Environment (Java IDE). It is best to install the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94816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t>Below are some conversation that I took from various Internet sources related to calling methods from Constructors. Many organizations shy away from doing “complex” or “dangerous” things in Constructors. Consider how we would recover from a failed command in a constructor… recall that by definition it has not return value.</a:t>
            </a:r>
          </a:p>
          <a:p>
            <a:endParaRPr lang="en-US" sz="1000" u="none" dirty="0"/>
          </a:p>
          <a:p>
            <a:r>
              <a:rPr lang="en-US" sz="1000" u="sng" dirty="0"/>
              <a:t>Below are some quote from various Internet sources: </a:t>
            </a:r>
          </a:p>
          <a:p>
            <a:r>
              <a:rPr lang="en-US" sz="1000" dirty="0"/>
              <a:t>You should not call instance methods in constructor is dangerous as the object is not yet fully initialized (this applies mainly to methods than can be </a:t>
            </a:r>
            <a:r>
              <a:rPr lang="en-US" sz="1000" dirty="0" err="1"/>
              <a:t>overriden</a:t>
            </a:r>
            <a:r>
              <a:rPr lang="en-US" sz="1000" dirty="0"/>
              <a:t>). Also complex processing in constructor is known to have a negative impact on testability.</a:t>
            </a:r>
          </a:p>
          <a:p>
            <a:endParaRPr lang="en-US" sz="1000" dirty="0"/>
          </a:p>
          <a:p>
            <a:r>
              <a:rPr lang="en-US" sz="1000" b="0" i="0" kern="1200" dirty="0">
                <a:solidFill>
                  <a:schemeClr val="tx1"/>
                </a:solidFill>
                <a:effectLst/>
                <a:latin typeface="+mn-lt"/>
                <a:ea typeface="+mn-ea"/>
                <a:cs typeface="+mn-cs"/>
              </a:rPr>
              <a:t>Constructors should not call an overridable method - that is, they should only call methods that are private, static, or final.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Constructors (of non-final classes) should call only final or private methods. If you decide to ignore this rule and let the constructor call non-final/non-private methods, then those methods and any methods they may call must be careful not to assume the instance is fully initialized, and the subclasses that override those methods (subclasses that may not even be aware that the superclass constructor is calls those methods) must not assume that the subclass constructor and </a:t>
            </a:r>
            <a:r>
              <a:rPr lang="en-US" sz="1000" b="0" i="0" kern="1200" dirty="0" err="1">
                <a:solidFill>
                  <a:schemeClr val="tx1"/>
                </a:solidFill>
                <a:effectLst/>
                <a:latin typeface="+mn-lt"/>
                <a:ea typeface="+mn-ea"/>
                <a:cs typeface="+mn-cs"/>
              </a:rPr>
              <a:t>superclasses'</a:t>
            </a:r>
            <a:r>
              <a:rPr lang="en-US" sz="1000" b="0" i="0" kern="1200" dirty="0">
                <a:solidFill>
                  <a:schemeClr val="tx1"/>
                </a:solidFill>
                <a:effectLst/>
                <a:latin typeface="+mn-lt"/>
                <a:ea typeface="+mn-ea"/>
                <a:cs typeface="+mn-cs"/>
              </a:rPr>
              <a:t> constructors have been fully executed. This problem gets worse the deeper down the inheritance hierarchy the superclass with the "evil" constructor is.</a:t>
            </a:r>
          </a:p>
          <a:p>
            <a:r>
              <a:rPr lang="en-US" sz="1000" b="0" i="0" kern="1200" dirty="0">
                <a:solidFill>
                  <a:schemeClr val="tx1"/>
                </a:solidFill>
                <a:effectLst/>
                <a:latin typeface="+mn-lt"/>
                <a:ea typeface="+mn-ea"/>
                <a:cs typeface="+mn-cs"/>
              </a:rPr>
              <a:t>Is all that extra cognitive baggage worth it? You could allow an exception for simple </a:t>
            </a:r>
            <a:r>
              <a:rPr lang="en-US" sz="1000" b="0" i="0" kern="1200" dirty="0" err="1">
                <a:solidFill>
                  <a:schemeClr val="tx1"/>
                </a:solidFill>
                <a:effectLst/>
                <a:latin typeface="+mn-lt"/>
                <a:ea typeface="+mn-ea"/>
                <a:cs typeface="+mn-cs"/>
              </a:rPr>
              <a:t>mutators</a:t>
            </a:r>
            <a:r>
              <a:rPr lang="en-US" sz="1000" b="0" i="0" kern="1200" dirty="0">
                <a:solidFill>
                  <a:schemeClr val="tx1"/>
                </a:solidFill>
                <a:effectLst/>
                <a:latin typeface="+mn-lt"/>
                <a:ea typeface="+mn-ea"/>
                <a:cs typeface="+mn-cs"/>
              </a:rPr>
              <a:t> that only assign a value to an instance variable, since there's little benefit, even that doesn't seem worth it.</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Setters can be useful for standard range checks and so on, thus no extra code to verify the input is needed. Again using setters is slightly dirtier approach.</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138823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Even though the </a:t>
            </a:r>
            <a:r>
              <a:rPr lang="en-US" sz="1000" b="0" i="0" kern="1200" dirty="0" err="1">
                <a:solidFill>
                  <a:schemeClr val="tx1"/>
                </a:solidFill>
                <a:effectLst/>
                <a:latin typeface="+mn-lt"/>
                <a:ea typeface="+mn-ea"/>
                <a:cs typeface="+mn-cs"/>
              </a:rPr>
              <a:t>Git</a:t>
            </a:r>
            <a:r>
              <a:rPr lang="en-US" sz="1000" b="0" i="0" kern="1200" dirty="0">
                <a:solidFill>
                  <a:schemeClr val="tx1"/>
                </a:solidFill>
                <a:effectLst/>
                <a:latin typeface="+mn-lt"/>
                <a:ea typeface="+mn-ea"/>
                <a:cs typeface="+mn-cs"/>
              </a:rPr>
              <a:t> commands can seem a little cryptic at times, it is a tool worth knowing. This type of tool historically would have cost $300 to $500 per developer. Now it’s free… we do live in the golden age.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 have a couple of  volunteers that I am going to try to work with next week to set up private </a:t>
            </a:r>
            <a:r>
              <a:rPr lang="en-US" sz="1000" b="0" i="0" kern="1200" dirty="0" err="1">
                <a:solidFill>
                  <a:schemeClr val="tx1"/>
                </a:solidFill>
                <a:effectLst/>
                <a:latin typeface="+mn-lt"/>
                <a:ea typeface="+mn-ea"/>
                <a:cs typeface="+mn-cs"/>
              </a:rPr>
              <a:t>Git</a:t>
            </a:r>
            <a:r>
              <a:rPr lang="en-US" sz="1000" b="0" i="0" kern="1200" dirty="0">
                <a:solidFill>
                  <a:schemeClr val="tx1"/>
                </a:solidFill>
                <a:effectLst/>
                <a:latin typeface="+mn-lt"/>
                <a:ea typeface="+mn-ea"/>
                <a:cs typeface="+mn-cs"/>
              </a:rPr>
              <a:t> repositories for homework… more to come later.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368691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2746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be using a lot of Polymorphism this week; however, it will become “part of the scenery” and not the focus. </a:t>
            </a:r>
          </a:p>
          <a:p>
            <a:endParaRPr lang="en-US" sz="1000" dirty="0"/>
          </a:p>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a:p>
            <a:r>
              <a:rPr lang="en-US" sz="1000" dirty="0"/>
              <a:t>VMT – Virtual Method Table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week lots of work on the Model! Next week we will work on the View.</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8075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Setters… and Getters… and Constructors…. Oh my!</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59463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oracle.com/technetwork/java/javase/downloads/jdk8-downloads-2133151.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ricJPogue/CPSC-2450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Discussion &amp; Lecture: Week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 – Week 2 Discussion &amp; Lecture (28 Mar 17 at 3pm CST)</a:t>
            </a:r>
          </a:p>
          <a:p>
            <a:pPr marL="457200" indent="-457200">
              <a:buFont typeface="+mj-lt"/>
              <a:buAutoNum type="arabicPeriod"/>
            </a:pPr>
            <a:r>
              <a:rPr lang="en-US" sz="2000" dirty="0"/>
              <a:t>Friendly Conversation &amp; Good Natured Banter (~5 min)… let’s make sure that everyone can hear and speak in the virtual meeting</a:t>
            </a:r>
          </a:p>
          <a:p>
            <a:pPr marL="457200" indent="-457200">
              <a:buFont typeface="+mj-lt"/>
              <a:buAutoNum type="arabicPeriod"/>
            </a:pPr>
            <a:r>
              <a:rPr lang="en-US" sz="2000" dirty="0"/>
              <a:t>Week 2 Learning Objectives Review (~5 min)</a:t>
            </a:r>
          </a:p>
          <a:p>
            <a:pPr marL="457200" indent="-457200">
              <a:buFont typeface="+mj-lt"/>
              <a:buAutoNum type="arabicPeriod"/>
            </a:pPr>
            <a:r>
              <a:rPr lang="en-US" sz="2000" dirty="0"/>
              <a:t>Discussion and Recap of Previously Covered Objectives (~10 min)</a:t>
            </a:r>
          </a:p>
          <a:p>
            <a:pPr marL="457200" indent="-457200">
              <a:buFont typeface="+mj-lt"/>
              <a:buAutoNum type="arabicPeriod"/>
            </a:pPr>
            <a:r>
              <a:rPr lang="en-US" sz="2000" dirty="0"/>
              <a:t>New Objectives Presentation (~10 min)</a:t>
            </a:r>
          </a:p>
          <a:p>
            <a:pPr marL="457200" indent="-457200">
              <a:buFont typeface="+mj-lt"/>
              <a:buAutoNum type="arabicPeriod"/>
            </a:pPr>
            <a:r>
              <a:rPr lang="en-US" sz="2000" dirty="0"/>
              <a:t>Bonus Topic: </a:t>
            </a:r>
            <a:r>
              <a:rPr lang="en-US" sz="2000" dirty="0"/>
              <a:t>Class Source Code, GitHub, and </a:t>
            </a:r>
            <a:r>
              <a:rPr lang="en-US" sz="2000" dirty="0" err="1"/>
              <a:t>Git</a:t>
            </a:r>
            <a:r>
              <a:rPr lang="en-US" sz="2000" dirty="0"/>
              <a:t> (~5 min)</a:t>
            </a:r>
          </a:p>
          <a:p>
            <a:pPr marL="457200" indent="-457200">
              <a:buFont typeface="+mj-lt"/>
              <a:buAutoNum type="arabicPeriod"/>
            </a:pPr>
            <a:r>
              <a:rPr lang="en-US" sz="2000" dirty="0"/>
              <a:t>Updating Shapes App with Setters,  Getters, Constructors, calling “super”, overriding </a:t>
            </a:r>
            <a:r>
              <a:rPr lang="en-US" sz="2000" dirty="0" err="1"/>
              <a:t>toString</a:t>
            </a:r>
            <a:r>
              <a:rPr lang="en-US" sz="2000" dirty="0"/>
              <a:t>(), </a:t>
            </a:r>
            <a:r>
              <a:rPr lang="en-US" sz="2000" dirty="0" err="1"/>
              <a:t>ArrayList</a:t>
            </a:r>
            <a:r>
              <a:rPr lang="en-US" sz="2000" dirty="0"/>
              <a:t>, Rectangles, Circles, </a:t>
            </a:r>
            <a:r>
              <a:rPr lang="en-US" sz="2000" dirty="0" err="1"/>
              <a:t>CalcPerimiter</a:t>
            </a:r>
            <a:r>
              <a:rPr lang="en-US" sz="2000" dirty="0"/>
              <a:t>, and more (~60 min)</a:t>
            </a:r>
          </a:p>
          <a:p>
            <a:pPr marL="514350" indent="-514350">
              <a:buFont typeface="+mj-lt"/>
              <a:buAutoNum type="arabicPeriod"/>
            </a:pPr>
            <a:r>
              <a:rPr lang="en-US" sz="2000" dirty="0"/>
              <a:t>Wrap-up and Notes (~10 min starting no later than 4:20pm)</a:t>
            </a:r>
          </a:p>
          <a:p>
            <a:pPr marL="0" indent="0">
              <a:buNone/>
            </a:pPr>
            <a:endParaRPr lang="en-US" sz="2000" dirty="0"/>
          </a:p>
          <a:p>
            <a:pPr marL="0" indent="0">
              <a:buNone/>
            </a:pPr>
            <a:r>
              <a:rPr lang="en-US" sz="2000" dirty="0"/>
              <a:t>Questions &amp; Discussion Welcome at </a:t>
            </a:r>
            <a:r>
              <a:rPr lang="en-US" sz="2000" u="sng" dirty="0"/>
              <a:t>any</a:t>
            </a:r>
            <a:r>
              <a:rPr lang="en-US" sz="2000" dirty="0"/>
              <a:t> Time</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a:t>
            </a:r>
            <a:r>
              <a:rPr lang="en-US" sz="3600" dirty="0">
                <a:hlinkClick r:id="rId4"/>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5"/>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578244" y="3320810"/>
            <a:ext cx="3851285" cy="1832035"/>
          </a:xfrm>
          <a:prstGeom prst="rect">
            <a:avLst/>
          </a:prstGeom>
        </p:spPr>
      </p:pic>
      <p:pic>
        <p:nvPicPr>
          <p:cNvPr id="7" name="Picture 6"/>
          <p:cNvPicPr>
            <a:picLocks noChangeAspect="1"/>
          </p:cNvPicPr>
          <p:nvPr/>
        </p:nvPicPr>
        <p:blipFill>
          <a:blip r:embed="rId7"/>
          <a:stretch>
            <a:fillRect/>
          </a:stretch>
        </p:blipFill>
        <p:spPr>
          <a:xfrm>
            <a:off x="1748674" y="4140590"/>
            <a:ext cx="4406695" cy="1742626"/>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a:t>Debugger**</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Discussion &amp; Lecture</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startAt="4"/>
            </a:pPr>
            <a:r>
              <a:rPr lang="en-US" sz="2000" dirty="0"/>
              <a:t>Write default and non-default constructors</a:t>
            </a:r>
          </a:p>
          <a:p>
            <a:pPr marL="914400" lvl="1" indent="-457200">
              <a:buFont typeface="+mj-lt"/>
              <a:buAutoNum type="alphaLcParenR" startAt="4"/>
            </a:pPr>
            <a:r>
              <a:rPr lang="en-US" sz="2000" dirty="0"/>
              <a:t>Override the </a:t>
            </a:r>
            <a:r>
              <a:rPr lang="en-US" sz="2000" dirty="0" err="1"/>
              <a:t>toString</a:t>
            </a:r>
            <a:r>
              <a:rPr lang="en-US" sz="2000" dirty="0"/>
              <a:t> function</a:t>
            </a:r>
          </a:p>
          <a:p>
            <a:pPr marL="914400" lvl="1" indent="-457200">
              <a:buFont typeface="+mj-lt"/>
              <a:buAutoNum type="alphaLcParenR" startAt="4"/>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startAt="4"/>
            </a:pPr>
            <a:r>
              <a:rPr lang="en-US" sz="2000" dirty="0"/>
              <a:t>Distinguish between using an array and an </a:t>
            </a:r>
            <a:r>
              <a:rPr lang="en-US" sz="2000" dirty="0" err="1"/>
              <a:t>ArrayList</a:t>
            </a:r>
            <a:endParaRPr lang="en-US" sz="2000" dirty="0"/>
          </a:p>
          <a:p>
            <a:pPr marL="914400" lvl="1" indent="-457200">
              <a:buFont typeface="+mj-lt"/>
              <a:buAutoNum type="alphaLcParenR" startAt="4"/>
            </a:pPr>
            <a:r>
              <a:rPr lang="en-US" sz="2000" dirty="0"/>
              <a:t>Work with a collection of related objects polymorphically</a:t>
            </a:r>
          </a:p>
          <a:p>
            <a:pPr marL="914400" lvl="1" indent="-457200">
              <a:buFont typeface="+mj-lt"/>
              <a:buAutoNum type="alphaLcParenR" startAt="4"/>
            </a:pPr>
            <a:r>
              <a:rPr lang="en-US" sz="2000" dirty="0"/>
              <a:t>Explain how Polymorphism is implemented behind the scenes</a:t>
            </a:r>
          </a:p>
        </p:txBody>
      </p:sp>
    </p:spTree>
    <p:extLst>
      <p:ext uri="{BB962C8B-B14F-4D97-AF65-F5344CB8AC3E}">
        <p14:creationId xmlns:p14="http://schemas.microsoft.com/office/powerpoint/2010/main" val="293588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Calling other methods like Setters and Getters from a Constructor can be dangerous</a:t>
            </a:r>
          </a:p>
          <a:p>
            <a:pPr>
              <a:buFont typeface="Wingdings" panose="05000000000000000000" pitchFamily="2" charset="2"/>
              <a:buChar char="§"/>
            </a:pPr>
            <a:r>
              <a:rPr lang="en-US" sz="2000" dirty="0"/>
              <a:t>However, for our class examples and homework we are going to encourage it where it benefits clean coding… like not repeating validation</a:t>
            </a:r>
          </a:p>
          <a:p>
            <a:pPr>
              <a:buFont typeface="Wingdings" panose="05000000000000000000" pitchFamily="2" charset="2"/>
              <a:buChar char="§"/>
            </a:pPr>
            <a:r>
              <a:rPr lang="en-US" sz="2000" dirty="0"/>
              <a:t>Recognize that some organization that you may work for will ask you to only call private, final, or static methods from a Java constructor</a:t>
            </a:r>
          </a:p>
          <a:p>
            <a:pPr>
              <a:buFont typeface="Wingdings" panose="05000000000000000000" pitchFamily="2" charset="2"/>
              <a:buChar char="§"/>
            </a:pPr>
            <a:r>
              <a:rPr lang="en-US" sz="2000" dirty="0"/>
              <a:t>Also recognize that some organizations may ask you </a:t>
            </a:r>
            <a:r>
              <a:rPr lang="en-US" sz="2000" u="sng" dirty="0"/>
              <a:t>not</a:t>
            </a:r>
            <a:r>
              <a:rPr lang="en-US" sz="2000" dirty="0"/>
              <a:t> to include “things that could likely fail” in a constructor (database connection initialization, large memory allocations, etc.)</a:t>
            </a:r>
          </a:p>
          <a:p>
            <a:pPr>
              <a:buFont typeface="Wingdings" panose="05000000000000000000" pitchFamily="2" charset="2"/>
              <a:buChar char="§"/>
            </a:pPr>
            <a:endParaRPr lang="en-US" sz="2000" dirty="0"/>
          </a:p>
          <a:p>
            <a:pPr marL="0" indent="0">
              <a:buNone/>
            </a:pPr>
            <a:endParaRPr lang="en-US" sz="2000" dirty="0"/>
          </a:p>
        </p:txBody>
      </p:sp>
      <p:sp>
        <p:nvSpPr>
          <p:cNvPr id="5" name="Title 1"/>
          <p:cNvSpPr txBox="1">
            <a:spLocks/>
          </p:cNvSpPr>
          <p:nvPr/>
        </p:nvSpPr>
        <p:spPr>
          <a:xfrm>
            <a:off x="990600" y="517526"/>
            <a:ext cx="1051560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6" name="Title 1"/>
          <p:cNvSpPr>
            <a:spLocks noGrp="1"/>
          </p:cNvSpPr>
          <p:nvPr>
            <p:ph type="title"/>
          </p:nvPr>
        </p:nvSpPr>
        <p:spPr>
          <a:xfrm>
            <a:off x="838200" y="365126"/>
            <a:ext cx="10515600" cy="757272"/>
          </a:xfrm>
        </p:spPr>
        <p:txBody>
          <a:bodyPr>
            <a:normAutofit/>
          </a:bodyPr>
          <a:lstStyle/>
          <a:p>
            <a:r>
              <a:rPr lang="en-US" sz="3600" dirty="0"/>
              <a:t>Clarification: Writing Constructors</a:t>
            </a:r>
          </a:p>
        </p:txBody>
      </p:sp>
    </p:spTree>
    <p:extLst>
      <p:ext uri="{BB962C8B-B14F-4D97-AF65-F5344CB8AC3E}">
        <p14:creationId xmlns:p14="http://schemas.microsoft.com/office/powerpoint/2010/main" val="112332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56731"/>
            <a:ext cx="10709820" cy="5101487"/>
          </a:xfrm>
        </p:spPr>
        <p:txBody>
          <a:bodyPr>
            <a:normAutofit lnSpcReduction="10000"/>
          </a:bodyPr>
          <a:lstStyle/>
          <a:p>
            <a:pPr>
              <a:buFont typeface="Wingdings" panose="05000000000000000000" pitchFamily="2" charset="2"/>
              <a:buChar char="§"/>
            </a:pPr>
            <a:r>
              <a:rPr lang="en-US" sz="2000" dirty="0"/>
              <a:t>Configuration Management is a CRITICAL part of software development that is (regrettably) sorely lacking in nearly all new college graduates</a:t>
            </a:r>
          </a:p>
          <a:p>
            <a:pPr>
              <a:buFont typeface="Wingdings" panose="05000000000000000000" pitchFamily="2" charset="2"/>
              <a:buChar char="§"/>
            </a:pPr>
            <a:r>
              <a:rPr lang="en-US" sz="2000" dirty="0"/>
              <a:t>ALL experienced capable software development professionals  have a solid understanding of how Configuration Management works… my personal favorite developer interview question is:</a:t>
            </a:r>
          </a:p>
          <a:p>
            <a:pPr marL="457200" lvl="1" indent="0">
              <a:buNone/>
            </a:pPr>
            <a:r>
              <a:rPr lang="en-US" sz="2000" dirty="0"/>
              <a:t>“How did you handle configuration management and source code control on your last project? What worked and what would you do differently the next time.”</a:t>
            </a:r>
          </a:p>
          <a:p>
            <a:pPr>
              <a:buFont typeface="Wingdings" panose="05000000000000000000" pitchFamily="2" charset="2"/>
              <a:buChar char="§"/>
            </a:pPr>
            <a:r>
              <a:rPr lang="en-US" sz="2000" dirty="0"/>
              <a:t>Source code control is the most fundamental part of configuration management</a:t>
            </a:r>
          </a:p>
          <a:p>
            <a:pPr>
              <a:buFont typeface="Wingdings" panose="05000000000000000000" pitchFamily="2" charset="2"/>
              <a:buChar char="§"/>
            </a:pPr>
            <a:r>
              <a:rPr lang="en-US" sz="2000" dirty="0" err="1"/>
              <a:t>Git</a:t>
            </a:r>
            <a:r>
              <a:rPr lang="en-US" sz="2000" dirty="0"/>
              <a:t> is the most popular source code control system… and it works GREAT</a:t>
            </a:r>
          </a:p>
          <a:p>
            <a:pPr>
              <a:buFont typeface="Wingdings" panose="05000000000000000000" pitchFamily="2" charset="2"/>
              <a:buChar char="§"/>
            </a:pPr>
            <a:r>
              <a:rPr lang="en-US" sz="2000" dirty="0"/>
              <a:t>GitHub is the most popular hosting site for </a:t>
            </a:r>
            <a:r>
              <a:rPr lang="en-US" sz="2000" dirty="0" err="1"/>
              <a:t>Git</a:t>
            </a:r>
            <a:endParaRPr lang="en-US" sz="2000" dirty="0"/>
          </a:p>
          <a:p>
            <a:pPr>
              <a:buFont typeface="Wingdings" panose="05000000000000000000" pitchFamily="2" charset="2"/>
              <a:buChar char="§"/>
            </a:pPr>
            <a:endParaRPr lang="en-US" sz="2000" dirty="0"/>
          </a:p>
          <a:p>
            <a:pPr marL="0" indent="0">
              <a:buNone/>
            </a:pPr>
            <a:r>
              <a:rPr lang="en-US" sz="2000" dirty="0"/>
              <a:t>And the source code for this class is available through your web browser at: </a:t>
            </a:r>
          </a:p>
          <a:p>
            <a:pPr marL="0" indent="0">
              <a:buNone/>
            </a:pPr>
            <a:r>
              <a:rPr lang="en-US" sz="2000" dirty="0">
                <a:hlinkClick r:id="rId3"/>
              </a:rPr>
              <a:t>https://github.com/EricJPogue/CPSC-24500</a:t>
            </a:r>
            <a:endParaRPr lang="en-US" sz="2000" dirty="0"/>
          </a:p>
          <a:p>
            <a:pPr marL="0" indent="0">
              <a:buNone/>
            </a:pPr>
            <a:r>
              <a:rPr lang="en-US" sz="2000" b="1" i="1" u="sng" dirty="0"/>
              <a:t>Or</a:t>
            </a:r>
            <a:r>
              <a:rPr lang="en-US" sz="2000" dirty="0"/>
              <a:t> using the </a:t>
            </a:r>
            <a:r>
              <a:rPr lang="en-US" sz="2000" dirty="0" err="1"/>
              <a:t>Git</a:t>
            </a:r>
            <a:r>
              <a:rPr lang="en-US" sz="2000" dirty="0"/>
              <a:t> client execute the following command to get all of the classes source code:</a:t>
            </a:r>
          </a:p>
          <a:p>
            <a:pPr marL="0" indent="0">
              <a:buNone/>
            </a:pPr>
            <a:r>
              <a:rPr lang="en-US" sz="2000" dirty="0"/>
              <a:t>“</a:t>
            </a:r>
            <a:r>
              <a:rPr lang="en-US" sz="2000" dirty="0" err="1"/>
              <a:t>git</a:t>
            </a:r>
            <a:r>
              <a:rPr lang="en-US" sz="2000" dirty="0"/>
              <a:t> clone https://github.com/</a:t>
            </a:r>
            <a:r>
              <a:rPr lang="en-US" sz="2000" dirty="0" err="1"/>
              <a:t>EricJPogue</a:t>
            </a:r>
            <a:r>
              <a:rPr lang="en-US" sz="2000" dirty="0"/>
              <a:t>/CPSC-24500.git”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
        <p:nvSpPr>
          <p:cNvPr id="5" name="Title 1"/>
          <p:cNvSpPr txBox="1">
            <a:spLocks/>
          </p:cNvSpPr>
          <p:nvPr/>
        </p:nvSpPr>
        <p:spPr>
          <a:xfrm>
            <a:off x="990600" y="517526"/>
            <a:ext cx="1051560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6" name="Title 1"/>
          <p:cNvSpPr>
            <a:spLocks noGrp="1"/>
          </p:cNvSpPr>
          <p:nvPr>
            <p:ph type="title"/>
          </p:nvPr>
        </p:nvSpPr>
        <p:spPr>
          <a:xfrm>
            <a:off x="838200" y="365126"/>
            <a:ext cx="10515600" cy="757272"/>
          </a:xfrm>
        </p:spPr>
        <p:txBody>
          <a:bodyPr>
            <a:normAutofit/>
          </a:bodyPr>
          <a:lstStyle/>
          <a:p>
            <a:r>
              <a:rPr lang="en-US" sz="3600" dirty="0"/>
              <a:t>Bonus Topic: Class Source Code, GitHub, and </a:t>
            </a:r>
            <a:r>
              <a:rPr lang="en-US" sz="3600" dirty="0" err="1"/>
              <a:t>Git</a:t>
            </a:r>
            <a:endParaRPr lang="en-US" sz="3600" dirty="0"/>
          </a:p>
        </p:txBody>
      </p:sp>
    </p:spTree>
    <p:extLst>
      <p:ext uri="{BB962C8B-B14F-4D97-AF65-F5344CB8AC3E}">
        <p14:creationId xmlns:p14="http://schemas.microsoft.com/office/powerpoint/2010/main" val="309331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t>Review Polymorphism, Model-View-Controller, and Setters &amp; Getters</a:t>
            </a:r>
          </a:p>
          <a:p>
            <a:pPr marL="457200" indent="-457200">
              <a:buFont typeface="+mj-lt"/>
              <a:buAutoNum type="arabicPeriod"/>
            </a:pPr>
            <a:r>
              <a:rPr lang="en-US" sz="2600" dirty="0"/>
              <a:t>Understand the root class of all Java classes</a:t>
            </a:r>
          </a:p>
          <a:p>
            <a:pPr marL="457200" indent="-457200">
              <a:buFont typeface="+mj-lt"/>
              <a:buAutoNum type="arabicPeriod"/>
            </a:pPr>
            <a:r>
              <a:rPr lang="en-US" sz="2600" dirty="0"/>
              <a:t>Distinguish between function overloading and function overriding</a:t>
            </a:r>
          </a:p>
          <a:p>
            <a:pPr marL="457200" indent="-457200">
              <a:buFont typeface="+mj-lt"/>
              <a:buAutoNum type="arabicPeriod"/>
            </a:pPr>
            <a:r>
              <a:rPr lang="en-US" sz="2600" dirty="0"/>
              <a:t>Understand key components of Java development environment</a:t>
            </a:r>
          </a:p>
          <a:p>
            <a:pPr marL="457200" indent="-457200">
              <a:buFont typeface="+mj-lt"/>
              <a:buAutoNum type="arabicPeriod"/>
            </a:pPr>
            <a:r>
              <a:rPr lang="en-US" sz="2600" dirty="0"/>
              <a:t>Install* Java development environment and text editor </a:t>
            </a:r>
          </a:p>
          <a:p>
            <a:pPr marL="457200" indent="-457200">
              <a:buFont typeface="+mj-lt"/>
              <a:buAutoNum type="arabicPeriod"/>
            </a:pPr>
            <a:r>
              <a:rPr lang="en-US" sz="2600" dirty="0"/>
              <a:t>Implement* HelloWorld</a:t>
            </a:r>
          </a:p>
          <a:p>
            <a:pPr marL="457200" indent="-457200">
              <a:buFont typeface="+mj-lt"/>
              <a:buAutoNum type="arabicPeriod"/>
            </a:pPr>
            <a:r>
              <a:rPr lang="en-US" sz="2600" dirty="0"/>
              <a:t>Understand how to enhance BMI Calculator </a:t>
            </a:r>
          </a:p>
          <a:p>
            <a:pPr marL="914400" lvl="1" indent="-457200">
              <a:buFont typeface="+mj-lt"/>
              <a:buAutoNum type="alphaLcParenR"/>
            </a:pPr>
            <a:r>
              <a:rPr lang="en-US" sz="2000" dirty="0"/>
              <a:t>Add </a:t>
            </a:r>
            <a:r>
              <a:rPr lang="en-US" sz="2000" dirty="0" err="1"/>
              <a:t>JavaDocs</a:t>
            </a:r>
            <a:r>
              <a:rPr lang="en-US" sz="2000" dirty="0"/>
              <a:t> documentation</a:t>
            </a:r>
          </a:p>
          <a:p>
            <a:pPr marL="914400" lvl="1" indent="-457200">
              <a:buFont typeface="+mj-lt"/>
              <a:buAutoNum type="alphaLcParenR"/>
            </a:pPr>
            <a:r>
              <a:rPr lang="en-US" sz="2000" dirty="0"/>
              <a:t>Add keyboard input (scanner)</a:t>
            </a:r>
          </a:p>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solidFill>
                  <a:schemeClr val="bg1">
                    <a:lumMod val="65000"/>
                  </a:schemeClr>
                </a:solidFill>
              </a:rPr>
              <a:t>Review Polymorphism, Model-View-Controller, and Setters &amp; Getters</a:t>
            </a:r>
          </a:p>
          <a:p>
            <a:pPr marL="457200" indent="-457200">
              <a:buFont typeface="+mj-lt"/>
              <a:buAutoNum type="arabicPeriod"/>
            </a:pPr>
            <a:r>
              <a:rPr lang="en-US" sz="2600" dirty="0">
                <a:solidFill>
                  <a:schemeClr val="bg1">
                    <a:lumMod val="65000"/>
                  </a:schemeClr>
                </a:solidFill>
              </a:rPr>
              <a:t>Understand the root class of all Java classes</a:t>
            </a:r>
          </a:p>
          <a:p>
            <a:pPr marL="457200" indent="-457200">
              <a:buFont typeface="+mj-lt"/>
              <a:buAutoNum type="arabicPeriod"/>
            </a:pPr>
            <a:r>
              <a:rPr lang="en-US" sz="2600" dirty="0">
                <a:solidFill>
                  <a:schemeClr val="bg1">
                    <a:lumMod val="65000"/>
                  </a:schemeClr>
                </a:solidFill>
              </a:rPr>
              <a:t>Distinguish between function overloading and function overriding</a:t>
            </a:r>
          </a:p>
          <a:p>
            <a:pPr marL="457200" indent="-457200">
              <a:buFont typeface="+mj-lt"/>
              <a:buAutoNum type="arabicPeriod"/>
            </a:pPr>
            <a:r>
              <a:rPr lang="en-US" sz="2600" dirty="0">
                <a:solidFill>
                  <a:schemeClr val="bg1">
                    <a:lumMod val="65000"/>
                  </a:schemeClr>
                </a:solidFill>
              </a:rPr>
              <a:t>Understand key components of Java development environment</a:t>
            </a:r>
          </a:p>
          <a:p>
            <a:pPr marL="457200" indent="-457200">
              <a:buFont typeface="+mj-lt"/>
              <a:buAutoNum type="arabicPeriod"/>
            </a:pPr>
            <a:r>
              <a:rPr lang="en-US" sz="2600" dirty="0">
                <a:solidFill>
                  <a:schemeClr val="bg1">
                    <a:lumMod val="65000"/>
                  </a:schemeClr>
                </a:solidFill>
              </a:rPr>
              <a:t>Install* Java development environment and text editor </a:t>
            </a:r>
          </a:p>
          <a:p>
            <a:pPr marL="457200" indent="-457200">
              <a:buFont typeface="+mj-lt"/>
              <a:buAutoNum type="arabicPeriod"/>
            </a:pPr>
            <a:r>
              <a:rPr lang="en-US" sz="2600" dirty="0">
                <a:solidFill>
                  <a:schemeClr val="bg1">
                    <a:lumMod val="65000"/>
                  </a:schemeClr>
                </a:solidFill>
              </a:rPr>
              <a:t>Implement* HelloWorld</a:t>
            </a:r>
          </a:p>
          <a:p>
            <a:pPr marL="457200" indent="-457200">
              <a:buFont typeface="+mj-lt"/>
              <a:buAutoNum type="arabicPeriod"/>
            </a:pPr>
            <a:r>
              <a:rPr lang="en-US" sz="2600" dirty="0">
                <a:solidFill>
                  <a:schemeClr val="bg1">
                    <a:lumMod val="65000"/>
                  </a:schemeClr>
                </a:solidFill>
              </a:rPr>
              <a:t>Understand how to enhance BMI Calculator </a:t>
            </a:r>
          </a:p>
          <a:p>
            <a:pPr marL="914400" lvl="1" indent="-457200">
              <a:buFont typeface="+mj-lt"/>
              <a:buAutoNum type="alphaLcParenR"/>
            </a:pPr>
            <a:r>
              <a:rPr lang="en-US" sz="2000" dirty="0">
                <a:solidFill>
                  <a:schemeClr val="bg1">
                    <a:lumMod val="65000"/>
                  </a:schemeClr>
                </a:solidFill>
              </a:rPr>
              <a:t>Add </a:t>
            </a:r>
            <a:r>
              <a:rPr lang="en-US" sz="2000" dirty="0" err="1">
                <a:solidFill>
                  <a:schemeClr val="bg1">
                    <a:lumMod val="65000"/>
                  </a:schemeClr>
                </a:solidFill>
              </a:rPr>
              <a:t>JavaDocs</a:t>
            </a:r>
            <a:r>
              <a:rPr lang="en-US" sz="2000" dirty="0">
                <a:solidFill>
                  <a:schemeClr val="bg1">
                    <a:lumMod val="65000"/>
                  </a:schemeClr>
                </a:solidFill>
              </a:rPr>
              <a:t> documentation</a:t>
            </a:r>
          </a:p>
          <a:p>
            <a:pPr marL="914400" lvl="1" indent="-457200">
              <a:buFont typeface="+mj-lt"/>
              <a:buAutoNum type="alphaLcParenR"/>
            </a:pPr>
            <a:r>
              <a:rPr lang="en-US" sz="2000" dirty="0">
                <a:solidFill>
                  <a:schemeClr val="bg1">
                    <a:lumMod val="65000"/>
                  </a:schemeClr>
                </a:solidFill>
              </a:rPr>
              <a:t>Add keyboard input (scanner)</a:t>
            </a:r>
          </a:p>
          <a:p>
            <a:pPr marL="457200" indent="-457200">
              <a:buFont typeface="+mj-lt"/>
              <a:buAutoNum type="arabicPeriod"/>
            </a:pPr>
            <a:r>
              <a:rPr lang="en-US" sz="2600" dirty="0">
                <a:solidFill>
                  <a:schemeClr val="bg1">
                    <a:lumMod val="65000"/>
                  </a:schemeClr>
                </a:solidFill>
              </a:rPr>
              <a:t>Understand implementation of Model portion of Shapes using Model-View-Controller</a:t>
            </a:r>
          </a:p>
          <a:p>
            <a:pPr marL="914400" lvl="1" indent="-457200">
              <a:buFont typeface="+mj-lt"/>
              <a:buAutoNum type="alphaLcParenR"/>
            </a:pPr>
            <a:r>
              <a:rPr lang="en-US" sz="2000" dirty="0">
                <a:solidFill>
                  <a:schemeClr val="bg1">
                    <a:lumMod val="65000"/>
                  </a:schemeClr>
                </a:solidFill>
              </a:rPr>
              <a:t>Declare an abstract class and explain why it is useful</a:t>
            </a:r>
          </a:p>
          <a:p>
            <a:pPr marL="914400" lvl="1" indent="-457200">
              <a:buFont typeface="+mj-lt"/>
              <a:buAutoNum type="alphaLcParenR"/>
            </a:pPr>
            <a:r>
              <a:rPr lang="en-US" sz="2000" dirty="0">
                <a:solidFill>
                  <a:schemeClr val="bg1">
                    <a:lumMod val="65000"/>
                  </a:schemeClr>
                </a:solidFill>
              </a:rPr>
              <a:t>Use Inheritance to build classes and objects that extend base class functionality</a:t>
            </a:r>
          </a:p>
          <a:p>
            <a:pPr marL="914400" lvl="1" indent="-457200">
              <a:buFont typeface="+mj-lt"/>
              <a:buAutoNum type="alphaLcParenR"/>
            </a:pPr>
            <a:r>
              <a:rPr lang="en-US" sz="2000" dirty="0">
                <a:solidFill>
                  <a:schemeClr val="bg1">
                    <a:lumMod val="65000"/>
                  </a:schemeClr>
                </a:solidFill>
              </a:rPr>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274369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Discussion &amp; Lecture</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startAt="4"/>
            </a:pPr>
            <a:r>
              <a:rPr lang="en-US" sz="2000" dirty="0"/>
              <a:t>Write default and non-default constructors</a:t>
            </a:r>
          </a:p>
          <a:p>
            <a:pPr marL="914400" lvl="1" indent="-457200">
              <a:buFont typeface="+mj-lt"/>
              <a:buAutoNum type="alphaLcParenR" startAt="4"/>
            </a:pPr>
            <a:r>
              <a:rPr lang="en-US" sz="2000" dirty="0"/>
              <a:t>Override the </a:t>
            </a:r>
            <a:r>
              <a:rPr lang="en-US" sz="2000" dirty="0" err="1"/>
              <a:t>toString</a:t>
            </a:r>
            <a:r>
              <a:rPr lang="en-US" sz="2000" dirty="0"/>
              <a:t> function</a:t>
            </a:r>
          </a:p>
          <a:p>
            <a:pPr marL="914400" lvl="1" indent="-457200">
              <a:buFont typeface="+mj-lt"/>
              <a:buAutoNum type="alphaLcParenR" startAt="4"/>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startAt="4"/>
            </a:pPr>
            <a:r>
              <a:rPr lang="en-US" sz="2000" dirty="0"/>
              <a:t>Distinguish between using an array and an </a:t>
            </a:r>
            <a:r>
              <a:rPr lang="en-US" sz="2000" dirty="0" err="1"/>
              <a:t>ArrayList</a:t>
            </a:r>
            <a:endParaRPr lang="en-US" sz="2000" dirty="0"/>
          </a:p>
          <a:p>
            <a:pPr marL="914400" lvl="1" indent="-457200">
              <a:buFont typeface="+mj-lt"/>
              <a:buAutoNum type="alphaLcParenR" startAt="4"/>
            </a:pPr>
            <a:r>
              <a:rPr lang="en-US" sz="2000" dirty="0"/>
              <a:t>Work with a collection of related objects polymorphically</a:t>
            </a:r>
          </a:p>
          <a:p>
            <a:pPr marL="914400" lvl="1" indent="-457200">
              <a:buFont typeface="+mj-lt"/>
              <a:buAutoNum type="alphaLcParenR" startAt="4"/>
            </a:pPr>
            <a:r>
              <a:rPr lang="en-US" sz="2000" dirty="0"/>
              <a:t>Explain how Polymorphism is implemented behind the scenes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33701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u="sng" dirty="0"/>
              <a:t>Setters and Getters:</a:t>
            </a:r>
          </a:p>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1"/>
</p:tagLst>
</file>

<file path=ppt/tags/tag2.xml><?xml version="1.0" encoding="utf-8"?>
<p:tagLst xmlns:a="http://schemas.openxmlformats.org/drawingml/2006/main" xmlns:r="http://schemas.openxmlformats.org/officeDocument/2006/relationships" xmlns:p="http://schemas.openxmlformats.org/presentationml/2006/main">
  <p:tag name="TIMING" val="|155.8"/>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8517</TotalTime>
  <Words>3327</Words>
  <Application>Microsoft Office PowerPoint</Application>
  <PresentationFormat>Widescreen</PresentationFormat>
  <Paragraphs>275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Object-Oriented Programming Discussion &amp; Lecture: Week 2  Instructor: Eric Pogue</vt:lpstr>
      <vt:lpstr>Learning Objectives – Week 2</vt:lpstr>
      <vt:lpstr>Learning Objectives – Week 2</vt:lpstr>
      <vt:lpstr>Learning Objectives – Week 2 / Discussion &amp; Lecture</vt:lpstr>
      <vt:lpstr>Polymorphism</vt:lpstr>
      <vt:lpstr>Model-View-Controller</vt:lpstr>
      <vt:lpstr>Encapsulation… and Setters &amp; Getters</vt:lpstr>
      <vt:lpstr>Java Root Class</vt:lpstr>
      <vt:lpstr>Overriding vs. Overloading</vt:lpstr>
      <vt:lpstr>Overriding vs. Overloading</vt:lpstr>
      <vt:lpstr>Java Environment Overview [link]</vt:lpstr>
      <vt:lpstr>Install* Java Development Environment [link]</vt:lpstr>
      <vt:lpstr>Install* Java Development Environment (continued)</vt:lpstr>
      <vt:lpstr>Java Integrated Development Environment</vt:lpstr>
      <vt:lpstr>Learning Objectives – Week 2 / Discussion &amp; Lecture</vt:lpstr>
      <vt:lpstr>Clarification: Writing Constructors</vt:lpstr>
      <vt:lpstr>Bonus Topic: Class Source Code, GitHub, and Git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261</cp:revision>
  <cp:lastPrinted>2017-03-24T13:34:09Z</cp:lastPrinted>
  <dcterms:created xsi:type="dcterms:W3CDTF">2016-08-15T18:20:40Z</dcterms:created>
  <dcterms:modified xsi:type="dcterms:W3CDTF">2017-03-28T19:54:12Z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