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330" r:id="rId5"/>
    <p:sldId id="289" r:id="rId6"/>
    <p:sldId id="356" r:id="rId7"/>
    <p:sldId id="350" r:id="rId8"/>
    <p:sldId id="359" r:id="rId9"/>
    <p:sldId id="351" r:id="rId10"/>
    <p:sldId id="358" r:id="rId11"/>
    <p:sldId id="349" r:id="rId12"/>
    <p:sldId id="342" r:id="rId13"/>
    <p:sldId id="353" r:id="rId14"/>
    <p:sldId id="355" r:id="rId15"/>
    <p:sldId id="266" r:id="rId16"/>
    <p:sldId id="354" r:id="rId17"/>
    <p:sldId id="340" r:id="rId18"/>
    <p:sldId id="357"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4796"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3/28/2017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AddThreeNums</a:t>
            </a:r>
            <a:r>
              <a:rPr lang="en-US" sz="1000" dirty="0"/>
              <a:t> overloads the Add method. It is important to understand Overloading; however, it is not as important or powerful as Overriding. Overloading is also only loosely related to object-oriented programming. </a:t>
            </a:r>
          </a:p>
          <a:p>
            <a:endParaRPr lang="en-US" sz="1000" dirty="0"/>
          </a:p>
          <a:p>
            <a:r>
              <a:rPr lang="en-US" sz="1000" dirty="0"/>
              <a:t>Note that  we  could have overloaded the Add method in </a:t>
            </a:r>
            <a:r>
              <a:rPr lang="en-US" sz="1000" dirty="0" err="1"/>
              <a:t>AddTwoNums</a:t>
            </a:r>
            <a:r>
              <a:rPr lang="en-US" sz="1000" dirty="0"/>
              <a:t> (without creating a subclass) and it still would be considered method overloading.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1271938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Java code (.java) –&gt; Java compiler –&gt; Java bytecodes – Java runtime Environment (JRE)</a:t>
            </a:r>
          </a:p>
          <a:p>
            <a:endParaRPr lang="en-US" sz="1000" dirty="0"/>
          </a:p>
          <a:p>
            <a:r>
              <a:rPr lang="en-US" sz="1000" dirty="0"/>
              <a:t>Java API is made up of LOTS of classes. Those classes are organized into Packages which are simply libraries of related classes. </a:t>
            </a:r>
          </a:p>
          <a:p>
            <a:endParaRPr lang="en-US" sz="1000" dirty="0"/>
          </a:p>
          <a:p>
            <a:r>
              <a:rPr lang="en-US" sz="1000" dirty="0" err="1"/>
              <a:t>JavaDoc</a:t>
            </a:r>
            <a:r>
              <a:rPr lang="en-US" sz="1000" dirty="0"/>
              <a:t> example:</a:t>
            </a:r>
          </a:p>
          <a:p>
            <a:r>
              <a:rPr lang="en-US" sz="1000" dirty="0"/>
              <a:t>/**</a:t>
            </a:r>
          </a:p>
          <a:p>
            <a:r>
              <a:rPr lang="en-US" sz="1000" dirty="0"/>
              <a:t>    This class does lots of good things.</a:t>
            </a:r>
          </a:p>
          <a:p>
            <a:r>
              <a:rPr lang="en-US" sz="1000" dirty="0"/>
              <a:t>    @author Eric Pogue</a:t>
            </a:r>
          </a:p>
          <a:p>
            <a:r>
              <a:rPr lang="en-US" sz="1000" dirty="0"/>
              <a:t>*/</a:t>
            </a:r>
          </a:p>
          <a:p>
            <a:endParaRPr lang="en-US" sz="1000" dirty="0"/>
          </a:p>
          <a:p>
            <a:r>
              <a:rPr lang="en-US" sz="1000" dirty="0"/>
              <a:t>@author</a:t>
            </a:r>
          </a:p>
          <a:p>
            <a:r>
              <a:rPr lang="en-US" sz="1000" dirty="0"/>
              <a:t>@</a:t>
            </a:r>
            <a:r>
              <a:rPr lang="en-US" sz="1000" dirty="0" err="1"/>
              <a:t>param</a:t>
            </a:r>
            <a:r>
              <a:rPr lang="en-US" sz="1000" dirty="0"/>
              <a:t> </a:t>
            </a:r>
          </a:p>
          <a:p>
            <a:r>
              <a:rPr lang="en-US" sz="1000" dirty="0"/>
              <a:t>@return</a:t>
            </a:r>
          </a:p>
          <a:p>
            <a:endParaRPr lang="en-US" sz="1000" dirty="0"/>
          </a:p>
          <a:p>
            <a:r>
              <a:rPr lang="en-US" sz="1000" dirty="0"/>
              <a:t>Example: </a:t>
            </a:r>
            <a:r>
              <a:rPr lang="en-US" sz="1000" dirty="0" err="1"/>
              <a:t>javadoc</a:t>
            </a:r>
            <a:r>
              <a:rPr lang="en-US" sz="1000" dirty="0"/>
              <a:t> –d .\docs Shares.java</a:t>
            </a:r>
          </a:p>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3478255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want to develop our understanding of object-oriented programming concepts, patterns, and principles in a way that is independent of any particular language or platform. However, in order to practice those concepts, patterns, and principles, we need to utilize at least one (and preferably several) language and environment. </a:t>
            </a:r>
          </a:p>
          <a:p>
            <a:endParaRPr lang="en-US" sz="1000" dirty="0"/>
          </a:p>
          <a:p>
            <a:r>
              <a:rPr lang="en-US" sz="1000" dirty="0"/>
              <a:t>If you don’t already have an appropriate Java development environment installed, you will need to install it. I would like you to actually set this up on your local computer and validate that it is installed properly. This will likely take quite a while depending on your internet download speed and if you run into any environment issues. </a:t>
            </a:r>
          </a:p>
          <a:p>
            <a:endParaRPr lang="en-US" sz="1000" dirty="0"/>
          </a:p>
          <a:p>
            <a:r>
              <a:rPr lang="en-US" sz="1000" dirty="0"/>
              <a:t>Steps: </a:t>
            </a:r>
          </a:p>
          <a:p>
            <a:r>
              <a:rPr lang="en-US" sz="1000" dirty="0"/>
              <a:t>#1: Select the appropriate Java SE install from the Oracle site: </a:t>
            </a:r>
          </a:p>
          <a:p>
            <a:r>
              <a:rPr lang="en-US" sz="1000" dirty="0"/>
              <a:t>http://www.oracle.com/technetwork/java/javase/downloads/jdk8-downloads-2133151.html</a:t>
            </a:r>
          </a:p>
          <a:p>
            <a:r>
              <a:rPr lang="en-US" sz="1000" dirty="0"/>
              <a:t>For example, I am using “Windows 10” and selected the “Windows x64” version. </a:t>
            </a:r>
          </a:p>
          <a:p>
            <a:endParaRPr lang="en-US" sz="1000" dirty="0"/>
          </a:p>
          <a:p>
            <a:r>
              <a:rPr lang="en-US" sz="1000" dirty="0"/>
              <a:t>#2: Validate your installation is installed properly and that you have access to the key tools. For examples, I am using the Windows 10 </a:t>
            </a:r>
            <a:r>
              <a:rPr lang="en-US" sz="1000" dirty="0" err="1"/>
              <a:t>cmd</a:t>
            </a:r>
            <a:r>
              <a:rPr lang="en-US" sz="1000" dirty="0"/>
              <a:t> prompt (and PowerShell) so I opened a command window and executed “java -version” and “</a:t>
            </a:r>
            <a:r>
              <a:rPr lang="en-US" sz="1000" dirty="0" err="1"/>
              <a:t>javac</a:t>
            </a:r>
            <a:r>
              <a:rPr lang="en-US" sz="1000" dirty="0"/>
              <a:t> -version” to verify the tools were in place.</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Note that I did initially run into a “Path” challenge in Windows 10 where the prompt could not find the “</a:t>
            </a:r>
            <a:r>
              <a:rPr lang="en-US" sz="1000" dirty="0" err="1"/>
              <a:t>javac</a:t>
            </a:r>
            <a:r>
              <a:rPr lang="en-US" sz="1000" dirty="0"/>
              <a:t>” compiler. I found a pretty good YouTube video that showed how to update the Path to add the location of the “</a:t>
            </a:r>
            <a:r>
              <a:rPr lang="en-US" sz="1000" dirty="0" err="1"/>
              <a:t>javac</a:t>
            </a:r>
            <a:r>
              <a:rPr lang="en-US" sz="1000" dirty="0"/>
              <a:t>” compiler. It is located at: https://www.youtube.com/watch?v=Wp6uS7CmivE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You will want to verify you environment before implanting HelloWorld.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839070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#3: Verify that your favorite text editor is working, or download the one you want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For example, I have recently switched to using the Microsoft Code editor (note that it is cross platform and available for Mac and Linux). I have had mixed results, but if you want to use it, it is available for free download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http://code.visualstudio.com/</a:t>
            </a:r>
          </a:p>
          <a:p>
            <a:endParaRPr lang="en-US" sz="1000" dirty="0"/>
          </a:p>
          <a:p>
            <a:r>
              <a:rPr lang="en-US" sz="1000" dirty="0"/>
              <a:t>I will be using the command line Java JDK to review and grade your assignments. Make CERTAIN that the assignments you submit compile an run in this environments.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57890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likely take a look at Eclipse in the coming weeks; however, for now let’s focus on using just a text editor and command line tools. </a:t>
            </a:r>
          </a:p>
          <a:p>
            <a:endParaRPr lang="en-US" sz="1000" dirty="0"/>
          </a:p>
          <a:p>
            <a:r>
              <a:rPr lang="en-US" sz="1000" dirty="0"/>
              <a:t>Some editors have started introducing syntax highlighting, code completion, compilation integration, etc. </a:t>
            </a:r>
          </a:p>
          <a:p>
            <a:endParaRPr lang="en-US" sz="1000" dirty="0"/>
          </a:p>
          <a:p>
            <a:r>
              <a:rPr lang="en-US" sz="1000" dirty="0"/>
              <a:t>If you do want to install a  Integrated Java Development Environment (Java IDE). It is best to install the JDK before installing IDE to be safe.</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2382715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162276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264075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Java platform graphics have been the Achilles heel of the Java platform since the mid-1990s. Programmers used to joke that AWT stood for Awful Windows Toolkit because the resulting applications were so slow to function and unpleasant to look at. 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AWT and Swing are excellent learning tools; however, nearly all commercial user interface development has moved on to other tools and libraries. Native user interfaces or Web type interfaces using Java Script is seem to be the direction. Note: Java and Java Script have </a:t>
            </a:r>
            <a:r>
              <a:rPr lang="en-US" sz="1000" b="1" u="sng" dirty="0"/>
              <a:t>NOTHING</a:t>
            </a:r>
            <a:r>
              <a:rPr lang="en-US" sz="1000" dirty="0"/>
              <a:t> to do with each other! It was completely a marketing ploy to give Java Script the Java name.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 example would be a system that manages student data. We would want to segregate the Model (data) from the View (UI) for several reasons including that there will likely be many different Views that access the same data including: </a:t>
            </a:r>
          </a:p>
          <a:p>
            <a:r>
              <a:rPr lang="en-US" sz="1000" dirty="0"/>
              <a:t>student view</a:t>
            </a:r>
          </a:p>
          <a:p>
            <a:r>
              <a:rPr lang="en-US" sz="1000" dirty="0"/>
              <a:t>faculty view </a:t>
            </a:r>
          </a:p>
          <a:p>
            <a:r>
              <a:rPr lang="en-US" sz="1000" dirty="0"/>
              <a:t>administrator view, </a:t>
            </a:r>
          </a:p>
          <a:p>
            <a:r>
              <a:rPr lang="en-US" sz="1000" dirty="0"/>
              <a:t>Web student view, </a:t>
            </a:r>
          </a:p>
          <a:p>
            <a:r>
              <a:rPr lang="en-US" sz="1000" dirty="0"/>
              <a:t>mobile student view, etc. </a:t>
            </a:r>
          </a:p>
          <a:p>
            <a:endParaRPr lang="en-US" sz="1000" dirty="0"/>
          </a:p>
          <a:p>
            <a:r>
              <a:rPr lang="en-US" sz="1000" dirty="0"/>
              <a:t>Evolution of UI and Data segregation</a:t>
            </a:r>
          </a:p>
          <a:p>
            <a:pPr marL="181240" indent="-181240">
              <a:buFont typeface="Arial" panose="020B0604020202020204" pitchFamily="34" charset="0"/>
              <a:buChar char="•"/>
            </a:pPr>
            <a:r>
              <a:rPr lang="en-US" sz="1000" dirty="0"/>
              <a:t>Document-View (View was responsible for View-Controller functionality)</a:t>
            </a:r>
          </a:p>
          <a:p>
            <a:pPr marL="181240" indent="-181240">
              <a:buFont typeface="Arial" panose="020B0604020202020204" pitchFamily="34" charset="0"/>
              <a:buChar char="•"/>
            </a:pPr>
            <a:r>
              <a:rPr lang="en-US" sz="1000" dirty="0"/>
              <a:t>Model-View-Controller</a:t>
            </a:r>
          </a:p>
          <a:p>
            <a:pPr marL="181240" indent="-181240" defTabSz="966612">
              <a:buFont typeface="Arial" panose="020B0604020202020204" pitchFamily="34" charset="0"/>
              <a:buChar char="•"/>
              <a:defRPr/>
            </a:pPr>
            <a:r>
              <a:rPr lang="en-US" sz="1000" dirty="0"/>
              <a:t>Model–View–</a:t>
            </a:r>
            <a:r>
              <a:rPr lang="en-US" sz="1000" dirty="0" err="1"/>
              <a:t>Viewmodel</a:t>
            </a:r>
            <a:endParaRPr lang="en-US" sz="1000" dirty="0"/>
          </a:p>
          <a:p>
            <a:pPr marL="181240" indent="-181240" defTabSz="966612">
              <a:buFont typeface="Arial" panose="020B0604020202020204" pitchFamily="34" charset="0"/>
              <a:buChar char="•"/>
              <a:defRPr/>
            </a:pPr>
            <a:endParaRPr lang="en-US" sz="1000" dirty="0"/>
          </a:p>
          <a:p>
            <a:pPr defTabSz="966612">
              <a:defRPr/>
            </a:pPr>
            <a:r>
              <a:rPr lang="en-US" sz="1000" dirty="0"/>
              <a:t>Learn this Pattern!</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8075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00666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 package is a logical grouping of Java library classes. The </a:t>
            </a:r>
            <a:r>
              <a:rPr lang="en-US" sz="1000" dirty="0" err="1"/>
              <a:t>java.lang</a:t>
            </a:r>
            <a:r>
              <a:rPr lang="en-US" sz="1000" dirty="0"/>
              <a:t> package comes “for free” for all Java applications. </a:t>
            </a:r>
          </a:p>
          <a:p>
            <a:endParaRPr lang="en-US" sz="1000" dirty="0"/>
          </a:p>
          <a:p>
            <a:r>
              <a:rPr lang="en-US" sz="1000" dirty="0"/>
              <a:t>All java classes inherit from Object. </a:t>
            </a:r>
          </a:p>
          <a:p>
            <a:endParaRPr lang="en-US" sz="1000" dirty="0"/>
          </a:p>
          <a:p>
            <a:r>
              <a:rPr lang="en-US" sz="1000" dirty="0"/>
              <a:t>Note: Yes, I know, the terminology of having a base class called “Object” can be challenging. For our purposes objects are instances of classes. However we also recognize that the base Java class is also regrettably called “Object”. I will generally call it “the base java class” and not refer to it as “Object”.</a:t>
            </a:r>
          </a:p>
          <a:p>
            <a:endParaRPr lang="en-US" sz="1000" dirty="0"/>
          </a:p>
          <a:p>
            <a:r>
              <a:rPr lang="en-US" sz="1000" dirty="0"/>
              <a:t>Take note of the “</a:t>
            </a:r>
            <a:r>
              <a:rPr lang="en-US" sz="1000" dirty="0" err="1"/>
              <a:t>toString</a:t>
            </a:r>
            <a:r>
              <a:rPr lang="en-US" sz="1000" dirty="0"/>
              <a:t>()” method and recognize that EVERY java class can be expected to have a “</a:t>
            </a:r>
            <a:r>
              <a:rPr lang="en-US" sz="1000" dirty="0" err="1"/>
              <a:t>toString</a:t>
            </a:r>
            <a:r>
              <a:rPr lang="en-US" sz="1000" dirty="0"/>
              <a:t>” method. We will be overriding this method regularly in this week’s examples.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1886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It’s regrettable that the naming is so close on these two concepts. </a:t>
            </a:r>
          </a:p>
          <a:p>
            <a:endParaRPr lang="en-US" sz="1000" dirty="0"/>
          </a:p>
          <a:p>
            <a:r>
              <a:rPr lang="en-US" sz="1000" dirty="0"/>
              <a:t>Method Overriding is what we have been doing as we create </a:t>
            </a:r>
            <a:r>
              <a:rPr lang="en-US" sz="1000" dirty="0" err="1"/>
              <a:t>supperclasses</a:t>
            </a:r>
            <a:r>
              <a:rPr lang="en-US" sz="1000" dirty="0"/>
              <a:t> and subclasses. We Override methods in the parent class to add functionality. For example, we overrode (override, overriding, overrode) the </a:t>
            </a:r>
            <a:r>
              <a:rPr lang="en-US" sz="1000" dirty="0" err="1"/>
              <a:t>CalcBMI</a:t>
            </a:r>
            <a:r>
              <a:rPr lang="en-US" sz="1000" dirty="0"/>
              <a:t> method of BMI when we implemented </a:t>
            </a:r>
            <a:r>
              <a:rPr lang="en-US" sz="1000" dirty="0" err="1"/>
              <a:t>CalcBMI</a:t>
            </a:r>
            <a:r>
              <a:rPr lang="en-US" sz="1000" dirty="0"/>
              <a:t> in </a:t>
            </a:r>
            <a:r>
              <a:rPr lang="en-US" sz="1000" dirty="0" err="1"/>
              <a:t>BMIEnglish</a:t>
            </a:r>
            <a:r>
              <a:rPr lang="en-US" sz="1000" dirty="0"/>
              <a:t>.</a:t>
            </a:r>
          </a:p>
          <a:p>
            <a:endParaRPr lang="en-US" sz="1000" dirty="0"/>
          </a:p>
          <a:p>
            <a:r>
              <a:rPr lang="en-US" sz="1000" dirty="0"/>
              <a:t>We will be Overriding methods constantly in this class. Overloading will be less common and less important, but we do need to understand what it is. </a:t>
            </a:r>
          </a:p>
          <a:p>
            <a:endParaRPr lang="en-US" sz="1000" dirty="0"/>
          </a:p>
          <a:p>
            <a:r>
              <a:rPr lang="en-US" sz="1000" dirty="0"/>
              <a:t>Overriding MUST have exactly the SAME parameters and return types.</a:t>
            </a:r>
          </a:p>
          <a:p>
            <a:endParaRPr lang="en-US" sz="1000" dirty="0"/>
          </a:p>
          <a:p>
            <a:r>
              <a:rPr lang="en-US" sz="1000" dirty="0"/>
              <a:t>Overriding MUST have at least one parameter or return type that is </a:t>
            </a:r>
            <a:r>
              <a:rPr lang="en-US" sz="1000" dirty="0" err="1"/>
              <a:t>differenct</a:t>
            </a:r>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259463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www.oracle.com/technetwork/articles/java/sdk-overview-142347.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www.oracle.com/technetwork/java/javase/downloads/jdk8-downloads-2133151.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code.visualstudio.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Object-Oriented Programming</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3</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7520662" y="1105896"/>
            <a:ext cx="4114800" cy="4835545"/>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solidFill>
                  <a:schemeClr val="bg1">
                    <a:lumMod val="65000"/>
                  </a:schemeClr>
                </a:solidFill>
              </a:rPr>
              <a:t>Overriding Method</a:t>
            </a:r>
            <a:r>
              <a:rPr lang="en-US" sz="2000" dirty="0">
                <a:solidFill>
                  <a:schemeClr val="bg1">
                    <a:lumMod val="65000"/>
                  </a:schemeClr>
                </a:solidFill>
              </a:rPr>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sp>
        <p:nvSpPr>
          <p:cNvPr id="7" name="Arrow: Down 6"/>
          <p:cNvSpPr/>
          <p:nvPr/>
        </p:nvSpPr>
        <p:spPr>
          <a:xfrm rot="16200000">
            <a:off x="7016577" y="171778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Overloading</a:t>
            </a:r>
          </a:p>
        </p:txBody>
      </p:sp>
      <p:sp>
        <p:nvSpPr>
          <p:cNvPr id="10" name="Arrow: Down 9"/>
          <p:cNvSpPr/>
          <p:nvPr/>
        </p:nvSpPr>
        <p:spPr>
          <a:xfrm rot="16200000">
            <a:off x="7016578" y="2733562"/>
            <a:ext cx="565426" cy="30921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089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Environment Overview </a:t>
            </a:r>
            <a:r>
              <a:rPr lang="en-US" sz="3600" dirty="0">
                <a:hlinkClick r:id="rId3"/>
              </a:rPr>
              <a:t>[link]</a:t>
            </a:r>
            <a:endParaRPr lang="en-US" sz="3600" dirty="0"/>
          </a:p>
        </p:txBody>
      </p:sp>
      <p:sp>
        <p:nvSpPr>
          <p:cNvPr id="4" name="Content Placeholder 2"/>
          <p:cNvSpPr>
            <a:spLocks noGrp="1"/>
          </p:cNvSpPr>
          <p:nvPr>
            <p:ph idx="1"/>
          </p:nvPr>
        </p:nvSpPr>
        <p:spPr>
          <a:xfrm>
            <a:off x="811620" y="1389690"/>
            <a:ext cx="10709820" cy="4208352"/>
          </a:xfrm>
        </p:spPr>
        <p:txBody>
          <a:bodyPr>
            <a:normAutofit/>
          </a:bodyPr>
          <a:lstStyle/>
          <a:p>
            <a:pPr marL="0" indent="0">
              <a:buNone/>
            </a:pPr>
            <a:r>
              <a:rPr lang="en-US" sz="2000" dirty="0"/>
              <a:t>The Java Application Platform SDK includes:</a:t>
            </a:r>
          </a:p>
          <a:p>
            <a:pPr>
              <a:buFont typeface="Wingdings" panose="05000000000000000000" pitchFamily="2" charset="2"/>
              <a:buChar char="§"/>
            </a:pPr>
            <a:r>
              <a:rPr lang="en-US" sz="2000" dirty="0"/>
              <a:t>Java API</a:t>
            </a:r>
          </a:p>
          <a:p>
            <a:pPr>
              <a:buFont typeface="Wingdings" panose="05000000000000000000" pitchFamily="2" charset="2"/>
              <a:buChar char="§"/>
            </a:pPr>
            <a:r>
              <a:rPr lang="en-US" sz="2000" dirty="0"/>
              <a:t>Java Compiler (</a:t>
            </a:r>
            <a:r>
              <a:rPr lang="en-US" sz="2000" dirty="0" err="1"/>
              <a:t>javac</a:t>
            </a:r>
            <a:r>
              <a:rPr lang="en-US" sz="2000" dirty="0"/>
              <a:t>)</a:t>
            </a:r>
          </a:p>
          <a:p>
            <a:pPr>
              <a:buFont typeface="Wingdings" panose="05000000000000000000" pitchFamily="2" charset="2"/>
              <a:buChar char="§"/>
            </a:pPr>
            <a:r>
              <a:rPr lang="en-US" sz="2000" dirty="0"/>
              <a:t>Java Runtime Environment   (java)</a:t>
            </a:r>
          </a:p>
          <a:p>
            <a:pPr>
              <a:buFont typeface="Wingdings" panose="05000000000000000000" pitchFamily="2" charset="2"/>
              <a:buChar char="§"/>
            </a:pPr>
            <a:r>
              <a:rPr lang="en-US" sz="2000" dirty="0"/>
              <a:t>Java Doc (Javadoc)</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r>
              <a:rPr lang="en-US" sz="2000" dirty="0"/>
              <a:t>… And much </a:t>
            </a:r>
            <a:r>
              <a:rPr lang="en-US" sz="2000" dirty="0" err="1"/>
              <a:t>much</a:t>
            </a:r>
            <a:r>
              <a:rPr lang="en-US" sz="2000" dirty="0"/>
              <a:t> more. </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123046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a:t>
            </a:r>
            <a:r>
              <a:rPr lang="en-US" sz="3600" dirty="0">
                <a:hlinkClick r:id="rId4"/>
              </a:rPr>
              <a:t>[link]</a:t>
            </a:r>
            <a:endParaRPr lang="en-US" sz="3600" dirty="0"/>
          </a:p>
        </p:txBody>
      </p:sp>
      <p:sp>
        <p:nvSpPr>
          <p:cNvPr id="4" name="Content Placeholder 2"/>
          <p:cNvSpPr>
            <a:spLocks noGrp="1"/>
          </p:cNvSpPr>
          <p:nvPr>
            <p:ph idx="1"/>
          </p:nvPr>
        </p:nvSpPr>
        <p:spPr>
          <a:xfrm>
            <a:off x="811620" y="1389690"/>
            <a:ext cx="5488171" cy="1445525"/>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8 from Oracle</a:t>
            </a:r>
          </a:p>
          <a:p>
            <a:pPr>
              <a:buFont typeface="Wingdings" panose="05000000000000000000" pitchFamily="2" charset="2"/>
              <a:buChar char="§"/>
            </a:pPr>
            <a:r>
              <a:rPr lang="en-US" sz="2000" dirty="0"/>
              <a:t>Text Editor</a:t>
            </a:r>
          </a:p>
          <a:p>
            <a:pPr>
              <a:buFont typeface="Wingdings" panose="05000000000000000000" pitchFamily="2" charset="2"/>
              <a:buChar char="§"/>
            </a:pPr>
            <a:endParaRPr lang="en-US" sz="2000" dirty="0"/>
          </a:p>
          <a:p>
            <a:pPr marL="0" indent="0">
              <a:buNone/>
            </a:pPr>
            <a:endParaRPr lang="en-US" sz="2000" dirty="0"/>
          </a:p>
        </p:txBody>
      </p:sp>
      <p:pic>
        <p:nvPicPr>
          <p:cNvPr id="5" name="Picture 4"/>
          <p:cNvPicPr>
            <a:picLocks noChangeAspect="1"/>
          </p:cNvPicPr>
          <p:nvPr/>
        </p:nvPicPr>
        <p:blipFill>
          <a:blip r:embed="rId5"/>
          <a:stretch>
            <a:fillRect/>
          </a:stretch>
        </p:blipFill>
        <p:spPr>
          <a:xfrm>
            <a:off x="6680792" y="1389690"/>
            <a:ext cx="4114800" cy="4089892"/>
          </a:xfrm>
          <a:prstGeom prst="rect">
            <a:avLst/>
          </a:prstGeom>
        </p:spPr>
      </p:pic>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578244" y="3320810"/>
            <a:ext cx="3851285" cy="1832035"/>
          </a:xfrm>
          <a:prstGeom prst="rect">
            <a:avLst/>
          </a:prstGeom>
        </p:spPr>
      </p:pic>
      <p:pic>
        <p:nvPicPr>
          <p:cNvPr id="7" name="Picture 6"/>
          <p:cNvPicPr>
            <a:picLocks noChangeAspect="1"/>
          </p:cNvPicPr>
          <p:nvPr/>
        </p:nvPicPr>
        <p:blipFill>
          <a:blip r:embed="rId7"/>
          <a:stretch>
            <a:fillRect/>
          </a:stretch>
        </p:blipFill>
        <p:spPr>
          <a:xfrm>
            <a:off x="1748674" y="4140590"/>
            <a:ext cx="4406695" cy="1742626"/>
          </a:xfrm>
          <a:prstGeom prst="rect">
            <a:avLst/>
          </a:prstGeom>
        </p:spPr>
      </p:pic>
    </p:spTree>
    <p:custDataLst>
      <p:tags r:id="rId1"/>
    </p:custDataLst>
    <p:extLst>
      <p:ext uri="{BB962C8B-B14F-4D97-AF65-F5344CB8AC3E}">
        <p14:creationId xmlns:p14="http://schemas.microsoft.com/office/powerpoint/2010/main" val="37184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Install* Java Development Environment (continued)</a:t>
            </a:r>
          </a:p>
        </p:txBody>
      </p:sp>
      <p:sp>
        <p:nvSpPr>
          <p:cNvPr id="4" name="Content Placeholder 2"/>
          <p:cNvSpPr>
            <a:spLocks noGrp="1"/>
          </p:cNvSpPr>
          <p:nvPr>
            <p:ph idx="1"/>
          </p:nvPr>
        </p:nvSpPr>
        <p:spPr>
          <a:xfrm>
            <a:off x="811620" y="1389690"/>
            <a:ext cx="5488171" cy="4373157"/>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solidFill>
                  <a:schemeClr val="bg1">
                    <a:lumMod val="65000"/>
                  </a:schemeClr>
                </a:solidFill>
              </a:rPr>
              <a:t>Java SE Development Kit (SDK) 8 from Oracle</a:t>
            </a:r>
          </a:p>
          <a:p>
            <a:pPr>
              <a:buFont typeface="Wingdings" panose="05000000000000000000" pitchFamily="2" charset="2"/>
              <a:buChar char="§"/>
            </a:pPr>
            <a:r>
              <a:rPr lang="en-US" sz="2000" dirty="0"/>
              <a:t>Text Editor… Use any text editor you desire</a:t>
            </a:r>
          </a:p>
          <a:p>
            <a:pPr>
              <a:buFont typeface="Wingdings" panose="05000000000000000000" pitchFamily="2" charset="2"/>
              <a:buChar char="§"/>
            </a:pPr>
            <a:endParaRPr lang="en-US" sz="2000" dirty="0"/>
          </a:p>
          <a:p>
            <a:pPr>
              <a:buFont typeface="Wingdings" panose="05000000000000000000" pitchFamily="2" charset="2"/>
              <a:buChar char="§"/>
            </a:pPr>
            <a:r>
              <a:rPr lang="en-US" sz="2000" dirty="0"/>
              <a:t> Example: Microsoft Code </a:t>
            </a:r>
            <a:r>
              <a:rPr lang="en-US" sz="2000" dirty="0">
                <a:hlinkClick r:id="rId3"/>
              </a:rPr>
              <a:t>[link]</a:t>
            </a:r>
            <a:endParaRPr lang="en-US" sz="2000" dirty="0"/>
          </a:p>
          <a:p>
            <a:pPr>
              <a:buFont typeface="Wingdings" panose="05000000000000000000" pitchFamily="2" charset="2"/>
              <a:buChar char="§"/>
            </a:pPr>
            <a:endParaRPr lang="en-US" sz="2000" dirty="0"/>
          </a:p>
          <a:p>
            <a:pPr marL="0" indent="0">
              <a:buNone/>
            </a:pPr>
            <a:endParaRPr lang="en-US" sz="2000" dirty="0"/>
          </a:p>
        </p:txBody>
      </p:sp>
      <p:pic>
        <p:nvPicPr>
          <p:cNvPr id="9" name="Picture 8"/>
          <p:cNvPicPr>
            <a:picLocks noChangeAspect="1"/>
          </p:cNvPicPr>
          <p:nvPr/>
        </p:nvPicPr>
        <p:blipFill>
          <a:blip r:embed="rId4"/>
          <a:stretch>
            <a:fillRect/>
          </a:stretch>
        </p:blipFill>
        <p:spPr>
          <a:xfrm>
            <a:off x="6785682" y="1389690"/>
            <a:ext cx="4117764" cy="4479482"/>
          </a:xfrm>
          <a:prstGeom prst="rect">
            <a:avLst/>
          </a:prstGeom>
        </p:spPr>
      </p:pic>
    </p:spTree>
    <p:extLst>
      <p:ext uri="{BB962C8B-B14F-4D97-AF65-F5344CB8AC3E}">
        <p14:creationId xmlns:p14="http://schemas.microsoft.com/office/powerpoint/2010/main" val="229085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Java Integrated Development Environment</a:t>
            </a:r>
          </a:p>
        </p:txBody>
      </p:sp>
      <p:sp>
        <p:nvSpPr>
          <p:cNvPr id="4" name="Content Placeholder 2"/>
          <p:cNvSpPr>
            <a:spLocks noGrp="1"/>
          </p:cNvSpPr>
          <p:nvPr>
            <p:ph idx="1"/>
          </p:nvPr>
        </p:nvSpPr>
        <p:spPr>
          <a:xfrm>
            <a:off x="811620" y="1389690"/>
            <a:ext cx="10709820" cy="4208352"/>
          </a:xfrm>
        </p:spPr>
        <p:txBody>
          <a:bodyPr>
            <a:normAutofit/>
          </a:bodyPr>
          <a:lstStyle/>
          <a:p>
            <a:pPr>
              <a:buFont typeface="Wingdings" panose="05000000000000000000" pitchFamily="2" charset="2"/>
              <a:buChar char="§"/>
            </a:pPr>
            <a:r>
              <a:rPr lang="en-US" sz="2000" dirty="0"/>
              <a:t>Source Code Editor (syntax highlighting, code completion, etc.)</a:t>
            </a:r>
          </a:p>
          <a:p>
            <a:pPr>
              <a:buFont typeface="Wingdings" panose="05000000000000000000" pitchFamily="2" charset="2"/>
              <a:buChar char="§"/>
            </a:pPr>
            <a:r>
              <a:rPr lang="en-US" sz="2000" dirty="0"/>
              <a:t>Compiler</a:t>
            </a:r>
          </a:p>
          <a:p>
            <a:pPr>
              <a:buFont typeface="Wingdings" panose="05000000000000000000" pitchFamily="2" charset="2"/>
              <a:buChar char="§"/>
            </a:pPr>
            <a:r>
              <a:rPr lang="en-US" sz="2000" dirty="0"/>
              <a:t>JRE</a:t>
            </a:r>
          </a:p>
          <a:p>
            <a:pPr>
              <a:buFont typeface="Wingdings" panose="05000000000000000000" pitchFamily="2" charset="2"/>
              <a:buChar char="§"/>
            </a:pPr>
            <a:r>
              <a:rPr lang="en-US" sz="2000" dirty="0"/>
              <a:t>Debugger**</a:t>
            </a:r>
          </a:p>
          <a:p>
            <a:pPr>
              <a:buFont typeface="Wingdings" panose="05000000000000000000" pitchFamily="2" charset="2"/>
              <a:buChar char="§"/>
            </a:pPr>
            <a:r>
              <a:rPr lang="en-US" sz="2000" dirty="0" err="1"/>
              <a:t>JavaDoc</a:t>
            </a:r>
            <a:endParaRPr lang="en-US" sz="2000" dirty="0"/>
          </a:p>
          <a:p>
            <a:pPr marL="0" indent="0">
              <a:buNone/>
            </a:pPr>
            <a:endParaRPr lang="en-US" sz="2000" dirty="0"/>
          </a:p>
          <a:p>
            <a:pPr marL="0" indent="0">
              <a:buNone/>
            </a:pPr>
            <a:r>
              <a:rPr lang="en-US" sz="2000" dirty="0"/>
              <a:t>Eclipse</a:t>
            </a:r>
          </a:p>
          <a:p>
            <a:pPr marL="0" indent="0">
              <a:buNone/>
            </a:pPr>
            <a:r>
              <a:rPr lang="en-US" sz="2000" dirty="0"/>
              <a:t>Visual Studio</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70879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2</a:t>
            </a:r>
          </a:p>
          <a:p>
            <a:pPr algn="l"/>
            <a:r>
              <a:rPr lang="en-US" dirty="0"/>
              <a:t>Session: 1</a:t>
            </a:r>
          </a:p>
          <a:p>
            <a:pPr algn="l"/>
            <a:r>
              <a:rPr lang="en-US" dirty="0"/>
              <a:t>Instructor: Eric Pogue</a:t>
            </a:r>
          </a:p>
        </p:txBody>
      </p:sp>
      <p:pic>
        <p:nvPicPr>
          <p:cNvPr id="4" name="Content Placeholder 4"/>
          <p:cNvPicPr>
            <a:picLocks noChangeAspect="1"/>
          </p:cNvPicPr>
          <p:nvPr/>
        </p:nvPicPr>
        <p:blipFill>
          <a:blip r:embed="rId3"/>
          <a:stretch>
            <a:fillRect/>
          </a:stretch>
        </p:blipFill>
        <p:spPr>
          <a:xfrm>
            <a:off x="8697433" y="376717"/>
            <a:ext cx="2656367" cy="1366321"/>
          </a:xfrm>
          <a:prstGeom prst="rect">
            <a:avLst/>
          </a:prstGeom>
        </p:spPr>
      </p:pic>
    </p:spTree>
    <p:extLst>
      <p:ext uri="{BB962C8B-B14F-4D97-AF65-F5344CB8AC3E}">
        <p14:creationId xmlns:p14="http://schemas.microsoft.com/office/powerpoint/2010/main" val="268967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Specify layout managers for heavyweight and lightweight components</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a:p>
            <a:pPr marL="457200" indent="-457200">
              <a:buFont typeface="+mj-lt"/>
              <a:buAutoNum type="arabicPeriod"/>
            </a:pPr>
            <a:endParaRPr lang="en-US" sz="2000" dirty="0"/>
          </a:p>
        </p:txBody>
      </p:sp>
    </p:spTree>
    <p:extLst>
      <p:ext uri="{BB962C8B-B14F-4D97-AF65-F5344CB8AC3E}">
        <p14:creationId xmlns:p14="http://schemas.microsoft.com/office/powerpoint/2010/main" val="10723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3 / Session 1</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the difference between lightweight and heavyweight components</a:t>
            </a:r>
          </a:p>
          <a:p>
            <a:pPr marL="457200" indent="-457200">
              <a:buFont typeface="+mj-lt"/>
              <a:buAutoNum type="arabicPeriod"/>
            </a:pPr>
            <a:r>
              <a:rPr lang="en-US" sz="2000" dirty="0"/>
              <a:t>Identify lightweight and heavyweight components</a:t>
            </a:r>
          </a:p>
          <a:p>
            <a:pPr marL="457200" indent="-457200">
              <a:buFont typeface="+mj-lt"/>
              <a:buAutoNum type="arabicPeriod"/>
            </a:pPr>
            <a:r>
              <a:rPr lang="en-US" sz="2000" dirty="0"/>
              <a:t>Describe how lightweight and heavyweight components render themselves</a:t>
            </a:r>
          </a:p>
          <a:p>
            <a:pPr marL="457200" indent="-457200">
              <a:buFont typeface="+mj-lt"/>
              <a:buAutoNum type="arabicPeriod"/>
            </a:pPr>
            <a:r>
              <a:rPr lang="en-US" sz="2000" dirty="0"/>
              <a:t>Explain what a layout manager does and identify and describe three of them</a:t>
            </a:r>
          </a:p>
          <a:p>
            <a:pPr marL="457200" indent="-457200">
              <a:buFont typeface="+mj-lt"/>
              <a:buAutoNum type="arabicPeriod"/>
            </a:pPr>
            <a:r>
              <a:rPr lang="en-US" sz="2000" dirty="0"/>
              <a:t>Specify layout managers for heavyweight and lightweight components</a:t>
            </a:r>
          </a:p>
          <a:p>
            <a:pPr marL="457200" indent="-457200">
              <a:buFont typeface="+mj-lt"/>
              <a:buAutoNum type="arabicPeriod"/>
            </a:pPr>
            <a:r>
              <a:rPr lang="en-US" sz="2000" dirty="0"/>
              <a:t>Use paint and </a:t>
            </a:r>
            <a:r>
              <a:rPr lang="en-US" sz="2000" dirty="0" err="1"/>
              <a:t>paintComponent's</a:t>
            </a:r>
            <a:r>
              <a:rPr lang="en-US" sz="2000" dirty="0"/>
              <a:t> Graphics object to draw a variety of shapes</a:t>
            </a:r>
          </a:p>
          <a:p>
            <a:pPr marL="457200" indent="-457200">
              <a:buFont typeface="+mj-lt"/>
              <a:buAutoNum type="arabicPeriod"/>
            </a:pPr>
            <a:r>
              <a:rPr lang="en-US" sz="2000" dirty="0"/>
              <a:t>Explain how to achieve true Model-View-Controller architecture by removing any reference from the view to the model and from the model to the view</a:t>
            </a:r>
          </a:p>
          <a:p>
            <a:pPr marL="457200" indent="-457200">
              <a:buFont typeface="+mj-lt"/>
              <a:buAutoNum type="arabicPeriod"/>
            </a:pPr>
            <a:r>
              <a:rPr lang="en-US" sz="2000" dirty="0"/>
              <a:t>Distinguish between extending a class and implementing an interface</a:t>
            </a:r>
          </a:p>
          <a:p>
            <a:pPr marL="457200" indent="-457200">
              <a:buFont typeface="+mj-lt"/>
              <a:buAutoNum type="arabicPeriod"/>
            </a:pPr>
            <a:r>
              <a:rPr lang="en-US" sz="2000" dirty="0"/>
              <a:t>Create an event handler that implements the ActionListener interface to respond to the user clicking on a button</a:t>
            </a:r>
          </a:p>
          <a:p>
            <a:pPr marL="457200" indent="-457200">
              <a:buFont typeface="+mj-lt"/>
              <a:buAutoNum type="arabicPeriod"/>
            </a:pPr>
            <a:r>
              <a:rPr lang="en-US" sz="2000" dirty="0"/>
              <a:t>Explain multiple ways to implement an event handler for a particular object and event (anonymous inner classes vs. named classes vs. having the frame itself serve as the handler)</a:t>
            </a:r>
          </a:p>
        </p:txBody>
      </p:sp>
    </p:spTree>
    <p:extLst>
      <p:ext uri="{BB962C8B-B14F-4D97-AF65-F5344CB8AC3E}">
        <p14:creationId xmlns:p14="http://schemas.microsoft.com/office/powerpoint/2010/main" val="1473924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and Heavyweight Components</a:t>
            </a:r>
            <a:endParaRPr lang="en-US" sz="3600" dirty="0"/>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Components</a:t>
            </a:r>
            <a:r>
              <a:rPr lang="en-US" sz="2000" dirty="0"/>
              <a:t>: </a:t>
            </a:r>
            <a:r>
              <a:rPr lang="en-US" sz="2000" dirty="0"/>
              <a:t>There are two kinds of graphics components in the Java programming language: </a:t>
            </a:r>
            <a:r>
              <a:rPr lang="en-US" sz="2000" b="1" dirty="0"/>
              <a:t>heavyweight</a:t>
            </a:r>
            <a:r>
              <a:rPr lang="en-US" sz="2000" dirty="0"/>
              <a:t> and </a:t>
            </a:r>
            <a:r>
              <a:rPr lang="en-US" sz="2000" b="1" dirty="0"/>
              <a:t>lightweight</a:t>
            </a:r>
            <a:r>
              <a:rPr lang="en-US" sz="2000" dirty="0"/>
              <a:t>. A </a:t>
            </a:r>
            <a:r>
              <a:rPr lang="en-US" sz="2000" b="1" dirty="0"/>
              <a:t>heavyweight component</a:t>
            </a:r>
            <a:r>
              <a:rPr lang="en-US" sz="2000" dirty="0"/>
              <a:t> is associated with its own native screen resource (commonly known as a peer). Components from the </a:t>
            </a:r>
            <a:r>
              <a:rPr lang="en-US" sz="2000" dirty="0" err="1"/>
              <a:t>java.awt</a:t>
            </a:r>
            <a:r>
              <a:rPr lang="en-US" sz="2000" dirty="0"/>
              <a:t> package, such as Button and Label, are heavyweight</a:t>
            </a:r>
            <a:r>
              <a:rPr lang="en-US" sz="2000" b="1" dirty="0"/>
              <a:t> </a:t>
            </a:r>
            <a:r>
              <a:rPr lang="en-US" sz="2000" dirty="0"/>
              <a:t>components.</a:t>
            </a:r>
          </a:p>
          <a:p>
            <a:pPr marL="0" indent="0">
              <a:buNone/>
            </a:pPr>
            <a:r>
              <a:rPr lang="en-US" sz="2000" b="1" dirty="0"/>
              <a:t>Swing components</a:t>
            </a:r>
            <a:r>
              <a:rPr lang="en-US" sz="2000" dirty="0"/>
              <a:t> depend less on the target platform and use less of the native GUI resource. Hence the Swing components that don't rely on native GUI are referred to as </a:t>
            </a:r>
            <a:r>
              <a:rPr lang="en-US" sz="2000" b="1" dirty="0"/>
              <a:t>lightweight </a:t>
            </a:r>
            <a:r>
              <a:rPr lang="en-US" sz="2000" dirty="0"/>
              <a:t>components. </a:t>
            </a:r>
            <a:r>
              <a:rPr lang="en-US" sz="2000" b="1" dirty="0"/>
              <a:t>AWT</a:t>
            </a:r>
            <a:r>
              <a:rPr lang="en-US" sz="2000" dirty="0"/>
              <a:t> components on the other hand are referred to as heavyweight components.</a:t>
            </a:r>
            <a:endParaRPr lang="en-US" sz="2000" dirty="0"/>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375567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**Title</a:t>
            </a:r>
          </a:p>
        </p:txBody>
      </p:sp>
      <p:sp>
        <p:nvSpPr>
          <p:cNvPr id="3" name="Content Placeholder 2"/>
          <p:cNvSpPr>
            <a:spLocks noGrp="1"/>
          </p:cNvSpPr>
          <p:nvPr>
            <p:ph idx="1"/>
          </p:nvPr>
        </p:nvSpPr>
        <p:spPr>
          <a:xfrm>
            <a:off x="838199" y="1825625"/>
            <a:ext cx="6239720" cy="4351338"/>
          </a:xfrm>
        </p:spPr>
        <p:txBody>
          <a:bodyPr>
            <a:normAutofit/>
          </a:bodyPr>
          <a:lstStyle/>
          <a:p>
            <a:pPr marL="0" indent="0">
              <a:buNone/>
            </a:pPr>
            <a:r>
              <a:rPr lang="en-US" sz="2000" u="sng" dirty="0"/>
              <a:t>Title</a:t>
            </a:r>
            <a:r>
              <a:rPr lang="en-US" sz="2000" dirty="0"/>
              <a:t>: Description</a:t>
            </a:r>
          </a:p>
        </p:txBody>
      </p:sp>
      <p:pic>
        <p:nvPicPr>
          <p:cNvPr id="4" name="Picture 3"/>
          <p:cNvPicPr>
            <a:picLocks noChangeAspect="1"/>
          </p:cNvPicPr>
          <p:nvPr/>
        </p:nvPicPr>
        <p:blipFill>
          <a:blip r:embed="rId3"/>
          <a:stretch>
            <a:fillRect/>
          </a:stretch>
        </p:blipFill>
        <p:spPr>
          <a:xfrm>
            <a:off x="7298199" y="1825625"/>
            <a:ext cx="4114800" cy="1529176"/>
          </a:xfrm>
          <a:prstGeom prst="rect">
            <a:avLst/>
          </a:prstGeom>
        </p:spPr>
      </p:pic>
    </p:spTree>
    <p:extLst>
      <p:ext uri="{BB962C8B-B14F-4D97-AF65-F5344CB8AC3E}">
        <p14:creationId xmlns:p14="http://schemas.microsoft.com/office/powerpoint/2010/main" val="93927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371806" y="1690688"/>
            <a:ext cx="4472016" cy="3763814"/>
          </a:xfrm>
          <a:prstGeom prst="rect">
            <a:avLst/>
          </a:prstGeom>
        </p:spPr>
      </p:pic>
      <p:sp>
        <p:nvSpPr>
          <p:cNvPr id="2" name="Title 1"/>
          <p:cNvSpPr>
            <a:spLocks noGrp="1"/>
          </p:cNvSpPr>
          <p:nvPr>
            <p:ph type="title"/>
          </p:nvPr>
        </p:nvSpPr>
        <p:spPr>
          <a:xfrm>
            <a:off x="838200" y="365125"/>
            <a:ext cx="6239719" cy="1325563"/>
          </a:xfrm>
        </p:spPr>
        <p:txBody>
          <a:bodyPr>
            <a:normAutofit/>
          </a:bodyPr>
          <a:lstStyle/>
          <a:p>
            <a:r>
              <a:rPr lang="en-US" sz="3600" dirty="0"/>
              <a:t>Model-View-Controller</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Model-View-Controller (MVC)</a:t>
            </a:r>
            <a:r>
              <a:rPr lang="en-US" sz="2000" dirty="0"/>
              <a:t>: MVC is an important pattern, will be a primary focus of this course, and will be an important pattern for you to master in your career.</a:t>
            </a:r>
          </a:p>
          <a:p>
            <a:pPr marL="0" indent="0">
              <a:buNone/>
            </a:pPr>
            <a:r>
              <a:rPr lang="en-US" sz="2000" dirty="0"/>
              <a:t>Segregation of our Model (data) from our View (user interface) is necessary to effectively develop, enhance,  and maintain modern software.</a:t>
            </a:r>
          </a:p>
        </p:txBody>
      </p:sp>
    </p:spTree>
    <p:extLst>
      <p:ext uri="{BB962C8B-B14F-4D97-AF65-F5344CB8AC3E}">
        <p14:creationId xmlns:p14="http://schemas.microsoft.com/office/powerpoint/2010/main" val="337018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Encapsulation… and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u="sng" dirty="0"/>
              <a:t>Setters and Getters:</a:t>
            </a:r>
          </a:p>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 Root Class</a:t>
            </a:r>
          </a:p>
        </p:txBody>
      </p:sp>
      <p:pic>
        <p:nvPicPr>
          <p:cNvPr id="4" name="Picture 3"/>
          <p:cNvPicPr>
            <a:picLocks noChangeAspect="1"/>
          </p:cNvPicPr>
          <p:nvPr/>
        </p:nvPicPr>
        <p:blipFill>
          <a:blip r:embed="rId4"/>
          <a:stretch>
            <a:fillRect/>
          </a:stretch>
        </p:blipFill>
        <p:spPr>
          <a:xfrm>
            <a:off x="5284380" y="716004"/>
            <a:ext cx="6907619" cy="6179209"/>
          </a:xfrm>
          <a:prstGeom prst="rect">
            <a:avLst/>
          </a:prstGeom>
        </p:spPr>
      </p:pic>
      <p:sp>
        <p:nvSpPr>
          <p:cNvPr id="5" name="Content Placeholder 2"/>
          <p:cNvSpPr>
            <a:spLocks noGrp="1"/>
          </p:cNvSpPr>
          <p:nvPr>
            <p:ph idx="1"/>
          </p:nvPr>
        </p:nvSpPr>
        <p:spPr>
          <a:xfrm>
            <a:off x="811620" y="1389690"/>
            <a:ext cx="4089989" cy="4208352"/>
          </a:xfrm>
        </p:spPr>
        <p:txBody>
          <a:bodyPr>
            <a:normAutofit/>
          </a:bodyPr>
          <a:lstStyle/>
          <a:p>
            <a:pPr marL="0" indent="0">
              <a:buNone/>
            </a:pPr>
            <a:r>
              <a:rPr lang="en-US" sz="2000" u="sng" dirty="0" err="1"/>
              <a:t>java.lang.Object</a:t>
            </a:r>
            <a:r>
              <a:rPr lang="en-US" sz="2000" u="sng" dirty="0"/>
              <a:t>:</a:t>
            </a:r>
          </a:p>
          <a:p>
            <a:pPr>
              <a:buFont typeface="Wingdings" panose="05000000000000000000" pitchFamily="2" charset="2"/>
              <a:buChar char="§"/>
            </a:pPr>
            <a:r>
              <a:rPr lang="en-US" sz="2000" dirty="0"/>
              <a:t>The Class named Object is the base class for ALL classes</a:t>
            </a:r>
          </a:p>
          <a:p>
            <a:pPr>
              <a:buFont typeface="Wingdings" panose="05000000000000000000" pitchFamily="2" charset="2"/>
              <a:buChar char="§"/>
            </a:pPr>
            <a:r>
              <a:rPr lang="en-US" sz="2000" dirty="0"/>
              <a:t>It contains numerous methods including </a:t>
            </a:r>
            <a:r>
              <a:rPr lang="en-US" sz="2000" dirty="0" err="1"/>
              <a:t>toString</a:t>
            </a:r>
            <a:r>
              <a:rPr lang="en-US" sz="2000" dirty="0"/>
              <a:t>()</a:t>
            </a:r>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r>
              <a:rPr lang="en-US" sz="2000" dirty="0"/>
              <a:t>A little foreshadowing… the screen to the right was automatically generated using </a:t>
            </a:r>
            <a:r>
              <a:rPr lang="en-US" sz="2000" dirty="0" err="1"/>
              <a:t>JavaDoc</a:t>
            </a:r>
            <a:r>
              <a:rPr lang="en-US" sz="2000" dirty="0"/>
              <a:t> </a:t>
            </a:r>
          </a:p>
          <a:p>
            <a:pPr>
              <a:buFont typeface="Wingdings" panose="05000000000000000000" pitchFamily="2" charset="2"/>
              <a:buChar char="§"/>
            </a:pPr>
            <a:endParaRPr lang="en-US" sz="2000" dirty="0"/>
          </a:p>
          <a:p>
            <a:pPr marL="0" indent="0">
              <a:buNone/>
            </a:pPr>
            <a:endParaRPr lang="en-US" sz="2000" dirty="0"/>
          </a:p>
        </p:txBody>
      </p:sp>
      <p:sp>
        <p:nvSpPr>
          <p:cNvPr id="6" name="Arrow: Down 5"/>
          <p:cNvSpPr/>
          <p:nvPr/>
        </p:nvSpPr>
        <p:spPr>
          <a:xfrm rot="16200000">
            <a:off x="4901267" y="5636514"/>
            <a:ext cx="565426" cy="309217"/>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333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Overriding vs. Overloading</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u="sng" dirty="0"/>
              <a:t>Overriding Method</a:t>
            </a:r>
            <a:r>
              <a:rPr lang="en-US" sz="2000" dirty="0"/>
              <a:t>: Subclass implementing same method name and same parameters </a:t>
            </a:r>
          </a:p>
          <a:p>
            <a:pPr marL="0" indent="0">
              <a:buNone/>
            </a:pPr>
            <a:r>
              <a:rPr lang="en-US" sz="2000" u="sng" dirty="0"/>
              <a:t>Overloading Method</a:t>
            </a:r>
            <a:r>
              <a:rPr lang="en-US" sz="2000" dirty="0"/>
              <a:t>: Same function name with different number of parameters. Only use this in specific situations like Constructors.</a:t>
            </a:r>
          </a:p>
          <a:p>
            <a:pPr marL="0" indent="0">
              <a:buNone/>
            </a:pPr>
            <a:endParaRPr lang="en-US" sz="2000" dirty="0"/>
          </a:p>
        </p:txBody>
      </p:sp>
      <p:pic>
        <p:nvPicPr>
          <p:cNvPr id="6" name="Picture 5"/>
          <p:cNvPicPr>
            <a:picLocks noChangeAspect="1"/>
          </p:cNvPicPr>
          <p:nvPr/>
        </p:nvPicPr>
        <p:blipFill>
          <a:blip r:embed="rId4"/>
          <a:stretch>
            <a:fillRect/>
          </a:stretch>
        </p:blipFill>
        <p:spPr>
          <a:xfrm>
            <a:off x="7520662" y="1105896"/>
            <a:ext cx="4114800" cy="5350820"/>
          </a:xfrm>
          <a:prstGeom prst="rect">
            <a:avLst/>
          </a:prstGeom>
        </p:spPr>
      </p:pic>
      <p:sp>
        <p:nvSpPr>
          <p:cNvPr id="7" name="Arrow: Down 6"/>
          <p:cNvSpPr/>
          <p:nvPr/>
        </p:nvSpPr>
        <p:spPr>
          <a:xfrm rot="16200000">
            <a:off x="7016578" y="1818791"/>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p:cNvSpPr/>
          <p:nvPr/>
        </p:nvSpPr>
        <p:spPr>
          <a:xfrm rot="16200000">
            <a:off x="1530745" y="4770828"/>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968067" y="4546800"/>
            <a:ext cx="3141816" cy="7572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Overriding</a:t>
            </a:r>
          </a:p>
        </p:txBody>
      </p:sp>
      <p:sp>
        <p:nvSpPr>
          <p:cNvPr id="10" name="Arrow: Down 9"/>
          <p:cNvSpPr/>
          <p:nvPr/>
        </p:nvSpPr>
        <p:spPr>
          <a:xfrm rot="16200000">
            <a:off x="7016577" y="3626697"/>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560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6.1"/>
</p:tagLst>
</file>

<file path=ppt/tags/tag2.xml><?xml version="1.0" encoding="utf-8"?>
<p:tagLst xmlns:a="http://schemas.openxmlformats.org/drawingml/2006/main" xmlns:r="http://schemas.openxmlformats.org/officeDocument/2006/relationships" xmlns:p="http://schemas.openxmlformats.org/presentationml/2006/main">
  <p:tag name="TIMING" val="|155.8"/>
</p:tagLst>
</file>

<file path=ppt/tags/tag3.xml><?xml version="1.0" encoding="utf-8"?>
<p:tagLst xmlns:a="http://schemas.openxmlformats.org/drawingml/2006/main" xmlns:r="http://schemas.openxmlformats.org/officeDocument/2006/relationships" xmlns:p="http://schemas.openxmlformats.org/presentationml/2006/main">
  <p:tag name="TIMING" val="|3.9"/>
</p:tagLst>
</file>

<file path=ppt/tags/tag4.xml><?xml version="1.0" encoding="utf-8"?>
<p:tagLst xmlns:a="http://schemas.openxmlformats.org/drawingml/2006/main" xmlns:r="http://schemas.openxmlformats.org/officeDocument/2006/relationships" xmlns:p="http://schemas.openxmlformats.org/presentationml/2006/main">
  <p:tag name="TIMING" val="|23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7481</TotalTime>
  <Words>1951</Words>
  <Application>Microsoft Office PowerPoint</Application>
  <PresentationFormat>Widescreen</PresentationFormat>
  <Paragraphs>190</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Object-Oriented Programming</vt:lpstr>
      <vt:lpstr>Learning Objectives – Week 3</vt:lpstr>
      <vt:lpstr>**Learning Objectives – Week 3 / Session 1</vt:lpstr>
      <vt:lpstr>Lightweight and Heavyweight Components</vt:lpstr>
      <vt:lpstr>**Title</vt:lpstr>
      <vt:lpstr>Model-View-Controller</vt:lpstr>
      <vt:lpstr>Encapsulation… and Setters &amp; Getters</vt:lpstr>
      <vt:lpstr>Java Root Class</vt:lpstr>
      <vt:lpstr>Overriding vs. Overloading</vt:lpstr>
      <vt:lpstr>Overriding vs. Overloading</vt:lpstr>
      <vt:lpstr>Java Environment Overview [link]</vt:lpstr>
      <vt:lpstr>Install* Java Development Environment [link]</vt:lpstr>
      <vt:lpstr>Install* Java Development Environment (continued)</vt:lpstr>
      <vt:lpstr>Java Integrated Development Environment</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252</cp:revision>
  <cp:lastPrinted>2017-03-24T13:34:09Z</cp:lastPrinted>
  <dcterms:created xsi:type="dcterms:W3CDTF">2016-08-15T18:20:40Z</dcterms:created>
  <dcterms:modified xsi:type="dcterms:W3CDTF">2017-03-28T17:17:54Z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