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80"/>
  </p:notesMasterIdLst>
  <p:sldIdLst>
    <p:sldId id="256" r:id="rId3"/>
    <p:sldId id="312" r:id="rId4"/>
    <p:sldId id="311" r:id="rId5"/>
    <p:sldId id="313" r:id="rId6"/>
    <p:sldId id="257" r:id="rId7"/>
    <p:sldId id="318" r:id="rId8"/>
    <p:sldId id="258" r:id="rId9"/>
    <p:sldId id="314" r:id="rId10"/>
    <p:sldId id="259" r:id="rId11"/>
    <p:sldId id="319" r:id="rId12"/>
    <p:sldId id="320" r:id="rId13"/>
    <p:sldId id="260" r:id="rId14"/>
    <p:sldId id="261" r:id="rId15"/>
    <p:sldId id="262" r:id="rId16"/>
    <p:sldId id="263" r:id="rId17"/>
    <p:sldId id="264" r:id="rId18"/>
    <p:sldId id="265" r:id="rId19"/>
    <p:sldId id="315" r:id="rId20"/>
    <p:sldId id="266" r:id="rId21"/>
    <p:sldId id="267" r:id="rId22"/>
    <p:sldId id="277" r:id="rId23"/>
    <p:sldId id="278" r:id="rId24"/>
    <p:sldId id="279" r:id="rId25"/>
    <p:sldId id="325" r:id="rId26"/>
    <p:sldId id="321" r:id="rId27"/>
    <p:sldId id="280" r:id="rId28"/>
    <p:sldId id="282" r:id="rId29"/>
    <p:sldId id="283" r:id="rId30"/>
    <p:sldId id="284" r:id="rId31"/>
    <p:sldId id="285" r:id="rId32"/>
    <p:sldId id="286" r:id="rId33"/>
    <p:sldId id="322" r:id="rId34"/>
    <p:sldId id="287" r:id="rId35"/>
    <p:sldId id="288" r:id="rId36"/>
    <p:sldId id="289" r:id="rId37"/>
    <p:sldId id="290" r:id="rId38"/>
    <p:sldId id="291" r:id="rId39"/>
    <p:sldId id="292" r:id="rId40"/>
    <p:sldId id="326" r:id="rId41"/>
    <p:sldId id="293" r:id="rId42"/>
    <p:sldId id="327" r:id="rId43"/>
    <p:sldId id="294" r:id="rId44"/>
    <p:sldId id="295" r:id="rId45"/>
    <p:sldId id="328" r:id="rId46"/>
    <p:sldId id="296" r:id="rId47"/>
    <p:sldId id="323" r:id="rId48"/>
    <p:sldId id="329" r:id="rId49"/>
    <p:sldId id="310" r:id="rId50"/>
    <p:sldId id="324" r:id="rId51"/>
    <p:sldId id="297" r:id="rId52"/>
    <p:sldId id="298" r:id="rId53"/>
    <p:sldId id="330" r:id="rId54"/>
    <p:sldId id="351" r:id="rId55"/>
    <p:sldId id="300" r:id="rId56"/>
    <p:sldId id="331" r:id="rId57"/>
    <p:sldId id="301" r:id="rId58"/>
    <p:sldId id="332" r:id="rId59"/>
    <p:sldId id="333" r:id="rId60"/>
    <p:sldId id="341" r:id="rId61"/>
    <p:sldId id="302" r:id="rId62"/>
    <p:sldId id="304" r:id="rId63"/>
    <p:sldId id="336" r:id="rId64"/>
    <p:sldId id="334" r:id="rId65"/>
    <p:sldId id="335" r:id="rId66"/>
    <p:sldId id="342" r:id="rId67"/>
    <p:sldId id="337" r:id="rId68"/>
    <p:sldId id="338" r:id="rId69"/>
    <p:sldId id="343" r:id="rId70"/>
    <p:sldId id="339" r:id="rId71"/>
    <p:sldId id="346" r:id="rId72"/>
    <p:sldId id="340" r:id="rId73"/>
    <p:sldId id="344" r:id="rId74"/>
    <p:sldId id="345" r:id="rId75"/>
    <p:sldId id="347" r:id="rId76"/>
    <p:sldId id="348" r:id="rId77"/>
    <p:sldId id="349" r:id="rId78"/>
    <p:sldId id="352" r:id="rId7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1900" y="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viewProps" Target="viewProps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notesMaster" Target="notesMasters/notesMaster1.xml"/><Relationship Id="rId85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C26F5-A2E7-4901-A403-BBD25C17198C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5A9F4-14AB-4E34-9372-28158D55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4026"/>
            <a:ext cx="5486400" cy="41144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Elements</a:t>
            </a:r>
            <a:r>
              <a:rPr lang="en-US" baseline="0" dirty="0"/>
              <a:t> that are the content of an element-only element must be contained in an ordered group, an unordered group, a choice or a named group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73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4DE12-7B9B-46AA-AC19-C30A49928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9340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4DE12-7B9B-46AA-AC19-C30A49928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5807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4026"/>
            <a:ext cx="5486400" cy="411448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4026"/>
            <a:ext cx="5486400" cy="411448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066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/>
          <a:lstStyle>
            <a:lvl1pPr algn="ctr">
              <a:defRPr sz="3600" u="none">
                <a:solidFill>
                  <a:srgbClr val="FF0000"/>
                </a:solidFill>
                <a:latin typeface="Lucida Sans" panose="020B0602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7010400" cy="1752600"/>
          </a:xfrm>
        </p:spPr>
        <p:txBody>
          <a:bodyPr/>
          <a:lstStyle>
            <a:lvl1pPr marL="0" indent="0" algn="ctr">
              <a:buNone/>
              <a:defRPr sz="2000" b="1">
                <a:latin typeface="Lucida Sans" panose="020B0602030504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6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66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85800"/>
            <a:ext cx="1962150" cy="464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5734050" cy="464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8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70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21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08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34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489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12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7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Lucida Sans" panose="020B0602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45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615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946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866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37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 cmpd="sng">
            <a:solidFill>
              <a:schemeClr val="tx1"/>
            </a:solidFill>
            <a:prstDash val="solid"/>
          </a:ln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200">
                <a:latin typeface="Lucida Sans" panose="020B0602030504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Lucida Sans" panose="020B0602030504020204" pitchFamily="34" charset="0"/>
              </a:defRPr>
            </a:lvl2pPr>
            <a:lvl3pPr marL="1143000" indent="-228600">
              <a:buFont typeface="Lucida Sans" panose="020B0602030504020204" pitchFamily="34" charset="0"/>
              <a:buChar char="–"/>
              <a:defRPr>
                <a:latin typeface="Lucida Sans" panose="020B0602030504020204" pitchFamily="34" charset="0"/>
              </a:defRPr>
            </a:lvl3pPr>
            <a:lvl4pPr marL="1600200" indent="-228600">
              <a:buFont typeface="Lucida Sans" panose="020B0602030504020204" pitchFamily="34" charset="0"/>
              <a:buChar char="•"/>
              <a:defRPr>
                <a:latin typeface="Lucida Sans" panose="020B0602030504020204" pitchFamily="34" charset="0"/>
              </a:defRPr>
            </a:lvl4pPr>
            <a:lvl5pPr>
              <a:defRPr>
                <a:latin typeface="Lucida Sans" panose="020B0602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1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4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8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1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317500"/>
            <a:ext cx="7848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FB7712AD-3B21-4FE9-B722-CF9B0200D9B9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4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tg.ed.ac.uk/~ht/xsv-status.html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examples/w8code7/planes1.xml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examples/w8code7/planes.x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examples/w8code7/xslplane.xml" TargetMode="External"/><Relationship Id="rId2" Type="http://schemas.openxmlformats.org/officeDocument/2006/relationships/hyperlink" Target="examples/w8code7/xslplane1.xs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examples/w8code7/xslplanes.xsl" TargetMode="External"/><Relationship Id="rId5" Type="http://schemas.openxmlformats.org/officeDocument/2006/relationships/hyperlink" Target="examples/w8code7/xslplanes.xm." TargetMode="External"/><Relationship Id="rId4" Type="http://schemas.openxmlformats.org/officeDocument/2006/relationships/hyperlink" Target="examples/w8code7/xslplane2.xsl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graphical.weather.gov/xml/SOAP_server/ndfdXML.htm" TargetMode="External"/><Relationship Id="rId2" Type="http://schemas.openxmlformats.org/officeDocument/2006/relationships/hyperlink" Target="http://graphical.weather.gov/xml/" TargetMode="Externa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169309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Some examples of using XML:</a:t>
            </a:r>
          </a:p>
          <a:p>
            <a:endParaRPr lang="en-US" dirty="0"/>
          </a:p>
          <a:p>
            <a:r>
              <a:rPr lang="en-US" b="1" dirty="0"/>
              <a:t>Common Data Format (CDF) </a:t>
            </a:r>
            <a:r>
              <a:rPr lang="en-US" dirty="0"/>
              <a:t>– for describing and storing scalar and multidimensional data</a:t>
            </a:r>
          </a:p>
          <a:p>
            <a:endParaRPr lang="en-US" dirty="0"/>
          </a:p>
          <a:p>
            <a:r>
              <a:rPr lang="en-US" b="1" dirty="0"/>
              <a:t>Scalable Vector Graphics (SVG) </a:t>
            </a:r>
            <a:r>
              <a:rPr lang="en-US" dirty="0"/>
              <a:t>– to describe vector images</a:t>
            </a:r>
          </a:p>
          <a:p>
            <a:endParaRPr lang="en-US" altLang="en-US" dirty="0"/>
          </a:p>
          <a:p>
            <a:r>
              <a:rPr lang="en-US" altLang="en-US" b="1" dirty="0"/>
              <a:t>Mathematics Markup Language (</a:t>
            </a:r>
            <a:r>
              <a:rPr lang="en-US" altLang="en-US" b="1" dirty="0" err="1"/>
              <a:t>MathML</a:t>
            </a:r>
            <a:r>
              <a:rPr lang="en-US" altLang="en-US" dirty="0"/>
              <a:t>) – to integrate mathematical notation into a Web document</a:t>
            </a:r>
          </a:p>
          <a:p>
            <a:endParaRPr lang="en-US" altLang="en-US" dirty="0"/>
          </a:p>
          <a:p>
            <a:r>
              <a:rPr lang="en-US" altLang="en-US" b="1" dirty="0"/>
              <a:t>Chemical Markup Language (CML) </a:t>
            </a:r>
            <a:r>
              <a:rPr lang="en-US" altLang="en-US" dirty="0"/>
              <a:t>- to support chemistry </a:t>
            </a:r>
          </a:p>
          <a:p>
            <a:endParaRPr lang="en-US" altLang="en-US" dirty="0"/>
          </a:p>
          <a:p>
            <a:r>
              <a:rPr lang="en-US" altLang="en-US" b="1" dirty="0"/>
              <a:t>GPS </a:t>
            </a:r>
            <a:r>
              <a:rPr lang="en-US" altLang="en-US" b="1" dirty="0" err="1"/>
              <a:t>eXchange</a:t>
            </a:r>
            <a:r>
              <a:rPr lang="en-US" altLang="en-US" b="1" dirty="0"/>
              <a:t> Format (GPX) </a:t>
            </a:r>
            <a:r>
              <a:rPr lang="en-US" altLang="en-US" dirty="0"/>
              <a:t>– to describe GPS data</a:t>
            </a:r>
          </a:p>
          <a:p>
            <a:r>
              <a:rPr lang="en-US" altLang="en-US" dirty="0"/>
              <a:t>   </a:t>
            </a:r>
          </a:p>
          <a:p>
            <a:r>
              <a:rPr lang="en-US" altLang="en-US" b="1" dirty="0"/>
              <a:t>Medical Markup Language (MML) </a:t>
            </a:r>
            <a:r>
              <a:rPr lang="en-US" altLang="en-US" dirty="0"/>
              <a:t>– to represent medical information</a:t>
            </a:r>
          </a:p>
          <a:p>
            <a:endParaRPr lang="en-US" altLang="en-US" dirty="0"/>
          </a:p>
          <a:p>
            <a:r>
              <a:rPr lang="en-US" altLang="en-US" b="1" dirty="0"/>
              <a:t>Office Open XML (OOXML) </a:t>
            </a:r>
            <a:r>
              <a:rPr lang="en-US" altLang="en-US" dirty="0"/>
              <a:t>– for Microsoft Office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783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XML Syntax</a:t>
            </a:r>
          </a:p>
        </p:txBody>
      </p:sp>
    </p:spTree>
    <p:extLst>
      <p:ext uri="{BB962C8B-B14F-4D97-AF65-F5344CB8AC3E}">
        <p14:creationId xmlns:p14="http://schemas.microsoft.com/office/powerpoint/2010/main" val="1468554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Two distinct levels of syntax: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General low-level rules that apply to all XML documents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a particular XML tag set, either a </a:t>
            </a:r>
            <a:r>
              <a:rPr lang="en-US" b="1" i="1" dirty="0">
                <a:solidFill>
                  <a:srgbClr val="FF0000"/>
                </a:solidFill>
              </a:rPr>
              <a:t>document type definition (DTD)</a:t>
            </a:r>
            <a:r>
              <a:rPr lang="en-US" dirty="0"/>
              <a:t> or an </a:t>
            </a:r>
            <a:r>
              <a:rPr lang="en-US" b="1" i="1" dirty="0">
                <a:solidFill>
                  <a:srgbClr val="FF0000"/>
                </a:solidFill>
              </a:rPr>
              <a:t>XML schema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49593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XML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Same as those of XHTML</a:t>
            </a:r>
          </a:p>
          <a:p>
            <a:endParaRPr lang="en-US" dirty="0"/>
          </a:p>
          <a:p>
            <a:r>
              <a:rPr lang="en-US" dirty="0"/>
              <a:t>XML documents consist of</a:t>
            </a:r>
          </a:p>
          <a:p>
            <a:pPr marL="0" lvl="1" indent="0">
              <a:buNone/>
            </a:pPr>
            <a:r>
              <a:rPr lang="en-US" b="1" dirty="0">
                <a:solidFill>
                  <a:srgbClr val="7030A0"/>
                </a:solidFill>
              </a:rPr>
              <a:t>data elements </a:t>
            </a:r>
          </a:p>
          <a:p>
            <a:pPr marL="0" lvl="1" indent="0">
              <a:buNone/>
            </a:pPr>
            <a:r>
              <a:rPr lang="en-US" b="1" dirty="0">
                <a:solidFill>
                  <a:srgbClr val="00B050"/>
                </a:solidFill>
              </a:rPr>
              <a:t>markup declarations</a:t>
            </a:r>
            <a:r>
              <a:rPr lang="en-US" dirty="0"/>
              <a:t>: instructions for the XML parser</a:t>
            </a:r>
          </a:p>
          <a:p>
            <a:pPr marL="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processing instructions: </a:t>
            </a:r>
            <a:r>
              <a:rPr lang="en-US" dirty="0"/>
              <a:t>for the application program that is processing the data in the document</a:t>
            </a:r>
          </a:p>
          <a:p>
            <a:endParaRPr lang="en-US" dirty="0"/>
          </a:p>
          <a:p>
            <a:r>
              <a:rPr lang="en-US" dirty="0"/>
              <a:t>All XML documents begin with an </a:t>
            </a:r>
            <a:r>
              <a:rPr lang="en-US" dirty="0">
                <a:solidFill>
                  <a:srgbClr val="002060"/>
                </a:solidFill>
              </a:rPr>
              <a:t>XML declaration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&lt;?xml version = "1.0" encoding = "utf-8"?&gt;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85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XML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Markup tags and other XML </a:t>
            </a:r>
            <a:r>
              <a:rPr lang="en-US" b="1" dirty="0">
                <a:solidFill>
                  <a:srgbClr val="7030A0"/>
                </a:solidFill>
              </a:rPr>
              <a:t>names</a:t>
            </a:r>
            <a:r>
              <a:rPr lang="en-US" dirty="0"/>
              <a:t> have to:</a:t>
            </a:r>
          </a:p>
          <a:p>
            <a:pPr marL="285750" lvl="1"/>
            <a:r>
              <a:rPr lang="en-US" dirty="0"/>
              <a:t>Begin with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letter</a:t>
            </a:r>
            <a:r>
              <a:rPr lang="en-US" dirty="0"/>
              <a:t> or 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underscore</a:t>
            </a:r>
          </a:p>
          <a:p>
            <a:pPr marL="285750" lvl="1"/>
            <a:r>
              <a:rPr lang="en-US" dirty="0"/>
              <a:t>Can include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digits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hyphens</a:t>
            </a:r>
            <a:r>
              <a:rPr lang="en-US" dirty="0"/>
              <a:t>, 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periods</a:t>
            </a:r>
          </a:p>
          <a:p>
            <a:pPr marL="285750" lvl="1"/>
            <a:r>
              <a:rPr lang="en-US" dirty="0"/>
              <a:t>Have no length limitation</a:t>
            </a:r>
          </a:p>
          <a:p>
            <a:pPr marL="285750" lvl="1"/>
            <a:r>
              <a:rPr lang="en-US" dirty="0"/>
              <a:t>Are </a:t>
            </a:r>
            <a:r>
              <a:rPr lang="en-US" b="1" dirty="0"/>
              <a:t>case sensitive </a:t>
            </a:r>
            <a:r>
              <a:rPr lang="en-US" dirty="0"/>
              <a:t>(unlike HTML names)</a:t>
            </a:r>
          </a:p>
          <a:p>
            <a:pPr lvl="1"/>
            <a:endParaRPr lang="en-US" dirty="0"/>
          </a:p>
          <a:p>
            <a:r>
              <a:rPr lang="en-US" dirty="0"/>
              <a:t>Every XML document defines a single </a:t>
            </a:r>
            <a:r>
              <a:rPr lang="en-US" b="1" i="1" dirty="0">
                <a:solidFill>
                  <a:srgbClr val="FF0000"/>
                </a:solidFill>
              </a:rPr>
              <a:t>root element</a:t>
            </a:r>
            <a:r>
              <a:rPr lang="en-US" dirty="0"/>
              <a:t>, whose opening tag </a:t>
            </a:r>
            <a:r>
              <a:rPr lang="en-US" b="1" dirty="0"/>
              <a:t>must appear as the first line of the document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09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XML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An XML document that follows all of these rules is </a:t>
            </a:r>
            <a:r>
              <a:rPr lang="en-US" b="1" i="1" dirty="0">
                <a:solidFill>
                  <a:srgbClr val="FF0000"/>
                </a:solidFill>
              </a:rPr>
              <a:t>well formed</a:t>
            </a:r>
          </a:p>
          <a:p>
            <a:pPr>
              <a:lnSpc>
                <a:spcPct val="100000"/>
              </a:lnSpc>
            </a:pPr>
            <a:endParaRPr lang="en-US" b="1" i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i="1" u="sng" dirty="0"/>
              <a:t>Example XML document: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&lt;?xml version = "1.0" encoding = "utf-8" ?&gt;</a:t>
            </a:r>
          </a:p>
          <a:p>
            <a:pPr>
              <a:lnSpc>
                <a:spcPct val="100000"/>
              </a:lnSpc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&lt;ad&gt;</a:t>
            </a:r>
          </a:p>
          <a:p>
            <a:pPr>
              <a:lnSpc>
                <a:spcPct val="100000"/>
              </a:lnSpc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&lt;year&gt; 1960 &lt;/year&gt;</a:t>
            </a:r>
          </a:p>
          <a:p>
            <a:pPr>
              <a:lnSpc>
                <a:spcPct val="100000"/>
              </a:lnSpc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&lt;make&gt; Cessna &lt;/make&gt;</a:t>
            </a:r>
          </a:p>
          <a:p>
            <a:pPr>
              <a:lnSpc>
                <a:spcPct val="100000"/>
              </a:lnSpc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&lt;model&gt;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Centurian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&lt;/model&gt;</a:t>
            </a:r>
          </a:p>
          <a:p>
            <a:pPr>
              <a:lnSpc>
                <a:spcPct val="100000"/>
              </a:lnSpc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&lt;color&gt; Yellow with white trim &lt;/color&gt;</a:t>
            </a:r>
          </a:p>
          <a:p>
            <a:pPr>
              <a:lnSpc>
                <a:spcPct val="100000"/>
              </a:lnSpc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&lt;location&gt;</a:t>
            </a:r>
          </a:p>
          <a:p>
            <a:pPr>
              <a:lnSpc>
                <a:spcPct val="100000"/>
              </a:lnSpc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  &lt;city&gt; Gulfport &lt;/city&gt;</a:t>
            </a:r>
          </a:p>
          <a:p>
            <a:pPr>
              <a:lnSpc>
                <a:spcPct val="100000"/>
              </a:lnSpc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  &lt;state&gt; Mississippi &lt;/state&gt;</a:t>
            </a:r>
          </a:p>
          <a:p>
            <a:pPr>
              <a:lnSpc>
                <a:spcPct val="100000"/>
              </a:lnSpc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&lt;/location&gt;</a:t>
            </a:r>
          </a:p>
          <a:p>
            <a:pPr>
              <a:lnSpc>
                <a:spcPct val="100000"/>
              </a:lnSpc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&lt;/ad&gt; 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08564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343400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Just like in HTML, tags can have attributes, but…</a:t>
            </a:r>
          </a:p>
          <a:p>
            <a:pPr>
              <a:lnSpc>
                <a:spcPct val="100000"/>
              </a:lnSpc>
            </a:pPr>
            <a:r>
              <a:rPr lang="en-US" dirty="0"/>
              <a:t>attributes are not used in XML the way they are in HTML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In XML, you often define a </a:t>
            </a:r>
            <a:r>
              <a:rPr lang="en-US" b="1" dirty="0">
                <a:solidFill>
                  <a:srgbClr val="7030A0"/>
                </a:solidFill>
              </a:rPr>
              <a:t>new nested tag </a:t>
            </a:r>
            <a:r>
              <a:rPr lang="en-US" dirty="0"/>
              <a:t>to provide more info about the content of a tag</a:t>
            </a:r>
          </a:p>
          <a:p>
            <a:pPr indent="-285750"/>
            <a:endParaRPr lang="en-US" dirty="0"/>
          </a:p>
          <a:p>
            <a:pPr indent="-285750"/>
            <a:r>
              <a:rPr lang="en-US" b="1" dirty="0"/>
              <a:t>Nested tags are better than attributes</a:t>
            </a:r>
            <a:r>
              <a:rPr lang="en-US" dirty="0"/>
              <a:t>, because attributes cannot describe structure and the structural complexity may grow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Attributes should always be used to identify numbers or names of elements (like HTML </a:t>
            </a:r>
            <a:r>
              <a:rPr lang="en-US" sz="2800" dirty="0">
                <a:latin typeface="Courier New" pitchFamily="49" charset="0"/>
              </a:rPr>
              <a:t>id</a:t>
            </a:r>
            <a:r>
              <a:rPr lang="en-US" dirty="0"/>
              <a:t> and </a:t>
            </a:r>
            <a:r>
              <a:rPr lang="en-US" sz="2800" dirty="0">
                <a:latin typeface="Courier New" pitchFamily="49" charset="0"/>
              </a:rPr>
              <a:t>name</a:t>
            </a:r>
            <a:r>
              <a:rPr lang="en-US" dirty="0"/>
              <a:t> attributes)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7596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&lt;!-- A tag with one attribute --&gt;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&lt;patient name = "Maggie Dee Magpie"&gt;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&lt;/patient&gt;</a:t>
            </a:r>
          </a:p>
          <a:p>
            <a:pPr>
              <a:lnSpc>
                <a:spcPct val="100000"/>
              </a:lnSpc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&lt;!-- A tag with one nested tag --&gt;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&lt;patient&gt;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&lt;name&gt; Maggie Dee Magpie &lt;/name&gt;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&lt;/patient&gt;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79417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&lt;!-- A tag with one nested tag, which contains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three nested tags --&gt;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&lt;patient&gt;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&lt;name&gt;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&lt;first&gt; Maggie &lt;/first&gt;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&lt;middle&gt; Dee &lt;/middle&gt;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&lt;last&gt; Magpie &lt;/last&gt;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&lt;/name&gt;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&lt;/patient&gt; 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75267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711200" y="914400"/>
            <a:ext cx="96245" cy="315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7625" tIns="19050" rIns="47625" bIns="190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Helvetica" pitchFamily="34" charset="0"/>
            </a:endParaRP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740833" y="2788444"/>
            <a:ext cx="288541" cy="31777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7625" tIns="19050" rIns="47625" bIns="19050">
            <a:spAutoFit/>
          </a:bodyPr>
          <a:lstStyle/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Helvetica" pitchFamily="34" charset="0"/>
              </a:rPr>
              <a:t>  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XML documents often consist of one or more </a:t>
            </a:r>
            <a:r>
              <a:rPr lang="en-US" b="1" i="1" dirty="0">
                <a:solidFill>
                  <a:srgbClr val="FF0000"/>
                </a:solidFill>
              </a:rPr>
              <a:t>entities</a:t>
            </a:r>
          </a:p>
          <a:p>
            <a:pPr marL="285750" lvl="1"/>
            <a:r>
              <a:rPr lang="en-US" dirty="0"/>
              <a:t>Entities range from a single special character to a book chapter</a:t>
            </a:r>
          </a:p>
          <a:p>
            <a:pPr marL="285750" lvl="1"/>
            <a:r>
              <a:rPr lang="en-US" dirty="0"/>
              <a:t>An XML document has one </a:t>
            </a:r>
            <a:r>
              <a:rPr lang="en-US" b="1" i="1" dirty="0">
                <a:solidFill>
                  <a:srgbClr val="FF0000"/>
                </a:solidFill>
              </a:rPr>
              <a:t>document entity</a:t>
            </a:r>
          </a:p>
          <a:p>
            <a:endParaRPr lang="en-US" dirty="0"/>
          </a:p>
          <a:p>
            <a:r>
              <a:rPr lang="en-US" dirty="0"/>
              <a:t>Reasons for using entities:</a:t>
            </a:r>
          </a:p>
          <a:p>
            <a:pPr marL="285750" lvl="1"/>
            <a:r>
              <a:rPr lang="en-US" dirty="0"/>
              <a:t>Large documents are easier to manage </a:t>
            </a:r>
          </a:p>
          <a:p>
            <a:pPr marL="285750" lvl="1"/>
            <a:r>
              <a:rPr lang="en-US" dirty="0"/>
              <a:t>Repeated entities need not be literally repeated</a:t>
            </a:r>
          </a:p>
          <a:p>
            <a:pPr marL="285750" lvl="1"/>
            <a:r>
              <a:rPr lang="en-US" b="1" i="1" dirty="0">
                <a:solidFill>
                  <a:srgbClr val="FF0000"/>
                </a:solidFill>
              </a:rPr>
              <a:t>Binary entities </a:t>
            </a:r>
            <a:r>
              <a:rPr lang="en-US" dirty="0"/>
              <a:t>can only be referenced in the document entities (XML is all text!)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1789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Define XML and its relationship to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Examine uses of XML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Describe the syntax of XML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Describe the processing of XML documents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Show uses of XML in </a:t>
            </a:r>
            <a:r>
              <a:rPr lang="en-US"/>
              <a:t>Web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061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105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Entity names</a:t>
            </a:r>
          </a:p>
          <a:p>
            <a:pPr marL="285750" lvl="1"/>
            <a:r>
              <a:rPr lang="en-US" dirty="0"/>
              <a:t>No length limitation</a:t>
            </a:r>
          </a:p>
          <a:p>
            <a:pPr marL="285750" lvl="1"/>
            <a:r>
              <a:rPr lang="en-US" dirty="0"/>
              <a:t>Must begin with a letter, a dash, or a colon</a:t>
            </a:r>
          </a:p>
          <a:p>
            <a:pPr marL="285750" lvl="1"/>
            <a:r>
              <a:rPr lang="en-US" dirty="0"/>
              <a:t>Can include letters, digits, periods, dashes, underscores, or colons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 reference to an entity has the form:</a:t>
            </a:r>
          </a:p>
          <a:p>
            <a:pPr marL="457200" lvl="1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entity_name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Predefined entities (as in XHTML):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</a:rPr>
              <a:t>&lt;           &amp;</a:t>
            </a:r>
            <a:r>
              <a:rPr lang="en-US" sz="2400" dirty="0" err="1">
                <a:latin typeface="Courier New" pitchFamily="49" charset="0"/>
              </a:rPr>
              <a:t>lt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</a:rPr>
              <a:t>&gt;           &amp;</a:t>
            </a:r>
            <a:r>
              <a:rPr lang="en-US" sz="2400" dirty="0" err="1">
                <a:latin typeface="Courier New" pitchFamily="49" charset="0"/>
              </a:rPr>
              <a:t>gt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</a:rPr>
              <a:t>&amp;           &amp;amp;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</a:rPr>
              <a:t>"           &amp;</a:t>
            </a:r>
            <a:r>
              <a:rPr lang="en-US" sz="2400" dirty="0" err="1">
                <a:latin typeface="Courier New" pitchFamily="49" charset="0"/>
              </a:rPr>
              <a:t>quot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</a:rPr>
              <a:t>'           &amp;</a:t>
            </a:r>
            <a:r>
              <a:rPr lang="en-US" sz="2400" dirty="0" err="1">
                <a:latin typeface="Courier New" pitchFamily="49" charset="0"/>
              </a:rPr>
              <a:t>apos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44161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800"/>
          </a:xfrm>
        </p:spPr>
        <p:txBody>
          <a:bodyPr>
            <a:noAutofit/>
          </a:bodyPr>
          <a:lstStyle/>
          <a:p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markup vocabulary </a:t>
            </a:r>
            <a:r>
              <a:rPr lang="en-US" dirty="0"/>
              <a:t>is the collection of all of the element types and attribute names of a markup language (a tag set)</a:t>
            </a:r>
          </a:p>
          <a:p>
            <a:endParaRPr lang="en-US" dirty="0"/>
          </a:p>
          <a:p>
            <a:r>
              <a:rPr lang="en-US" dirty="0"/>
              <a:t>An XML document may define its own tag set and also use those of another tag set - CONFLICTS!</a:t>
            </a:r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b="1" i="1" dirty="0">
                <a:solidFill>
                  <a:srgbClr val="FF0000"/>
                </a:solidFill>
              </a:rPr>
              <a:t>XML namespace </a:t>
            </a:r>
            <a:r>
              <a:rPr lang="en-US" dirty="0"/>
              <a:t>is a collection of names used in XML documents as element types and attribute names</a:t>
            </a:r>
          </a:p>
          <a:p>
            <a:endParaRPr lang="en-US" dirty="0"/>
          </a:p>
          <a:p>
            <a:r>
              <a:rPr lang="en-US" dirty="0"/>
              <a:t>The name of an XML namespace has the form of a URI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5978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334000"/>
          </a:xfrm>
        </p:spPr>
        <p:txBody>
          <a:bodyPr>
            <a:noAutofit/>
          </a:bodyPr>
          <a:lstStyle/>
          <a:p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namespace declaration </a:t>
            </a:r>
            <a:r>
              <a:rPr lang="en-US" dirty="0"/>
              <a:t>has the form:  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element_name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xmlns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[:prefix] = URI&gt;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prefix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short name for the namespace, which is attached to names from the namespace in the XML document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gmcars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xmlns:gm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"http://www.gm.com/names"&gt;</a:t>
            </a: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/>
              <a:t>In the document, you can use </a:t>
            </a:r>
            <a:r>
              <a:rPr lang="en-US" sz="2200" dirty="0">
                <a:latin typeface="Courier New" pitchFamily="49" charset="0"/>
              </a:rPr>
              <a:t>&lt;</a:t>
            </a:r>
            <a:r>
              <a:rPr lang="en-US" sz="2200" dirty="0" err="1">
                <a:latin typeface="Courier New" pitchFamily="49" charset="0"/>
              </a:rPr>
              <a:t>gm:pontiac</a:t>
            </a:r>
            <a:r>
              <a:rPr lang="en-US" sz="2200" dirty="0">
                <a:latin typeface="Courier New" pitchFamily="49" charset="0"/>
              </a:rPr>
              <a:t>&gt;</a:t>
            </a:r>
          </a:p>
          <a:p>
            <a:endParaRPr lang="en-US" dirty="0">
              <a:latin typeface="Courier New" pitchFamily="49" charset="0"/>
            </a:endParaRPr>
          </a:p>
          <a:p>
            <a:r>
              <a:rPr lang="en-US" sz="2200" dirty="0"/>
              <a:t>Purposes of the prefix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Shorthand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URI includes characters that are illegal in XML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7866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declare two namespaces on one element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</a:rPr>
              <a:t>&lt;</a:t>
            </a:r>
            <a:r>
              <a:rPr lang="en-US" sz="2200" dirty="0" err="1">
                <a:latin typeface="Courier New" pitchFamily="49" charset="0"/>
              </a:rPr>
              <a:t>gmcars</a:t>
            </a:r>
            <a:r>
              <a:rPr lang="en-US" sz="2200" dirty="0"/>
              <a:t> </a:t>
            </a:r>
            <a:r>
              <a:rPr lang="en-US" sz="2200" dirty="0" err="1">
                <a:latin typeface="Courier New" pitchFamily="49" charset="0"/>
              </a:rPr>
              <a:t>xmlns:gm</a:t>
            </a:r>
            <a:r>
              <a:rPr lang="en-US" sz="2200" dirty="0">
                <a:latin typeface="Courier New" pitchFamily="49" charset="0"/>
              </a:rPr>
              <a:t> = "http://www.gm.com/names"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 err="1">
                <a:latin typeface="Courier New" pitchFamily="49" charset="0"/>
              </a:rPr>
              <a:t>xmlns:html</a:t>
            </a:r>
            <a:r>
              <a:rPr lang="en-US" sz="2200" dirty="0">
                <a:latin typeface="Courier New" pitchFamily="49" charset="0"/>
              </a:rPr>
              <a:t> = "http://www.w3.org/1999/xhtml"&gt;</a:t>
            </a:r>
          </a:p>
          <a:p>
            <a:pPr>
              <a:buNone/>
            </a:pPr>
            <a:endParaRPr lang="en-US" dirty="0">
              <a:latin typeface="Courier New" pitchFamily="49" charset="0"/>
            </a:endParaRPr>
          </a:p>
          <a:p>
            <a:pPr>
              <a:buNone/>
            </a:pPr>
            <a:r>
              <a:rPr lang="en-US" dirty="0"/>
              <a:t>The </a:t>
            </a:r>
            <a:r>
              <a:rPr lang="en-US" sz="2400" dirty="0" err="1">
                <a:latin typeface="Courier New" pitchFamily="49" charset="0"/>
              </a:rPr>
              <a:t>gmcars</a:t>
            </a:r>
            <a:r>
              <a:rPr lang="en-US" dirty="0"/>
              <a:t> element can now use </a:t>
            </a:r>
            <a:r>
              <a:rPr lang="en-US" sz="2400" dirty="0">
                <a:latin typeface="Courier New" pitchFamily="49" charset="0"/>
              </a:rPr>
              <a:t>gm</a:t>
            </a:r>
            <a:r>
              <a:rPr lang="en-US" dirty="0"/>
              <a:t> names and </a:t>
            </a:r>
            <a:r>
              <a:rPr lang="en-US" dirty="0" err="1"/>
              <a:t>xhtml</a:t>
            </a:r>
            <a:r>
              <a:rPr lang="en-US" dirty="0"/>
              <a:t> names</a:t>
            </a:r>
          </a:p>
          <a:p>
            <a:endParaRPr lang="en-US" dirty="0"/>
          </a:p>
          <a:p>
            <a:r>
              <a:rPr lang="en-US" dirty="0"/>
              <a:t>One namespace can be made the default by leaving the prefix out of the declaration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6711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sz="3100" b="1" u="sng" dirty="0"/>
              <a:t>Example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&lt;root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xmlns:h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="http://www.w3.org/TR/html4/"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xmlns:f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="http://www.w3schools.com/furniture"&gt;</a:t>
            </a:r>
          </a:p>
          <a:p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h:table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h:tr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h:td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&gt;Apples&lt;/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h:td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h:td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&gt;Bananas&lt;/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h:td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h:tr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h:table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f:table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f:name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&gt;African Coffee Table&lt;/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f:name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f:width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&gt;80&lt;/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f:width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f:length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&gt;120&lt;/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f:length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f:table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&lt;/root&gt;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24661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XML Schemas</a:t>
            </a:r>
          </a:p>
        </p:txBody>
      </p:sp>
    </p:spTree>
    <p:extLst>
      <p:ext uri="{BB962C8B-B14F-4D97-AF65-F5344CB8AC3E}">
        <p14:creationId xmlns:p14="http://schemas.microsoft.com/office/powerpoint/2010/main" val="3351536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Schemas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i="1" dirty="0">
                <a:solidFill>
                  <a:srgbClr val="FF0000"/>
                </a:solidFill>
              </a:rPr>
              <a:t>XML schema </a:t>
            </a:r>
            <a:r>
              <a:rPr lang="en-US" dirty="0"/>
              <a:t>is an XML document that</a:t>
            </a:r>
          </a:p>
          <a:p>
            <a:pPr marL="285750" lvl="1"/>
            <a:endParaRPr lang="en-US" dirty="0"/>
          </a:p>
          <a:p>
            <a:pPr marL="285750" lvl="1"/>
            <a:r>
              <a:rPr lang="en-US" dirty="0"/>
              <a:t>Specifies the </a:t>
            </a:r>
            <a:r>
              <a:rPr lang="en-US" dirty="0">
                <a:solidFill>
                  <a:srgbClr val="7030A0"/>
                </a:solidFill>
              </a:rPr>
              <a:t>elements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attributes</a:t>
            </a:r>
            <a:r>
              <a:rPr lang="en-US" dirty="0"/>
              <a:t> of an XML language</a:t>
            </a:r>
          </a:p>
          <a:p>
            <a:pPr marL="285750" lvl="1"/>
            <a:endParaRPr lang="en-US" dirty="0"/>
          </a:p>
          <a:p>
            <a:pPr marL="285750" lvl="1"/>
            <a:r>
              <a:rPr lang="en-US" dirty="0"/>
              <a:t>Specifies the </a:t>
            </a:r>
            <a:r>
              <a:rPr lang="en-US" dirty="0">
                <a:solidFill>
                  <a:srgbClr val="00B050"/>
                </a:solidFill>
              </a:rPr>
              <a:t>structure</a:t>
            </a:r>
            <a:r>
              <a:rPr lang="en-US" dirty="0"/>
              <a:t> of its instance XML documents</a:t>
            </a:r>
          </a:p>
          <a:p>
            <a:pPr marL="285750" lvl="1"/>
            <a:endParaRPr lang="en-US" dirty="0"/>
          </a:p>
          <a:p>
            <a:pPr marL="285750" lvl="1"/>
            <a:r>
              <a:rPr lang="en-US" dirty="0"/>
              <a:t>Specifies the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data type </a:t>
            </a:r>
            <a:r>
              <a:rPr lang="en-US" dirty="0"/>
              <a:t>of every element and attribute of its instance XML documents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07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Schemas are written using a </a:t>
            </a:r>
            <a:r>
              <a:rPr lang="en-US" b="1" dirty="0"/>
              <a:t>namespace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</a:rPr>
              <a:t>http://www.w3.org/2001/XMLSchema</a:t>
            </a:r>
          </a:p>
          <a:p>
            <a:endParaRPr lang="en-US" dirty="0"/>
          </a:p>
          <a:p>
            <a:r>
              <a:rPr lang="en-US" dirty="0"/>
              <a:t>Every XML schema has a single </a:t>
            </a:r>
            <a:r>
              <a:rPr lang="en-US" b="1" dirty="0"/>
              <a:t>root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</a:rPr>
              <a:t>schema</a:t>
            </a:r>
          </a:p>
          <a:p>
            <a:pPr lvl="1"/>
            <a:endParaRPr lang="en-US" sz="2200" dirty="0"/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schema</a:t>
            </a:r>
            <a:r>
              <a:rPr lang="en-US" dirty="0"/>
              <a:t> element must specify the namespace for schemas as its 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</a:rPr>
              <a:t>xmlns:xsd</a:t>
            </a:r>
            <a:r>
              <a:rPr lang="en-US" dirty="0"/>
              <a:t> attribute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155140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XML schema itself </a:t>
            </a:r>
            <a:r>
              <a:rPr lang="en-US" b="1" dirty="0"/>
              <a:t>defines a tag set</a:t>
            </a:r>
            <a:r>
              <a:rPr lang="en-US" dirty="0"/>
              <a:t>, which must be named, e.g.:  </a:t>
            </a:r>
            <a:br>
              <a:rPr lang="en-US" dirty="0"/>
            </a:br>
            <a:r>
              <a:rPr lang="en-US" dirty="0" err="1">
                <a:solidFill>
                  <a:srgbClr val="7030A0"/>
                </a:solidFill>
                <a:latin typeface="Courier New" pitchFamily="49" charset="0"/>
              </a:rPr>
              <a:t>targetNamespace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=            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http://cs.uccs.edu/planeSchema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>
              <a:latin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If we want to include nested elements, we must set the 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</a:rPr>
              <a:t>elementFormDefault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attribute to </a:t>
            </a:r>
            <a:r>
              <a:rPr lang="en-US" dirty="0">
                <a:solidFill>
                  <a:srgbClr val="002060"/>
                </a:solidFill>
                <a:latin typeface="Courier New" pitchFamily="49" charset="0"/>
              </a:rPr>
              <a:t>qualified</a:t>
            </a:r>
          </a:p>
          <a:p>
            <a:pPr>
              <a:buFontTx/>
              <a:buChar char="-"/>
            </a:pP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default namespace </a:t>
            </a:r>
            <a:r>
              <a:rPr lang="en-US" dirty="0"/>
              <a:t>must also be specified, e.g.: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</a:rPr>
              <a:t>xmlns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http://cs.uccs.edu/</a:t>
            </a:r>
            <a:r>
              <a:rPr lang="en-US" dirty="0" err="1">
                <a:latin typeface="Courier New" pitchFamily="49" charset="0"/>
              </a:rPr>
              <a:t>planeSchema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64115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complete example of a </a:t>
            </a:r>
            <a:r>
              <a:rPr lang="en-US" b="1" i="1" dirty="0">
                <a:solidFill>
                  <a:srgbClr val="FF0000"/>
                </a:solidFill>
              </a:rPr>
              <a:t>schema element</a:t>
            </a:r>
            <a:r>
              <a:rPr lang="en-US" dirty="0"/>
              <a:t>:</a:t>
            </a:r>
          </a:p>
          <a:p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</a:rPr>
              <a:t>xsd: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</a:rPr>
              <a:t>schema</a:t>
            </a:r>
            <a:endParaRPr lang="en-US" dirty="0">
              <a:solidFill>
                <a:srgbClr val="7030A0"/>
              </a:solidFill>
              <a:latin typeface="Courier New" pitchFamily="49" charset="0"/>
            </a:endParaRPr>
          </a:p>
          <a:p>
            <a:pPr marL="463550" indent="-463550">
              <a:buNone/>
            </a:pPr>
            <a:r>
              <a:rPr lang="en-US" dirty="0">
                <a:latin typeface="Courier New" pitchFamily="49" charset="0"/>
              </a:rPr>
              <a:t>   &lt;!-- Namespace for the schema itself --&gt;</a:t>
            </a:r>
          </a:p>
          <a:p>
            <a:pPr marL="463550" indent="-463550">
              <a:buNone/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xmlns:</a:t>
            </a:r>
            <a:r>
              <a:rPr lang="en-US" b="1" dirty="0" err="1">
                <a:latin typeface="Courier New" pitchFamily="49" charset="0"/>
              </a:rPr>
              <a:t>xsd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http://www.w3.org/2001/XMLSchema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>
              <a:latin typeface="Courier New" pitchFamily="49" charset="0"/>
            </a:endParaRPr>
          </a:p>
          <a:p>
            <a:pPr marL="463550" indent="-463550">
              <a:buNone/>
            </a:pPr>
            <a:r>
              <a:rPr lang="en-US" dirty="0">
                <a:latin typeface="Courier New" pitchFamily="49" charset="0"/>
              </a:rPr>
              <a:t>   </a:t>
            </a:r>
          </a:p>
          <a:p>
            <a:pPr marL="463550" indent="-463550">
              <a:buNone/>
            </a:pPr>
            <a:r>
              <a:rPr lang="en-US" dirty="0">
                <a:latin typeface="Courier New" pitchFamily="49" charset="0"/>
              </a:rPr>
              <a:t>	&lt;!-- Namespace where elements defined here will be placed --&gt;</a:t>
            </a:r>
          </a:p>
          <a:p>
            <a:pPr marL="463550" indent="-463550">
              <a:buNone/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</a:rPr>
              <a:t>targetNamespace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http://cs.uccs.edu/planeSchema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>
              <a:latin typeface="Courier New" pitchFamily="49" charset="0"/>
            </a:endParaRPr>
          </a:p>
          <a:p>
            <a:pPr marL="463550" indent="-463550">
              <a:buNone/>
            </a:pPr>
            <a:r>
              <a:rPr lang="en-US" dirty="0">
                <a:latin typeface="Courier New" pitchFamily="49" charset="0"/>
              </a:rPr>
              <a:t>   </a:t>
            </a:r>
          </a:p>
          <a:p>
            <a:pPr marL="463550" indent="-463550">
              <a:buNone/>
            </a:pPr>
            <a:r>
              <a:rPr lang="en-US" dirty="0">
                <a:latin typeface="Courier New" pitchFamily="49" charset="0"/>
              </a:rPr>
              <a:t>	&lt;!-- Default namespace for this document --&gt;</a:t>
            </a:r>
          </a:p>
          <a:p>
            <a:pPr marL="463550" indent="-463550">
              <a:buNone/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</a:rPr>
              <a:t>xmlns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http://cs.uccs.edu/planeSchema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>
              <a:latin typeface="Courier New" pitchFamily="49" charset="0"/>
            </a:endParaRPr>
          </a:p>
          <a:p>
            <a:pPr marL="463550" indent="-463550">
              <a:buNone/>
            </a:pPr>
            <a:r>
              <a:rPr lang="en-US" dirty="0">
                <a:latin typeface="Courier New" pitchFamily="49" charset="0"/>
              </a:rPr>
              <a:t>   </a:t>
            </a:r>
          </a:p>
          <a:p>
            <a:pPr marL="463550" indent="-463550">
              <a:buNone/>
            </a:pPr>
            <a:r>
              <a:rPr lang="en-US" dirty="0">
                <a:latin typeface="Courier New" pitchFamily="49" charset="0"/>
              </a:rPr>
              <a:t>	&lt;!-- Next, specify non-top-level elements to be in the target namespace --&gt;</a:t>
            </a:r>
          </a:p>
          <a:p>
            <a:pPr marL="463550" indent="-463550">
              <a:buNone/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</a:rPr>
              <a:t>elementFormDefault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qualified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</a:rPr>
              <a:t>&gt;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9144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XML</a:t>
            </a:r>
          </a:p>
        </p:txBody>
      </p:sp>
    </p:spTree>
    <p:extLst>
      <p:ext uri="{BB962C8B-B14F-4D97-AF65-F5344CB8AC3E}">
        <p14:creationId xmlns:p14="http://schemas.microsoft.com/office/powerpoint/2010/main" val="1029004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Schema Instance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defining an </a:t>
            </a:r>
            <a:r>
              <a:rPr lang="en-US" b="1" dirty="0"/>
              <a:t>instance document, </a:t>
            </a:r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root element </a:t>
            </a:r>
            <a:r>
              <a:rPr lang="en-US" dirty="0"/>
              <a:t>must specify the namespaces it uses:</a:t>
            </a:r>
          </a:p>
          <a:p>
            <a:pPr marL="292100" lvl="1"/>
            <a:r>
              <a:rPr lang="en-US" sz="2200" dirty="0"/>
              <a:t>The default namespace</a:t>
            </a:r>
          </a:p>
          <a:p>
            <a:pPr marL="292100" lvl="1"/>
            <a:r>
              <a:rPr lang="en-US" sz="2200" dirty="0"/>
              <a:t>The standard namespace for instances (</a:t>
            </a:r>
            <a:r>
              <a:rPr lang="en-US" sz="2200" dirty="0" err="1">
                <a:latin typeface="Courier New" pitchFamily="49" charset="0"/>
              </a:rPr>
              <a:t>XMLSchema</a:t>
            </a:r>
            <a:r>
              <a:rPr lang="en-US" sz="2200" dirty="0">
                <a:latin typeface="Courier New" pitchFamily="49" charset="0"/>
              </a:rPr>
              <a:t>-instance</a:t>
            </a:r>
            <a:r>
              <a:rPr lang="en-US" sz="2200" dirty="0"/>
              <a:t>)</a:t>
            </a:r>
          </a:p>
          <a:p>
            <a:pPr marL="292100" lvl="1"/>
            <a:r>
              <a:rPr lang="en-US" sz="2200" dirty="0"/>
              <a:t>The location where the default namespace is defined, using the </a:t>
            </a:r>
            <a:r>
              <a:rPr lang="en-US" sz="2200" dirty="0" err="1">
                <a:latin typeface="Courier New" pitchFamily="49" charset="0"/>
              </a:rPr>
              <a:t>schemaLocation</a:t>
            </a:r>
            <a:r>
              <a:rPr lang="en-US" sz="2200" dirty="0"/>
              <a:t> attribute</a:t>
            </a:r>
          </a:p>
          <a:p>
            <a:pPr marL="292100" lvl="1"/>
            <a:endParaRPr lang="en-US" dirty="0"/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&lt;planes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</a:rPr>
              <a:t>xmlns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http://cs.uccs.edu/planeSchema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>
              <a:latin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xmlns:</a:t>
            </a:r>
            <a:r>
              <a:rPr lang="en-US" b="1" dirty="0" err="1">
                <a:latin typeface="Courier New" pitchFamily="49" charset="0"/>
              </a:rPr>
              <a:t>xsi</a:t>
            </a:r>
            <a:r>
              <a:rPr lang="en-US" dirty="0">
                <a:latin typeface="Courier New" pitchFamily="49" charset="0"/>
              </a:rPr>
              <a:t> =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http://www.w3.org/2001/XMLSchema-instance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>
              <a:latin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xsi:</a:t>
            </a:r>
            <a:r>
              <a:rPr lang="en-US" b="1" dirty="0" err="1">
                <a:latin typeface="Courier New" pitchFamily="49" charset="0"/>
              </a:rPr>
              <a:t>schemaLocation</a:t>
            </a:r>
            <a:r>
              <a:rPr lang="en-US" dirty="0">
                <a:latin typeface="Courier New" pitchFamily="49" charset="0"/>
              </a:rPr>
              <a:t> = </a:t>
            </a:r>
          </a:p>
          <a:p>
            <a:pPr>
              <a:buNone/>
            </a:pPr>
            <a:r>
              <a:rPr lang="en-US">
                <a:latin typeface="Courier New" pitchFamily="49" charset="0"/>
              </a:rPr>
              <a:t>    </a:t>
            </a:r>
            <a:r>
              <a:rPr lang="en-US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http://cs.uccs.edu/</a:t>
            </a:r>
            <a:r>
              <a:rPr lang="en-US" dirty="0" err="1">
                <a:latin typeface="Courier New" pitchFamily="49" charset="0"/>
              </a:rPr>
              <a:t>planeSchema</a:t>
            </a:r>
            <a:r>
              <a:rPr lang="en-US" dirty="0">
                <a:latin typeface="Courier New" pitchFamily="49" charset="0"/>
              </a:rPr>
              <a:t>/planes.xsd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&gt;</a:t>
            </a:r>
          </a:p>
          <a:p>
            <a:endParaRPr lang="en-US" dirty="0"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15414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/>
          </a:bodyPr>
          <a:lstStyle/>
          <a:p>
            <a:r>
              <a:rPr lang="en-US" dirty="0"/>
              <a:t>An XML schema can be used to define types of data (data that is stored in elements):</a:t>
            </a:r>
          </a:p>
          <a:p>
            <a:endParaRPr lang="en-US" b="1" u="sng" dirty="0"/>
          </a:p>
          <a:p>
            <a:r>
              <a:rPr lang="en-US" b="1" u="sng"/>
              <a:t>Element Categories</a:t>
            </a:r>
            <a:endParaRPr lang="en-US" b="1" u="sng" dirty="0"/>
          </a:p>
          <a:p>
            <a:pPr marL="285750" lvl="1"/>
            <a:endParaRPr lang="en-US" sz="2200" b="1" i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en-US" sz="2200" b="1" i="1" dirty="0">
                <a:solidFill>
                  <a:srgbClr val="FF0000"/>
                </a:solidFill>
              </a:rPr>
              <a:t>Simple</a:t>
            </a:r>
            <a:r>
              <a:rPr lang="en-US" sz="2200" dirty="0"/>
              <a:t>: strings only, no attributes and no nested elements</a:t>
            </a:r>
          </a:p>
          <a:p>
            <a:pPr marL="0" lvl="1" indent="0">
              <a:buNone/>
            </a:pPr>
            <a:endParaRPr lang="en-US" sz="2200" b="1" i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en-US" sz="2200" b="1" i="1" dirty="0">
                <a:solidFill>
                  <a:srgbClr val="FF0000"/>
                </a:solidFill>
              </a:rPr>
              <a:t>Complex</a:t>
            </a:r>
            <a:r>
              <a:rPr lang="en-US" sz="2200" dirty="0"/>
              <a:t>: can have attributes and nested elements</a:t>
            </a:r>
            <a:endParaRPr lang="en-US" sz="2200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34783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/>
          </a:bodyPr>
          <a:lstStyle/>
          <a:p>
            <a:r>
              <a:rPr lang="en-US" dirty="0"/>
              <a:t>XMLS defines 44 </a:t>
            </a:r>
            <a:r>
              <a:rPr lang="en-US" dirty="0">
                <a:solidFill>
                  <a:srgbClr val="7030A0"/>
                </a:solidFill>
              </a:rPr>
              <a:t>data types</a:t>
            </a:r>
          </a:p>
          <a:p>
            <a:pPr marL="0" lvl="1" indent="0">
              <a:buNone/>
            </a:pPr>
            <a:endParaRPr lang="en-US" sz="2200" b="1" i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en-US" sz="2200" b="1" i="1" dirty="0">
                <a:solidFill>
                  <a:srgbClr val="FF0000"/>
                </a:solidFill>
              </a:rPr>
              <a:t>Primitive</a:t>
            </a:r>
            <a:r>
              <a:rPr lang="en-US" sz="2200" dirty="0"/>
              <a:t>: </a:t>
            </a:r>
            <a:r>
              <a:rPr lang="en-US" sz="2200" dirty="0">
                <a:latin typeface="Courier New" pitchFamily="49" charset="0"/>
              </a:rPr>
              <a:t>string</a:t>
            </a:r>
            <a:r>
              <a:rPr lang="en-US" sz="2200" dirty="0"/>
              <a:t>, </a:t>
            </a:r>
            <a:r>
              <a:rPr lang="en-US" sz="2200" dirty="0">
                <a:latin typeface="Courier New" pitchFamily="49" charset="0"/>
              </a:rPr>
              <a:t>Boolean</a:t>
            </a:r>
            <a:r>
              <a:rPr lang="en-US" sz="2200" dirty="0"/>
              <a:t>, </a:t>
            </a:r>
            <a:r>
              <a:rPr lang="en-US" sz="2200" dirty="0">
                <a:latin typeface="Courier New" pitchFamily="49" charset="0"/>
              </a:rPr>
              <a:t>float</a:t>
            </a:r>
            <a:r>
              <a:rPr lang="en-US" sz="2200" dirty="0"/>
              <a:t>, …</a:t>
            </a:r>
          </a:p>
          <a:p>
            <a:pPr marL="0" lvl="1" indent="0">
              <a:buNone/>
            </a:pPr>
            <a:endParaRPr lang="en-US" sz="2200" b="1" i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en-US" sz="2200" b="1" i="1" dirty="0">
                <a:solidFill>
                  <a:srgbClr val="FF0000"/>
                </a:solidFill>
              </a:rPr>
              <a:t>Derived</a:t>
            </a:r>
            <a:r>
              <a:rPr lang="en-US" sz="2200" dirty="0"/>
              <a:t>: </a:t>
            </a:r>
            <a:r>
              <a:rPr lang="en-US" sz="2200" dirty="0">
                <a:latin typeface="Courier New" pitchFamily="49" charset="0"/>
              </a:rPr>
              <a:t>byte</a:t>
            </a:r>
            <a:r>
              <a:rPr lang="en-US" sz="2200" dirty="0"/>
              <a:t>, </a:t>
            </a:r>
            <a:r>
              <a:rPr lang="en-US" sz="2200" dirty="0">
                <a:latin typeface="Courier New" pitchFamily="49" charset="0"/>
              </a:rPr>
              <a:t>decimal</a:t>
            </a:r>
            <a:r>
              <a:rPr lang="en-US" sz="2200" dirty="0"/>
              <a:t>, </a:t>
            </a:r>
            <a:r>
              <a:rPr lang="en-US" sz="2200" dirty="0" err="1">
                <a:latin typeface="Courier New" pitchFamily="49" charset="0"/>
              </a:rPr>
              <a:t>positiveInteger</a:t>
            </a:r>
            <a:r>
              <a:rPr lang="en-US" sz="2200" dirty="0"/>
              <a:t>, …</a:t>
            </a:r>
          </a:p>
          <a:p>
            <a:pPr marL="0" lvl="1" indent="0">
              <a:buNone/>
            </a:pPr>
            <a:endParaRPr lang="en-US" sz="2200" b="1" i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en-US" sz="2200" b="1" i="1" dirty="0">
                <a:solidFill>
                  <a:srgbClr val="FF0000"/>
                </a:solidFill>
              </a:rPr>
              <a:t>User-defined (derived) data types </a:t>
            </a:r>
            <a:r>
              <a:rPr lang="en-US" sz="2200" dirty="0"/>
              <a:t>– specify constraints on an existing type (the base type)</a:t>
            </a:r>
          </a:p>
          <a:p>
            <a:pPr marL="342900" lvl="1" indent="-342900"/>
            <a:r>
              <a:rPr lang="en-US" sz="2200" dirty="0"/>
              <a:t>Constraints are given in terms of </a:t>
            </a:r>
            <a:r>
              <a:rPr lang="en-US" sz="2200" b="1" i="1" dirty="0">
                <a:solidFill>
                  <a:srgbClr val="FF0000"/>
                </a:solidFill>
              </a:rPr>
              <a:t>facets</a:t>
            </a:r>
            <a:br>
              <a:rPr lang="en-US" sz="2200" dirty="0"/>
            </a:br>
            <a:r>
              <a:rPr lang="en-US" sz="2200" dirty="0"/>
              <a:t>(</a:t>
            </a:r>
            <a:r>
              <a:rPr lang="en-US" sz="2200" dirty="0" err="1">
                <a:latin typeface="Courier New" pitchFamily="49" charset="0"/>
              </a:rPr>
              <a:t>totalDigits</a:t>
            </a:r>
            <a:r>
              <a:rPr lang="en-US" sz="2200" dirty="0"/>
              <a:t>, </a:t>
            </a:r>
            <a:r>
              <a:rPr lang="en-US" sz="2200" dirty="0" err="1">
                <a:latin typeface="Courier New" pitchFamily="49" charset="0"/>
              </a:rPr>
              <a:t>maxInclusive</a:t>
            </a:r>
            <a:r>
              <a:rPr lang="en-US" sz="2200" dirty="0"/>
              <a:t>, etc.)</a:t>
            </a:r>
          </a:p>
          <a:p>
            <a:pPr lvl="1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77459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Both simple and complex types can be either </a:t>
            </a:r>
            <a:r>
              <a:rPr lang="en-US" b="1" i="1" dirty="0">
                <a:solidFill>
                  <a:srgbClr val="FF0000"/>
                </a:solidFill>
              </a:rPr>
              <a:t>named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or </a:t>
            </a:r>
            <a:r>
              <a:rPr lang="en-US" b="1" i="1" dirty="0">
                <a:solidFill>
                  <a:srgbClr val="FF0000"/>
                </a:solidFill>
              </a:rPr>
              <a:t>anonymous</a:t>
            </a:r>
          </a:p>
          <a:p>
            <a:endParaRPr lang="en-US" dirty="0"/>
          </a:p>
          <a:p>
            <a:r>
              <a:rPr lang="en-US" dirty="0"/>
              <a:t>With XML schema (XMLS), context is essential, and elements can be either:</a:t>
            </a:r>
          </a:p>
          <a:p>
            <a:pPr marL="285750" lvl="1"/>
            <a:r>
              <a:rPr lang="en-US" b="1" i="1" dirty="0">
                <a:solidFill>
                  <a:srgbClr val="FF0000"/>
                </a:solidFill>
              </a:rPr>
              <a:t>Local</a:t>
            </a:r>
            <a:r>
              <a:rPr lang="en-US" dirty="0"/>
              <a:t>, which appears inside an element that is a child of </a:t>
            </a:r>
            <a:r>
              <a:rPr lang="en-US" sz="2800" dirty="0">
                <a:latin typeface="Courier New" pitchFamily="49" charset="0"/>
              </a:rPr>
              <a:t>schema</a:t>
            </a:r>
            <a:endParaRPr lang="en-US" dirty="0"/>
          </a:p>
          <a:p>
            <a:pPr marL="285750" lvl="1"/>
            <a:r>
              <a:rPr lang="en-US" b="1" i="1" dirty="0">
                <a:solidFill>
                  <a:srgbClr val="FF0000"/>
                </a:solidFill>
              </a:rPr>
              <a:t>Global</a:t>
            </a:r>
            <a:r>
              <a:rPr lang="en-US" dirty="0"/>
              <a:t>, which appears as a child of </a:t>
            </a:r>
            <a:r>
              <a:rPr lang="en-US" sz="2400" dirty="0">
                <a:latin typeface="Courier New" pitchFamily="49" charset="0"/>
              </a:rPr>
              <a:t>schema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04331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define a </a:t>
            </a:r>
            <a:r>
              <a:rPr lang="en-US" b="1" dirty="0"/>
              <a:t>simple type</a:t>
            </a:r>
            <a:r>
              <a:rPr lang="en-US" dirty="0"/>
              <a:t>, use the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element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tag and set the </a:t>
            </a:r>
            <a:r>
              <a:rPr lang="en-US" dirty="0">
                <a:latin typeface="Courier New" pitchFamily="49" charset="0"/>
              </a:rPr>
              <a:t>name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type </a:t>
            </a:r>
            <a:r>
              <a:rPr lang="en-US" dirty="0"/>
              <a:t>attributes</a:t>
            </a:r>
            <a:br>
              <a:rPr lang="en-US" dirty="0"/>
            </a:br>
            <a:r>
              <a:rPr lang="en-US" sz="2000" dirty="0">
                <a:latin typeface="Courier New" pitchFamily="49" charset="0"/>
              </a:rPr>
              <a:t>&lt;</a:t>
            </a:r>
            <a:r>
              <a:rPr lang="en-US" sz="2000" dirty="0" err="1">
                <a:latin typeface="Courier New" pitchFamily="49" charset="0"/>
              </a:rPr>
              <a:t>xsd:element</a:t>
            </a:r>
            <a:r>
              <a:rPr lang="en-US" sz="2000" dirty="0">
                <a:latin typeface="Courier New" pitchFamily="49" charset="0"/>
              </a:rPr>
              <a:t> name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bird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 type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>
                <a:latin typeface="Courier New" pitchFamily="49" charset="0"/>
              </a:rPr>
              <a:t>xsd:string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 /&gt;</a:t>
            </a:r>
          </a:p>
          <a:p>
            <a:endParaRPr lang="en-US" dirty="0"/>
          </a:p>
          <a:p>
            <a:r>
              <a:rPr lang="en-US" dirty="0"/>
              <a:t>An instance could have: </a:t>
            </a:r>
            <a:br>
              <a:rPr lang="en-US" dirty="0"/>
            </a:br>
            <a:r>
              <a:rPr lang="en-US" sz="2000" dirty="0">
                <a:latin typeface="Courier New" pitchFamily="49" charset="0"/>
              </a:rPr>
              <a:t>&lt;bird&gt; Yellow-bellied sap sucker &lt;/bird&gt;</a:t>
            </a:r>
          </a:p>
          <a:p>
            <a:endParaRPr lang="en-US" dirty="0"/>
          </a:p>
          <a:p>
            <a:r>
              <a:rPr lang="en-US" dirty="0"/>
              <a:t>Element values can be constant, specified with the </a:t>
            </a:r>
            <a:r>
              <a:rPr lang="en-US" dirty="0">
                <a:latin typeface="Courier New" pitchFamily="49" charset="0"/>
              </a:rPr>
              <a:t>fixed</a:t>
            </a:r>
            <a:r>
              <a:rPr lang="en-US" dirty="0"/>
              <a:t> attribute</a:t>
            </a:r>
            <a:br>
              <a:rPr lang="en-US" dirty="0"/>
            </a:br>
            <a:r>
              <a:rPr lang="en-US" sz="2000" dirty="0">
                <a:latin typeface="Courier New" pitchFamily="49" charset="0"/>
              </a:rPr>
              <a:t>fixed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three-toed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endParaRPr lang="en-US" sz="2000" dirty="0">
              <a:latin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632446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User-defined types are defined in a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</a:rPr>
              <a:t>simpleType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element using </a:t>
            </a:r>
            <a:r>
              <a:rPr lang="en-US" b="1" i="1" dirty="0">
                <a:solidFill>
                  <a:srgbClr val="FF0000"/>
                </a:solidFill>
              </a:rPr>
              <a:t>facets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specified in the content of a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restriction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element</a:t>
            </a:r>
          </a:p>
          <a:p>
            <a:endParaRPr lang="en-US" dirty="0"/>
          </a:p>
          <a:p>
            <a:r>
              <a:rPr lang="en-US" dirty="0"/>
              <a:t>Facet values are specified with the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value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attribute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</a:rPr>
              <a:t>xsd:simpleType</a:t>
            </a:r>
            <a:r>
              <a:rPr lang="en-US" dirty="0">
                <a:latin typeface="Courier New" pitchFamily="49" charset="0"/>
              </a:rPr>
              <a:t> name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>
                <a:latin typeface="Courier New" pitchFamily="49" charset="0"/>
              </a:rPr>
              <a:t>middleName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&gt;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    &lt;</a:t>
            </a:r>
            <a:r>
              <a:rPr lang="en-US" b="1" dirty="0" err="1">
                <a:latin typeface="Courier New" pitchFamily="49" charset="0"/>
              </a:rPr>
              <a:t>xsd:restriction</a:t>
            </a:r>
            <a:r>
              <a:rPr lang="en-US" b="1" dirty="0">
                <a:latin typeface="Courier New" pitchFamily="49" charset="0"/>
              </a:rPr>
              <a:t> base 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err="1">
                <a:latin typeface="Courier New" pitchFamily="49" charset="0"/>
              </a:rPr>
              <a:t>xsd:string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</a:rPr>
              <a:t> &gt;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       &lt;</a:t>
            </a:r>
            <a:r>
              <a:rPr lang="en-US" b="1" dirty="0" err="1">
                <a:latin typeface="Courier New" pitchFamily="49" charset="0"/>
              </a:rPr>
              <a:t>xsd:maxLength</a:t>
            </a:r>
            <a:r>
              <a:rPr lang="en-US" b="1" dirty="0">
                <a:latin typeface="Courier New" pitchFamily="49" charset="0"/>
              </a:rPr>
              <a:t> value 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</a:rPr>
              <a:t>20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</a:rPr>
              <a:t> /&gt;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    &lt;/</a:t>
            </a:r>
            <a:r>
              <a:rPr lang="en-US" b="1" dirty="0" err="1">
                <a:latin typeface="Courier New" pitchFamily="49" charset="0"/>
              </a:rPr>
              <a:t>xsd:restriction</a:t>
            </a:r>
            <a:r>
              <a:rPr lang="en-US" b="1" dirty="0"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&lt;/</a:t>
            </a:r>
            <a:r>
              <a:rPr lang="en-US" dirty="0" err="1">
                <a:latin typeface="Courier New" pitchFamily="49" charset="0"/>
              </a:rPr>
              <a:t>xsd:simpleType</a:t>
            </a:r>
            <a:r>
              <a:rPr lang="en-US" dirty="0">
                <a:latin typeface="Courier New" pitchFamily="49" charset="0"/>
              </a:rPr>
              <a:t>&gt;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53280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several categories of complex types, but we discuss just one: </a:t>
            </a:r>
          </a:p>
          <a:p>
            <a:r>
              <a:rPr lang="en-US" b="1" dirty="0"/>
              <a:t>element-only elements </a:t>
            </a:r>
          </a:p>
          <a:p>
            <a:r>
              <a:rPr lang="en-US" dirty="0"/>
              <a:t>(have elements in their context but no text)</a:t>
            </a:r>
          </a:p>
          <a:p>
            <a:endParaRPr lang="en-US" dirty="0"/>
          </a:p>
          <a:p>
            <a:r>
              <a:rPr lang="en-US" dirty="0"/>
              <a:t>Element-only elements are defined with the   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</a:rPr>
              <a:t>complexType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element</a:t>
            </a:r>
          </a:p>
          <a:p>
            <a:pPr lvl="1"/>
            <a:r>
              <a:rPr lang="en-US" dirty="0"/>
              <a:t>Use the </a:t>
            </a:r>
            <a:r>
              <a:rPr lang="en-US" b="1" dirty="0">
                <a:latin typeface="Courier New" pitchFamily="49" charset="0"/>
              </a:rPr>
              <a:t>sequence</a:t>
            </a:r>
            <a:r>
              <a:rPr lang="en-US" dirty="0"/>
              <a:t> tag for nested elements that  must be in a particular order</a:t>
            </a:r>
          </a:p>
          <a:p>
            <a:pPr lvl="1"/>
            <a:r>
              <a:rPr lang="en-US" dirty="0"/>
              <a:t>Use the </a:t>
            </a:r>
            <a:r>
              <a:rPr lang="en-US" b="1" dirty="0">
                <a:latin typeface="Courier New" pitchFamily="49" charset="0"/>
              </a:rPr>
              <a:t>all</a:t>
            </a:r>
            <a:r>
              <a:rPr lang="en-US" dirty="0"/>
              <a:t> tag if the order is not important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31416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b="1" u="sng" dirty="0"/>
              <a:t>Example</a:t>
            </a:r>
            <a:endParaRPr lang="en-US" dirty="0">
              <a:latin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</a:rPr>
              <a:t>xsd:complexType</a:t>
            </a:r>
            <a:r>
              <a:rPr lang="en-US" dirty="0">
                <a:latin typeface="Courier New" pitchFamily="49" charset="0"/>
              </a:rPr>
              <a:t> name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>
                <a:latin typeface="Courier New" pitchFamily="49" charset="0"/>
              </a:rPr>
              <a:t>sports_car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&lt;</a:t>
            </a:r>
            <a:r>
              <a:rPr lang="en-US" dirty="0" err="1">
                <a:latin typeface="Courier New" pitchFamily="49" charset="0"/>
              </a:rPr>
              <a:t>xsd:sequence</a:t>
            </a:r>
            <a:r>
              <a:rPr lang="en-US" dirty="0">
                <a:latin typeface="Courier New" pitchFamily="49" charset="0"/>
              </a:rPr>
              <a:t>&gt;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&lt;</a:t>
            </a:r>
            <a:r>
              <a:rPr lang="en-US" dirty="0" err="1">
                <a:latin typeface="Courier New" pitchFamily="49" charset="0"/>
              </a:rPr>
              <a:t>xsd:element</a:t>
            </a:r>
            <a:r>
              <a:rPr lang="en-US" dirty="0">
                <a:latin typeface="Courier New" pitchFamily="49" charset="0"/>
              </a:rPr>
              <a:t>  name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make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              type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>
                <a:latin typeface="Courier New" pitchFamily="49" charset="0"/>
              </a:rPr>
              <a:t>xsd:string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/&gt;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&lt;</a:t>
            </a:r>
            <a:r>
              <a:rPr lang="en-US" dirty="0" err="1">
                <a:latin typeface="Courier New" pitchFamily="49" charset="0"/>
              </a:rPr>
              <a:t>xsd:element</a:t>
            </a:r>
            <a:r>
              <a:rPr lang="en-US" dirty="0">
                <a:latin typeface="Courier New" pitchFamily="49" charset="0"/>
              </a:rPr>
              <a:t>  name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model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              type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>
                <a:latin typeface="Courier New" pitchFamily="49" charset="0"/>
              </a:rPr>
              <a:t>xsd:string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/&gt;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&lt;</a:t>
            </a:r>
            <a:r>
              <a:rPr lang="en-US" dirty="0" err="1">
                <a:latin typeface="Courier New" pitchFamily="49" charset="0"/>
              </a:rPr>
              <a:t>xsd:element</a:t>
            </a:r>
            <a:r>
              <a:rPr lang="en-US" dirty="0">
                <a:latin typeface="Courier New" pitchFamily="49" charset="0"/>
              </a:rPr>
              <a:t>  name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"engine"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              type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>
                <a:latin typeface="Courier New" pitchFamily="49" charset="0"/>
              </a:rPr>
              <a:t>xsd:string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/&gt;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&lt;</a:t>
            </a:r>
            <a:r>
              <a:rPr lang="en-US" dirty="0" err="1">
                <a:latin typeface="Courier New" pitchFamily="49" charset="0"/>
              </a:rPr>
              <a:t>xsd:element</a:t>
            </a:r>
            <a:r>
              <a:rPr lang="en-US" dirty="0">
                <a:latin typeface="Courier New" pitchFamily="49" charset="0"/>
              </a:rPr>
              <a:t>  name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year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              type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>
                <a:latin typeface="Courier New" pitchFamily="49" charset="0"/>
              </a:rPr>
              <a:t>xsd:string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/&gt;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&lt;/</a:t>
            </a:r>
            <a:r>
              <a:rPr lang="en-US" dirty="0" err="1">
                <a:latin typeface="Courier New" pitchFamily="49" charset="0"/>
              </a:rPr>
              <a:t>xsd:sequence</a:t>
            </a:r>
            <a:r>
              <a:rPr lang="en-US" dirty="0"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&lt;/</a:t>
            </a:r>
            <a:r>
              <a:rPr lang="en-US" dirty="0" err="1">
                <a:latin typeface="Courier New" pitchFamily="49" charset="0"/>
              </a:rPr>
              <a:t>xsd:complexType</a:t>
            </a:r>
            <a:r>
              <a:rPr lang="en-US" dirty="0">
                <a:latin typeface="Courier New" pitchFamily="49" charset="0"/>
              </a:rPr>
              <a:t>&gt;</a:t>
            </a:r>
          </a:p>
          <a:p>
            <a:pPr>
              <a:buNone/>
            </a:pPr>
            <a:endParaRPr lang="en-US" dirty="0">
              <a:latin typeface="Courier New" pitchFamily="49" charset="0"/>
            </a:endParaRPr>
          </a:p>
          <a:p>
            <a:r>
              <a:rPr lang="en-US" dirty="0"/>
              <a:t>Nested elements can include attributes that give the allowed number of occurrences (</a:t>
            </a:r>
            <a:r>
              <a:rPr lang="en-US" dirty="0" err="1">
                <a:latin typeface="Courier New" pitchFamily="49" charset="0"/>
              </a:rPr>
              <a:t>minOccurs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</a:rPr>
              <a:t>maxOccurs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unbounded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>
              <a:latin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486067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We can define </a:t>
            </a:r>
            <a:r>
              <a:rPr lang="en-US" b="1" i="1" dirty="0">
                <a:solidFill>
                  <a:srgbClr val="FF0000"/>
                </a:solidFill>
              </a:rPr>
              <a:t>nested elements </a:t>
            </a:r>
            <a:r>
              <a:rPr lang="en-US" dirty="0"/>
              <a:t>elsewhere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>
                <a:latin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</a:rPr>
              <a:t>xsd:element</a:t>
            </a:r>
            <a:r>
              <a:rPr lang="en-US" dirty="0">
                <a:latin typeface="Courier New" pitchFamily="49" charset="0"/>
              </a:rPr>
              <a:t>  name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year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&lt;</a:t>
            </a:r>
            <a:r>
              <a:rPr lang="en-US" dirty="0" err="1">
                <a:latin typeface="Courier New" pitchFamily="49" charset="0"/>
              </a:rPr>
              <a:t>xsd:simpleType</a:t>
            </a:r>
            <a:r>
              <a:rPr lang="en-US" dirty="0"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&lt;</a:t>
            </a:r>
            <a:r>
              <a:rPr lang="en-US" dirty="0" err="1">
                <a:latin typeface="Courier New" pitchFamily="49" charset="0"/>
              </a:rPr>
              <a:t>xsd:restriction</a:t>
            </a:r>
            <a:r>
              <a:rPr lang="en-US" dirty="0">
                <a:latin typeface="Courier New" pitchFamily="49" charset="0"/>
              </a:rPr>
              <a:t>  base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>
                <a:latin typeface="Courier New" pitchFamily="49" charset="0"/>
              </a:rPr>
              <a:t>xsd:decimal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   &lt;</a:t>
            </a:r>
            <a:r>
              <a:rPr lang="en-US" dirty="0" err="1">
                <a:latin typeface="Courier New" pitchFamily="49" charset="0"/>
              </a:rPr>
              <a:t>xsd:minInclusive</a:t>
            </a:r>
            <a:r>
              <a:rPr lang="en-US" dirty="0">
                <a:latin typeface="Courier New" pitchFamily="49" charset="0"/>
              </a:rPr>
              <a:t>  value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1990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/&gt;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   &lt;</a:t>
            </a:r>
            <a:r>
              <a:rPr lang="en-US" dirty="0" err="1">
                <a:latin typeface="Courier New" pitchFamily="49" charset="0"/>
              </a:rPr>
              <a:t>xsd:maxInclusive</a:t>
            </a:r>
            <a:r>
              <a:rPr lang="en-US" dirty="0">
                <a:latin typeface="Courier New" pitchFamily="49" charset="0"/>
              </a:rPr>
              <a:t>  value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2003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/&gt;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&lt;/</a:t>
            </a:r>
            <a:r>
              <a:rPr lang="en-US" dirty="0" err="1">
                <a:latin typeface="Courier New" pitchFamily="49" charset="0"/>
              </a:rPr>
              <a:t>xsd:restriction</a:t>
            </a:r>
            <a:r>
              <a:rPr lang="en-US" dirty="0"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&lt;/</a:t>
            </a:r>
            <a:r>
              <a:rPr lang="en-US" dirty="0" err="1">
                <a:latin typeface="Courier New" pitchFamily="49" charset="0"/>
              </a:rPr>
              <a:t>xsd:simpleType</a:t>
            </a:r>
            <a:r>
              <a:rPr lang="en-US" dirty="0"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&lt;/</a:t>
            </a:r>
            <a:r>
              <a:rPr lang="en-US" dirty="0" err="1">
                <a:latin typeface="Courier New" pitchFamily="49" charset="0"/>
              </a:rPr>
              <a:t>xsd:element</a:t>
            </a:r>
            <a:r>
              <a:rPr lang="en-US" dirty="0">
                <a:latin typeface="Courier New" pitchFamily="49" charset="0"/>
              </a:rPr>
              <a:t>&gt;</a:t>
            </a:r>
          </a:p>
          <a:p>
            <a:pPr>
              <a:buNone/>
            </a:pPr>
            <a:endParaRPr lang="en-US" dirty="0">
              <a:latin typeface="Courier New" pitchFamily="49" charset="0"/>
            </a:endParaRPr>
          </a:p>
          <a:p>
            <a:r>
              <a:rPr lang="en-US" dirty="0"/>
              <a:t>We can then reference this </a:t>
            </a:r>
            <a:r>
              <a:rPr lang="en-US" b="1" i="1" dirty="0">
                <a:solidFill>
                  <a:srgbClr val="FF0000"/>
                </a:solidFill>
              </a:rPr>
              <a:t>global element </a:t>
            </a:r>
            <a:r>
              <a:rPr lang="en-US" dirty="0"/>
              <a:t>in the complex type with the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ref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attribute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</a:rPr>
              <a:t>xsd:element</a:t>
            </a:r>
            <a:r>
              <a:rPr lang="en-US" dirty="0">
                <a:latin typeface="Courier New" pitchFamily="49" charset="0"/>
              </a:rPr>
              <a:t> ref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year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/&gt;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308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XML Schema Validation</a:t>
            </a:r>
          </a:p>
        </p:txBody>
      </p:sp>
    </p:spTree>
    <p:extLst>
      <p:ext uri="{BB962C8B-B14F-4D97-AF65-F5344CB8AC3E}">
        <p14:creationId xmlns:p14="http://schemas.microsoft.com/office/powerpoint/2010/main" val="21546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makes it easy to identify meaning of text data</a:t>
            </a:r>
          </a:p>
          <a:p>
            <a:endParaRPr lang="en-US" dirty="0"/>
          </a:p>
          <a:p>
            <a:r>
              <a:rPr lang="en-US" dirty="0">
                <a:solidFill>
                  <a:srgbClr val="002060"/>
                </a:solidFill>
              </a:rPr>
              <a:t>HTML Markup identifies…</a:t>
            </a:r>
          </a:p>
          <a:p>
            <a:r>
              <a:rPr lang="en-US" dirty="0"/>
              <a:t>tables content,</a:t>
            </a:r>
          </a:p>
          <a:p>
            <a:r>
              <a:rPr lang="en-US" dirty="0"/>
              <a:t>lists,</a:t>
            </a:r>
          </a:p>
          <a:p>
            <a:r>
              <a:rPr lang="en-US" dirty="0"/>
              <a:t>images,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Easy to parse, easy to read, standard format, but…</a:t>
            </a:r>
          </a:p>
          <a:p>
            <a:r>
              <a:rPr lang="en-US" dirty="0"/>
              <a:t>HTML is for web pages</a:t>
            </a:r>
          </a:p>
        </p:txBody>
      </p:sp>
    </p:spTree>
    <p:extLst>
      <p:ext uri="{BB962C8B-B14F-4D97-AF65-F5344CB8AC3E}">
        <p14:creationId xmlns:p14="http://schemas.microsoft.com/office/powerpoint/2010/main" val="39306285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Validating Instances of XML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validation tool is </a:t>
            </a:r>
            <a:r>
              <a:rPr lang="en-US" sz="2800" b="1" dirty="0" err="1">
                <a:solidFill>
                  <a:srgbClr val="FF0000"/>
                </a:solidFill>
                <a:latin typeface="Courier New" pitchFamily="49" charset="0"/>
              </a:rPr>
              <a:t>xsv</a:t>
            </a:r>
            <a:r>
              <a:rPr lang="en-US" dirty="0"/>
              <a:t>, which is available from:</a:t>
            </a:r>
            <a:br>
              <a:rPr lang="en-US" dirty="0"/>
            </a:br>
            <a:r>
              <a:rPr lang="en-US" sz="2000" dirty="0">
                <a:latin typeface="Courier New" pitchFamily="49" charset="0"/>
                <a:hlinkClick r:id="rId2"/>
              </a:rPr>
              <a:t>http://www.ltg.ed.ac.uk/~ht/xsv-status.html</a:t>
            </a:r>
            <a:endParaRPr lang="en-US" sz="2000" dirty="0">
              <a:latin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Note: If the schema is incorrect (bad format), </a:t>
            </a:r>
            <a:r>
              <a:rPr lang="en-US" sz="2800" dirty="0" err="1">
                <a:latin typeface="Courier New" pitchFamily="49" charset="0"/>
              </a:rPr>
              <a:t>xsv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dirty="0"/>
              <a:t>reports that it cannot find the schema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40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191193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Viewing XML Documents</a:t>
            </a:r>
          </a:p>
        </p:txBody>
      </p:sp>
    </p:spTree>
    <p:extLst>
      <p:ext uri="{BB962C8B-B14F-4D97-AF65-F5344CB8AC3E}">
        <p14:creationId xmlns:p14="http://schemas.microsoft.com/office/powerpoint/2010/main" val="8576817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Displaying Raw XML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XML browser should have a default style  sheet for an XML document that does not specify one</a:t>
            </a:r>
          </a:p>
          <a:p>
            <a:endParaRPr lang="en-US" dirty="0"/>
          </a:p>
          <a:p>
            <a:r>
              <a:rPr lang="en-US" dirty="0"/>
              <a:t>You get a stylized listing of the XML</a:t>
            </a:r>
          </a:p>
          <a:p>
            <a:endParaRPr lang="en-US" dirty="0"/>
          </a:p>
          <a:p>
            <a:r>
              <a:rPr lang="en-US" dirty="0"/>
              <a:t>EXAMPLE: </a:t>
            </a:r>
          </a:p>
          <a:p>
            <a:r>
              <a:rPr lang="en-US" dirty="0"/>
              <a:t>planes1.xml </a:t>
            </a:r>
            <a:r>
              <a:rPr lang="en-US" dirty="0">
                <a:hlinkClick r:id="rId2" action="ppaction://hlinkpres?slideindex=1&amp;slidetitle="/>
              </a:rPr>
              <a:t>[link]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42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102623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Displaying XML Documents with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7030A0"/>
                </a:solidFill>
              </a:rPr>
              <a:t>CSS style sheet for an XML document </a:t>
            </a:r>
            <a:r>
              <a:rPr lang="en-US" dirty="0"/>
              <a:t>is just a list of its </a:t>
            </a:r>
            <a:r>
              <a:rPr lang="en-US" b="1" dirty="0"/>
              <a:t>tags</a:t>
            </a:r>
            <a:r>
              <a:rPr lang="en-US" dirty="0"/>
              <a:t> and </a:t>
            </a:r>
            <a:r>
              <a:rPr lang="en-US" b="1" dirty="0"/>
              <a:t>associated styles</a:t>
            </a:r>
          </a:p>
          <a:p>
            <a:endParaRPr lang="en-US" dirty="0"/>
          </a:p>
          <a:p>
            <a:r>
              <a:rPr lang="en-US" dirty="0"/>
              <a:t>The connection of an XML document and its style sheet is made through an </a:t>
            </a:r>
            <a:r>
              <a:rPr lang="en-US" sz="2800" dirty="0">
                <a:latin typeface="Courier New" pitchFamily="49" charset="0"/>
              </a:rPr>
              <a:t>xml-</a:t>
            </a:r>
            <a:r>
              <a:rPr lang="en-US" sz="2800" dirty="0" err="1">
                <a:latin typeface="Courier New" pitchFamily="49" charset="0"/>
              </a:rPr>
              <a:t>stylesheet</a:t>
            </a:r>
            <a:r>
              <a:rPr lang="en-US" dirty="0"/>
              <a:t> processing instruction</a:t>
            </a:r>
          </a:p>
          <a:p>
            <a:pPr>
              <a:buNone/>
            </a:pPr>
            <a:r>
              <a:rPr lang="en-US" dirty="0"/>
              <a:t>     </a:t>
            </a:r>
            <a:br>
              <a:rPr lang="en-US" dirty="0"/>
            </a:br>
            <a:r>
              <a:rPr lang="en-US" dirty="0"/>
              <a:t> </a:t>
            </a:r>
            <a:r>
              <a:rPr lang="en-US" sz="2400" dirty="0">
                <a:latin typeface="Courier New" pitchFamily="49" charset="0"/>
              </a:rPr>
              <a:t>&lt;?xml-</a:t>
            </a:r>
            <a:r>
              <a:rPr lang="en-US" sz="2400" dirty="0" err="1">
                <a:latin typeface="Courier New" pitchFamily="49" charset="0"/>
              </a:rPr>
              <a:t>stylesheet</a:t>
            </a:r>
            <a:r>
              <a:rPr lang="en-US" sz="2400" dirty="0">
                <a:latin typeface="Courier New" pitchFamily="49" charset="0"/>
              </a:rPr>
              <a:t> type = "text/</a:t>
            </a:r>
            <a:r>
              <a:rPr lang="en-US" sz="2400" dirty="0" err="1">
                <a:latin typeface="Courier New" pitchFamily="49" charset="0"/>
              </a:rPr>
              <a:t>css</a:t>
            </a:r>
            <a:r>
              <a:rPr lang="en-US" sz="2400" dirty="0">
                <a:latin typeface="Courier New" pitchFamily="49" charset="0"/>
              </a:rPr>
              <a:t>" 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</a:rPr>
              <a:t>                    </a:t>
            </a:r>
            <a:r>
              <a:rPr lang="en-US" sz="2400" dirty="0" err="1">
                <a:latin typeface="Courier New" pitchFamily="49" charset="0"/>
              </a:rPr>
              <a:t>href</a:t>
            </a:r>
            <a:r>
              <a:rPr lang="en-US" sz="2400" dirty="0">
                <a:latin typeface="Courier New" pitchFamily="49" charset="0"/>
              </a:rPr>
              <a:t> = "mydoc.css"?&gt;</a:t>
            </a:r>
          </a:p>
          <a:p>
            <a:endParaRPr lang="en-US" dirty="0"/>
          </a:p>
          <a:p>
            <a:r>
              <a:rPr lang="en-US" dirty="0"/>
              <a:t>EXAMPLE: </a:t>
            </a:r>
          </a:p>
          <a:p>
            <a:r>
              <a:rPr lang="en-US" dirty="0"/>
              <a:t>planes.xml  (uses planes.css) </a:t>
            </a:r>
            <a:r>
              <a:rPr lang="en-US" dirty="0">
                <a:hlinkClick r:id="rId3" action="ppaction://hlinkpres?slideindex=1&amp;slidetitle="/>
              </a:rPr>
              <a:t>[link]</a:t>
            </a:r>
            <a:endParaRPr lang="en-US" dirty="0"/>
          </a:p>
          <a:p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43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339880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XSLT</a:t>
            </a:r>
          </a:p>
        </p:txBody>
      </p:sp>
    </p:spTree>
    <p:extLst>
      <p:ext uri="{BB962C8B-B14F-4D97-AF65-F5344CB8AC3E}">
        <p14:creationId xmlns:p14="http://schemas.microsoft.com/office/powerpoint/2010/main" val="18555466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XSLT Style 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900" dirty="0"/>
              <a:t>The general method for controlling the presentation of XML documents is using </a:t>
            </a:r>
            <a:r>
              <a:rPr lang="en-US" sz="2900" b="1" dirty="0"/>
              <a:t>XSL</a:t>
            </a:r>
          </a:p>
          <a:p>
            <a:endParaRPr lang="en-US" sz="2800" b="1" i="1" dirty="0">
              <a:solidFill>
                <a:srgbClr val="FF0000"/>
              </a:solidFill>
            </a:endParaRPr>
          </a:p>
          <a:p>
            <a:r>
              <a:rPr lang="en-US" sz="2800" b="1" i="1" dirty="0">
                <a:solidFill>
                  <a:srgbClr val="FF0000"/>
                </a:solidFill>
              </a:rPr>
              <a:t>XSL</a:t>
            </a:r>
            <a:r>
              <a:rPr lang="en-US" sz="2800" dirty="0"/>
              <a:t> is the </a:t>
            </a:r>
            <a:r>
              <a:rPr lang="en-US" sz="2800" b="1" i="1" dirty="0" err="1">
                <a:solidFill>
                  <a:srgbClr val="FF0000"/>
                </a:solidFill>
              </a:rPr>
              <a:t>EXtensible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Stylesheet</a:t>
            </a:r>
            <a:r>
              <a:rPr lang="en-US" sz="2800" b="1" i="1" dirty="0">
                <a:solidFill>
                  <a:srgbClr val="FF0000"/>
                </a:solidFill>
              </a:rPr>
              <a:t> Language</a:t>
            </a:r>
          </a:p>
          <a:p>
            <a:endParaRPr lang="en-US" sz="2800" dirty="0"/>
          </a:p>
          <a:p>
            <a:r>
              <a:rPr lang="en-US" sz="2800" dirty="0"/>
              <a:t>Split into three parts:</a:t>
            </a:r>
          </a:p>
          <a:p>
            <a:pPr marL="285750" lvl="1"/>
            <a:r>
              <a:rPr lang="en-US" sz="2400" b="1" dirty="0">
                <a:solidFill>
                  <a:srgbClr val="7030A0"/>
                </a:solidFill>
              </a:rPr>
              <a:t>XSLT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– Transformations</a:t>
            </a:r>
          </a:p>
          <a:p>
            <a:pPr marL="285750" lvl="1"/>
            <a:r>
              <a:rPr lang="en-US" sz="2400" b="1" dirty="0">
                <a:solidFill>
                  <a:srgbClr val="00B050"/>
                </a:solidFill>
              </a:rPr>
              <a:t>XPATH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- XML Path Language</a:t>
            </a:r>
          </a:p>
          <a:p>
            <a:pPr marL="285750" lvl="1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XSL-FO</a:t>
            </a:r>
            <a:r>
              <a:rPr lang="en-US" sz="2400" dirty="0"/>
              <a:t> - Formatting objects</a:t>
            </a:r>
          </a:p>
          <a:p>
            <a:endParaRPr lang="en-US" sz="2800" dirty="0"/>
          </a:p>
          <a:p>
            <a:r>
              <a:rPr lang="en-US" sz="2800" dirty="0"/>
              <a:t>XSLT uses style sheets to specify </a:t>
            </a:r>
            <a:r>
              <a:rPr lang="en-US" sz="2800" b="1" dirty="0">
                <a:solidFill>
                  <a:srgbClr val="7030A0"/>
                </a:solidFill>
              </a:rPr>
              <a:t>transformations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45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50672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Transformations are applied by an </a:t>
            </a:r>
            <a:r>
              <a:rPr lang="en-US" b="1" dirty="0"/>
              <a:t>XSLT processor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b="1" i="1" dirty="0">
                <a:solidFill>
                  <a:srgbClr val="FF0000"/>
                </a:solidFill>
              </a:rPr>
              <a:t>XSLT processor </a:t>
            </a:r>
            <a:r>
              <a:rPr lang="en-US" dirty="0"/>
              <a:t>merges an </a:t>
            </a:r>
            <a:r>
              <a:rPr lang="en-US" b="1" dirty="0">
                <a:solidFill>
                  <a:srgbClr val="7030A0"/>
                </a:solidFill>
              </a:rPr>
              <a:t>XML document </a:t>
            </a:r>
            <a:r>
              <a:rPr lang="en-US" dirty="0"/>
              <a:t>into an </a:t>
            </a:r>
            <a:r>
              <a:rPr lang="en-US" b="1" dirty="0">
                <a:solidFill>
                  <a:srgbClr val="00B050"/>
                </a:solidFill>
              </a:rPr>
              <a:t>XSLT document (a style sheet) </a:t>
            </a:r>
            <a:r>
              <a:rPr lang="en-US" dirty="0"/>
              <a:t>to create an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XSL document</a:t>
            </a:r>
          </a:p>
          <a:p>
            <a:endParaRPr lang="en-US" b="1" dirty="0"/>
          </a:p>
          <a:p>
            <a:r>
              <a:rPr lang="en-US" dirty="0"/>
              <a:t>This merging is a </a:t>
            </a:r>
            <a:r>
              <a:rPr lang="en-US" b="1" i="1" dirty="0">
                <a:solidFill>
                  <a:srgbClr val="FF0000"/>
                </a:solidFill>
              </a:rPr>
              <a:t>template-driven process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600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The process works as follows: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XSLT processor examines the </a:t>
            </a:r>
            <a:r>
              <a:rPr lang="en-US" dirty="0">
                <a:solidFill>
                  <a:srgbClr val="002060"/>
                </a:solidFill>
              </a:rPr>
              <a:t>nodes</a:t>
            </a:r>
            <a:r>
              <a:rPr lang="en-US" dirty="0"/>
              <a:t> of the XML document, comparing them with the </a:t>
            </a:r>
            <a:r>
              <a:rPr lang="en-US" b="1" i="1" dirty="0">
                <a:solidFill>
                  <a:srgbClr val="FF0000"/>
                </a:solidFill>
              </a:rPr>
              <a:t>XSLT templates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i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Matching templates are put in a </a:t>
            </a:r>
            <a:r>
              <a:rPr lang="en-US" b="1" dirty="0"/>
              <a:t>list of templates </a:t>
            </a:r>
            <a:r>
              <a:rPr lang="en-US" dirty="0"/>
              <a:t>that could be </a:t>
            </a:r>
            <a:r>
              <a:rPr lang="en-US" dirty="0">
                <a:solidFill>
                  <a:srgbClr val="7030A0"/>
                </a:solidFill>
              </a:rPr>
              <a:t>applied</a:t>
            </a:r>
            <a:r>
              <a:rPr lang="en-US" dirty="0"/>
              <a:t>– if more than one, a set of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rules determine which is used</a:t>
            </a:r>
            <a:r>
              <a:rPr lang="en-US" dirty="0"/>
              <a:t> (only one is applied)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Applying a template causes its body to be placed in the </a:t>
            </a:r>
            <a:r>
              <a:rPr lang="en-US" b="1" i="1" dirty="0">
                <a:solidFill>
                  <a:srgbClr val="FF0000"/>
                </a:solidFill>
              </a:rPr>
              <a:t>XSL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180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XSLT Style Sheets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48</a:t>
            </a:fld>
            <a:endParaRPr kumimoji="0"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059976"/>
            <a:ext cx="2971800" cy="5728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21872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An XSLT style sheet can specify </a:t>
            </a:r>
            <a:r>
              <a:rPr lang="en-US" dirty="0">
                <a:solidFill>
                  <a:srgbClr val="002060"/>
                </a:solidFill>
              </a:rPr>
              <a:t>page layout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page orientation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writing direction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margins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page numbering</a:t>
            </a:r>
            <a:r>
              <a:rPr lang="en-US" dirty="0"/>
              <a:t>, etc.</a:t>
            </a:r>
          </a:p>
          <a:p>
            <a:endParaRPr lang="en-US" dirty="0"/>
          </a:p>
          <a:p>
            <a:r>
              <a:rPr lang="en-US" dirty="0"/>
              <a:t>The processing instruction we used for connecting a </a:t>
            </a:r>
            <a:r>
              <a:rPr lang="en-US" b="1" dirty="0"/>
              <a:t>CSS</a:t>
            </a:r>
            <a:r>
              <a:rPr lang="en-US" dirty="0"/>
              <a:t> style sheet to an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XML document </a:t>
            </a:r>
            <a:r>
              <a:rPr lang="en-US" dirty="0"/>
              <a:t>is also used to connect an </a:t>
            </a:r>
            <a:r>
              <a:rPr lang="en-US" b="1" dirty="0"/>
              <a:t>XSLT</a:t>
            </a:r>
            <a:r>
              <a:rPr lang="en-US" dirty="0"/>
              <a:t> style sheet to an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XML document</a:t>
            </a:r>
            <a:r>
              <a:rPr lang="en-US" dirty="0"/>
              <a:t>: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</a:rPr>
              <a:t>&lt;?xml-</a:t>
            </a:r>
            <a:r>
              <a:rPr lang="en-US" dirty="0" err="1">
                <a:latin typeface="Courier New" pitchFamily="49" charset="0"/>
              </a:rPr>
              <a:t>stylesheet</a:t>
            </a:r>
            <a:r>
              <a:rPr lang="en-US" dirty="0">
                <a:latin typeface="Courier New" pitchFamily="49" charset="0"/>
              </a:rPr>
              <a:t> type = "text/</a:t>
            </a:r>
            <a:r>
              <a:rPr lang="en-US" dirty="0" err="1">
                <a:latin typeface="Courier New" pitchFamily="49" charset="0"/>
              </a:rPr>
              <a:t>xsl</a:t>
            </a:r>
            <a:r>
              <a:rPr lang="en-US" dirty="0">
                <a:latin typeface="Courier New" pitchFamily="49" charset="0"/>
              </a:rPr>
              <a:t>" 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</a:rPr>
              <a:t>                 </a:t>
            </a:r>
            <a:r>
              <a:rPr lang="en-US" dirty="0" err="1">
                <a:latin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</a:rPr>
              <a:t> = "</a:t>
            </a:r>
            <a:r>
              <a:rPr lang="en-US" dirty="0"/>
              <a:t>XSLT style sheet</a:t>
            </a:r>
            <a:r>
              <a:rPr lang="en-US" dirty="0">
                <a:latin typeface="Courier New" pitchFamily="49" charset="0"/>
              </a:rPr>
              <a:t>"?&gt;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47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HTML was developed using </a:t>
            </a:r>
            <a:r>
              <a:rPr lang="en-US" dirty="0">
                <a:solidFill>
                  <a:srgbClr val="002060"/>
                </a:solidFill>
              </a:rPr>
              <a:t>SGML</a:t>
            </a:r>
            <a:r>
              <a:rPr lang="en-US" dirty="0"/>
              <a:t> in the early 1990s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SGML is an example of a </a:t>
            </a:r>
            <a:r>
              <a:rPr lang="en-US" b="1" i="1" dirty="0">
                <a:solidFill>
                  <a:srgbClr val="FF0000"/>
                </a:solidFill>
              </a:rPr>
              <a:t>meta-markup language</a:t>
            </a:r>
            <a:r>
              <a:rPr lang="en-US" dirty="0"/>
              <a:t> </a:t>
            </a:r>
          </a:p>
          <a:p>
            <a:pPr marL="285750" lvl="1"/>
            <a:r>
              <a:rPr lang="en-US" dirty="0"/>
              <a:t>Developed in the early 1980s; ISO std. In 1986</a:t>
            </a:r>
          </a:p>
          <a:p>
            <a:pPr marL="0" lvl="1" indent="0">
              <a:buNone/>
            </a:pPr>
            <a:endParaRPr lang="en-US" i="1" dirty="0"/>
          </a:p>
          <a:p>
            <a:pPr marL="0" lvl="1" indent="0">
              <a:buNone/>
            </a:pPr>
            <a:r>
              <a:rPr lang="en-US" dirty="0"/>
              <a:t>HTML has a fixed set of tags - specifically for Web docs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665361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XSLT Style Sheets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i="1" dirty="0">
                <a:solidFill>
                  <a:srgbClr val="FF0000"/>
                </a:solidFill>
              </a:rPr>
              <a:t>XSLT style sheet </a:t>
            </a:r>
            <a:r>
              <a:rPr lang="en-US" dirty="0"/>
              <a:t>is an XML document with a single element, </a:t>
            </a:r>
            <a:r>
              <a:rPr lang="en-US" b="1" dirty="0" err="1">
                <a:latin typeface="Courier New" pitchFamily="49" charset="0"/>
              </a:rPr>
              <a:t>stylesheet</a:t>
            </a:r>
            <a:r>
              <a:rPr lang="en-US" dirty="0"/>
              <a:t>, which </a:t>
            </a:r>
            <a:r>
              <a:rPr lang="en-US"/>
              <a:t>defines namespaces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xsl:stylesheet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xmlns: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xsl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=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dirty="0">
                <a:latin typeface="Courier New" pitchFamily="49" charset="0"/>
                <a:ea typeface="MS Mincho" pitchFamily="49" charset="-128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http://www.w3.org/1999/XSL/Format"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xmlns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= "http://www.w3.org/1999/xhtml"&gt;</a:t>
            </a:r>
            <a:endParaRPr lang="en-US" dirty="0">
              <a:latin typeface="Times New Roman" pitchFamily="18" charset="0"/>
              <a:ea typeface="MS Mincho" pitchFamily="49" charset="-128"/>
            </a:endParaRPr>
          </a:p>
          <a:p>
            <a:endParaRPr lang="en-US" dirty="0">
              <a:ea typeface="MS Mincho" pitchFamily="49" charset="-128"/>
            </a:endParaRPr>
          </a:p>
          <a:p>
            <a:r>
              <a:rPr lang="en-US" dirty="0">
                <a:ea typeface="MS Mincho" pitchFamily="49" charset="-128"/>
              </a:rPr>
              <a:t>If a style sheet matches the </a:t>
            </a:r>
            <a:r>
              <a:rPr lang="en-US" b="1" dirty="0">
                <a:solidFill>
                  <a:srgbClr val="7030A0"/>
                </a:solidFill>
                <a:ea typeface="MS Mincho" pitchFamily="49" charset="-128"/>
              </a:rPr>
              <a:t>root</a:t>
            </a:r>
            <a:r>
              <a:rPr lang="en-US" dirty="0">
                <a:solidFill>
                  <a:srgbClr val="7030A0"/>
                </a:solidFill>
                <a:ea typeface="MS Mincho" pitchFamily="49" charset="-128"/>
              </a:rPr>
              <a:t> </a:t>
            </a:r>
            <a:r>
              <a:rPr lang="en-US" dirty="0">
                <a:ea typeface="MS Mincho" pitchFamily="49" charset="-128"/>
              </a:rPr>
              <a:t>element of the XML document, it is matched with the </a:t>
            </a:r>
            <a:r>
              <a:rPr lang="en-US" b="1" i="1" dirty="0">
                <a:solidFill>
                  <a:srgbClr val="FF0000"/>
                </a:solidFill>
                <a:ea typeface="MS Mincho" pitchFamily="49" charset="-128"/>
              </a:rPr>
              <a:t>template</a:t>
            </a:r>
            <a:r>
              <a:rPr lang="en-US" dirty="0">
                <a:ea typeface="MS Mincho" pitchFamily="49" charset="-128"/>
              </a:rPr>
              <a:t>: 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xsl:template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 match = </a:t>
            </a:r>
            <a:r>
              <a:rPr lang="en-US" b="1" dirty="0">
                <a:solidFill>
                  <a:srgbClr val="7030A0"/>
                </a:solidFill>
                <a:ea typeface="MS Mincho" pitchFamily="49" charset="-128"/>
              </a:rPr>
              <a:t>"/"</a:t>
            </a:r>
            <a:r>
              <a:rPr lang="en-US" b="1" dirty="0">
                <a:ea typeface="MS Mincho" pitchFamily="49" charset="-128"/>
              </a:rPr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182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XSLT Style 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MS Mincho" pitchFamily="49" charset="-128"/>
              </a:rPr>
              <a:t>XSLT documents can include two different kinds of elements: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a typeface="MS Mincho" pitchFamily="49" charset="-128"/>
              </a:rPr>
              <a:t>those with content and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a typeface="MS Mincho" pitchFamily="49" charset="-128"/>
              </a:rPr>
              <a:t>those for which the content will be merged from the XML document</a:t>
            </a:r>
          </a:p>
          <a:p>
            <a:endParaRPr lang="en-US" dirty="0">
              <a:ea typeface="MS Mincho" pitchFamily="49" charset="-128"/>
            </a:endParaRPr>
          </a:p>
          <a:p>
            <a:r>
              <a:rPr lang="en-US" dirty="0">
                <a:solidFill>
                  <a:srgbClr val="7030A0"/>
                </a:solidFill>
                <a:ea typeface="MS Mincho" pitchFamily="49" charset="-128"/>
              </a:rPr>
              <a:t>Elements with content </a:t>
            </a:r>
            <a:r>
              <a:rPr lang="en-US" dirty="0">
                <a:ea typeface="MS Mincho" pitchFamily="49" charset="-128"/>
              </a:rPr>
              <a:t>often represent </a:t>
            </a:r>
            <a:r>
              <a:rPr lang="en-US" b="1" dirty="0">
                <a:ea typeface="MS Mincho" pitchFamily="49" charset="-128"/>
              </a:rPr>
              <a:t>HTML elements</a:t>
            </a:r>
            <a:br>
              <a:rPr lang="en-US" b="1" dirty="0">
                <a:ea typeface="MS Mincho" pitchFamily="49" charset="-128"/>
              </a:rPr>
            </a:br>
            <a:endParaRPr lang="en-US" b="1" dirty="0">
              <a:latin typeface="Courier New" pitchFamily="49" charset="0"/>
            </a:endParaRPr>
          </a:p>
          <a:p>
            <a:r>
              <a:rPr lang="en-US" dirty="0"/>
              <a:t>XSLT elements that represent HTML elements are </a:t>
            </a:r>
            <a:r>
              <a:rPr lang="en-US" b="1" dirty="0"/>
              <a:t>simply copied </a:t>
            </a:r>
            <a:r>
              <a:rPr lang="en-US" dirty="0"/>
              <a:t>to the merged document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51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895495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XSLT Style Sheets - Content Only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&lt;?xml version="1.0" encoding="UTF-8"?&gt;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xsl: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stylesheet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version="1.0"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xmlns:xsl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="http://www.w3.org/1999/XSL/Transform"&gt;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xsl: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match="/"&gt;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 &lt;html&gt;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 &lt;body&gt;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 &lt;h2&gt;My CD Collection&lt;/h2&gt;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 &lt;table border="1"&gt;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   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bgcolor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="#9acd32"&gt;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     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&gt;Title&lt;/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     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&gt;Artist&lt;/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   &lt;/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   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     &lt;td&gt;.&lt;/td&gt;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     &lt;td&gt;.&lt;/td&gt;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   &lt;/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 &lt;/table&gt;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 &lt;/body&gt;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 &lt;/html&gt;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xsl: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xsl: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stylesheet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85142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>
            <a:normAutofit/>
          </a:bodyPr>
          <a:lstStyle/>
          <a:p>
            <a:r>
              <a:rPr lang="en-US" sz="3600" dirty="0"/>
              <a:t>Start Session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8778"/>
            <a:ext cx="6858000" cy="164851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30823100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XML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Autofit/>
          </a:bodyPr>
          <a:lstStyle/>
          <a:p>
            <a:r>
              <a:rPr lang="en-US" dirty="0"/>
              <a:t>To get content (data) form an XML document, we need to use the </a:t>
            </a:r>
            <a:r>
              <a:rPr lang="en-US" dirty="0">
                <a:latin typeface="Courier New" pitchFamily="49" charset="0"/>
              </a:rPr>
              <a:t>value-of</a:t>
            </a:r>
            <a:r>
              <a:rPr lang="en-US" dirty="0"/>
              <a:t> element</a:t>
            </a:r>
          </a:p>
          <a:p>
            <a:endParaRPr lang="en-US" dirty="0"/>
          </a:p>
          <a:p>
            <a:r>
              <a:rPr lang="en-US" dirty="0"/>
              <a:t>The XSLT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value-of</a:t>
            </a:r>
            <a:r>
              <a:rPr lang="en-US" dirty="0"/>
              <a:t> element </a:t>
            </a:r>
          </a:p>
          <a:p>
            <a:pPr marL="285750" lvl="1"/>
            <a:r>
              <a:rPr lang="en-US" sz="2200" dirty="0"/>
              <a:t>Has no content</a:t>
            </a:r>
          </a:p>
          <a:p>
            <a:pPr marL="285750" lvl="1"/>
            <a:r>
              <a:rPr lang="en-US" sz="2200" dirty="0"/>
              <a:t>Uses a </a:t>
            </a:r>
            <a:r>
              <a:rPr lang="en-US" sz="2200" b="1" dirty="0">
                <a:solidFill>
                  <a:srgbClr val="7030A0"/>
                </a:solidFill>
                <a:latin typeface="Courier New" pitchFamily="49" charset="0"/>
              </a:rPr>
              <a:t>select</a:t>
            </a:r>
            <a:r>
              <a:rPr lang="en-US" sz="2200" dirty="0">
                <a:solidFill>
                  <a:srgbClr val="7030A0"/>
                </a:solidFill>
              </a:rPr>
              <a:t> </a:t>
            </a:r>
            <a:r>
              <a:rPr lang="en-US" sz="2200" dirty="0"/>
              <a:t>attribute to specify part of the XML  data to be </a:t>
            </a:r>
            <a:r>
              <a:rPr lang="en-US" sz="2200" b="1" dirty="0"/>
              <a:t>merged</a:t>
            </a:r>
            <a:r>
              <a:rPr lang="en-US" sz="2200" dirty="0"/>
              <a:t> </a:t>
            </a:r>
            <a:r>
              <a:rPr lang="en-US" sz="2200" b="1" dirty="0"/>
              <a:t>into the new document</a:t>
            </a:r>
            <a:r>
              <a:rPr lang="en-US" sz="2200" b="1" dirty="0">
                <a:latin typeface="Courier New" pitchFamily="49" charset="0"/>
              </a:rPr>
              <a:t>   </a:t>
            </a:r>
          </a:p>
          <a:p>
            <a:pPr marL="285750" lvl="1"/>
            <a:r>
              <a:rPr lang="en-US" sz="2200" dirty="0"/>
              <a:t>The value of </a:t>
            </a:r>
            <a:r>
              <a:rPr lang="en-US" sz="2200" dirty="0">
                <a:latin typeface="Courier New" pitchFamily="49" charset="0"/>
              </a:rPr>
              <a:t>select</a:t>
            </a:r>
            <a:r>
              <a:rPr lang="en-US" sz="2200" dirty="0"/>
              <a:t> can be any branch of the </a:t>
            </a:r>
            <a:r>
              <a:rPr lang="en-US" sz="2200" b="1" dirty="0"/>
              <a:t>document tree</a:t>
            </a:r>
            <a:endParaRPr lang="en-US" sz="2200" dirty="0"/>
          </a:p>
          <a:p>
            <a:pPr marL="0" lvl="1" indent="0">
              <a:buNone/>
            </a:pPr>
            <a:endParaRPr lang="en-US" sz="2200" dirty="0"/>
          </a:p>
          <a:p>
            <a:pPr marL="0" lvl="1" indent="0">
              <a:buNone/>
            </a:pPr>
            <a:r>
              <a:rPr lang="en-US" sz="2200" dirty="0"/>
              <a:t>Example:</a:t>
            </a:r>
          </a:p>
          <a:p>
            <a:pPr marL="285750" lvl="2" indent="-285750">
              <a:buNone/>
            </a:pPr>
            <a:r>
              <a:rPr lang="en-US" sz="2200" b="1" dirty="0">
                <a:latin typeface="Courier New" pitchFamily="49" charset="0"/>
              </a:rPr>
              <a:t>&lt;</a:t>
            </a:r>
            <a:r>
              <a:rPr lang="en-US" sz="2200" b="1" dirty="0" err="1">
                <a:latin typeface="Courier New" pitchFamily="49" charset="0"/>
              </a:rPr>
              <a:t>xsl:value</a:t>
            </a:r>
            <a:r>
              <a:rPr lang="en-US" sz="2200" b="1" dirty="0">
                <a:latin typeface="Courier New" pitchFamily="49" charset="0"/>
              </a:rPr>
              <a:t>-of select = ”CAR/ENGINE" /&gt;</a:t>
            </a:r>
          </a:p>
          <a:p>
            <a:pPr lvl="2"/>
            <a:endParaRPr lang="en-US" sz="2200" dirty="0"/>
          </a:p>
          <a:p>
            <a:pPr lvl="2">
              <a:buNone/>
            </a:pPr>
            <a:endParaRPr lang="en-US" sz="2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54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458346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XSLT Style Sheets - Merging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4864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encoding="UTF-8"?&gt;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xsl:stylesheet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version="1.0"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xmlns:xsl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="http://www.w3.org/1999/XSL/Transform"&gt;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xsl:template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match="/"&gt;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&lt;html&gt;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&lt;body&gt;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&lt;h2&gt;My CD Collection&lt;/h2&gt;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&lt;table border="1"&gt;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="#9acd32"&gt;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&gt;Title&lt;/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&gt;Artist&lt;/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 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 &lt;td&gt;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xsl:value-of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select="catalog/cd/title"/&gt;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&lt;/td&gt;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 &lt;td&gt;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xsl:value-of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select="catalog/cd/artist"/&gt;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&lt;/td&gt;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 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&lt;/table&gt;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&lt;/body&gt;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&lt;/html&gt;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xsl:template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xsl:stylesheet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5985047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XSLT for-each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XSLT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for-each</a:t>
            </a:r>
            <a:r>
              <a:rPr lang="en-US" dirty="0"/>
              <a:t> element is used when an XML document has a sequence of the same elements </a:t>
            </a:r>
          </a:p>
          <a:p>
            <a:endParaRPr lang="en-US" dirty="0"/>
          </a:p>
          <a:p>
            <a:r>
              <a:rPr lang="en-US" dirty="0"/>
              <a:t>Example use:</a:t>
            </a:r>
          </a:p>
          <a:p>
            <a:r>
              <a:rPr lang="en-US" dirty="0"/>
              <a:t>For each CD, output the artist and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56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757870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XSLT for-each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6388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encoding="UTF-8"?&gt;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xsl:stylesheet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version="1.0"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xmlns:xsl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="http://www.w3.org/1999/XSL/Transform"&gt;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xsl:template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match="/"&gt;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&lt;html&gt;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&lt;body&gt;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&lt;h2&gt;My CD Collection&lt;/h2&gt;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&lt;table border="1"&gt;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="#9acd32"&gt;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&gt;Title&lt;/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&gt;Artist&lt;/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 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xsl:for-each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select="catalog/cd[artist='Bob Dylan']"&gt;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&lt;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 &lt;td&gt;&lt;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xsl:value-of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select="title"/&gt;&lt;/td&gt;</a:t>
            </a:r>
            <a:b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 &lt;td&gt;&lt;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xsl:value-of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select="artist"/&gt;&lt;/td&gt;</a:t>
            </a:r>
            <a:b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&lt;/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 &lt;/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xsl:for-each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&lt;/table&gt;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&lt;/body&gt;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&lt;/html&gt;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xsl:template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xsl:stylesheet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0682041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xslplane1.xsl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file"/>
              </a:rPr>
              <a:t>[link]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xslplane.xml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 action="ppaction://hlinkpres?slideindex=1&amp;slidetitle="/>
              </a:rPr>
              <a:t>[link]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xslplane2.xsl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 action="ppaction://hlinkfile"/>
              </a:rPr>
              <a:t>[link]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xslplanes.xml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 action="ppaction://hlinkfile"/>
              </a:rPr>
              <a:t>[link]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xslplanes.xsl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 action="ppaction://hlinkfile"/>
              </a:rPr>
              <a:t>[link]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8224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Parsing XML</a:t>
            </a:r>
          </a:p>
        </p:txBody>
      </p:sp>
    </p:spTree>
    <p:extLst>
      <p:ext uri="{BB962C8B-B14F-4D97-AF65-F5344CB8AC3E}">
        <p14:creationId xmlns:p14="http://schemas.microsoft.com/office/powerpoint/2010/main" val="152475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dirty="0"/>
              <a:t>It would be nice to define our </a:t>
            </a:r>
            <a:r>
              <a:rPr lang="en-US" dirty="0">
                <a:solidFill>
                  <a:srgbClr val="7030A0"/>
                </a:solidFill>
              </a:rPr>
              <a:t>own tags </a:t>
            </a:r>
            <a:r>
              <a:rPr lang="en-US" dirty="0"/>
              <a:t>with their </a:t>
            </a:r>
            <a:r>
              <a:rPr lang="en-US" dirty="0">
                <a:solidFill>
                  <a:srgbClr val="7030A0"/>
                </a:solidFill>
              </a:rPr>
              <a:t>own meanings</a:t>
            </a:r>
          </a:p>
          <a:p>
            <a:pPr marL="0" lvl="1" indent="0">
              <a:buNone/>
            </a:pPr>
            <a:endParaRPr lang="en-US" i="1" dirty="0"/>
          </a:p>
          <a:p>
            <a:r>
              <a:rPr lang="en-US" dirty="0"/>
              <a:t>Problem with using SGML: </a:t>
            </a:r>
          </a:p>
          <a:p>
            <a:pPr marL="285750" lvl="1"/>
            <a:r>
              <a:rPr lang="en-US" dirty="0"/>
              <a:t>It’s too large and complex to use, and it is very difficult to build a parser for it</a:t>
            </a:r>
          </a:p>
          <a:p>
            <a:pPr marL="285750" lvl="1"/>
            <a:r>
              <a:rPr lang="en-US" dirty="0"/>
              <a:t>Solution: </a:t>
            </a:r>
            <a:r>
              <a:rPr lang="en-US" b="1" dirty="0"/>
              <a:t>XML</a:t>
            </a:r>
            <a:r>
              <a:rPr lang="en-US" dirty="0"/>
              <a:t>, a “lite” version of SGML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94889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Processors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Job of the </a:t>
            </a:r>
            <a:r>
              <a:rPr lang="en-US" b="1" i="1" dirty="0">
                <a:solidFill>
                  <a:srgbClr val="FF0000"/>
                </a:solidFill>
              </a:rPr>
              <a:t>XML processor </a:t>
            </a:r>
            <a:r>
              <a:rPr lang="en-US" dirty="0"/>
              <a:t>(aka parser):</a:t>
            </a:r>
          </a:p>
          <a:p>
            <a:pPr marL="285750" lvl="1"/>
            <a:r>
              <a:rPr lang="en-US" b="1" dirty="0"/>
              <a:t>Check the syntax </a:t>
            </a:r>
            <a:r>
              <a:rPr lang="en-US" dirty="0"/>
              <a:t>of a document for </a:t>
            </a:r>
            <a:r>
              <a:rPr lang="en-US" dirty="0">
                <a:solidFill>
                  <a:srgbClr val="7030A0"/>
                </a:solidFill>
              </a:rPr>
              <a:t>well-</a:t>
            </a:r>
            <a:r>
              <a:rPr lang="en-US" dirty="0" err="1">
                <a:solidFill>
                  <a:srgbClr val="7030A0"/>
                </a:solidFill>
              </a:rPr>
              <a:t>formedness</a:t>
            </a:r>
            <a:endParaRPr lang="en-US" dirty="0">
              <a:solidFill>
                <a:srgbClr val="7030A0"/>
              </a:solidFill>
            </a:endParaRPr>
          </a:p>
          <a:p>
            <a:pPr marL="285750" lvl="1"/>
            <a:r>
              <a:rPr lang="en-US" dirty="0"/>
              <a:t>Replace all references to </a:t>
            </a:r>
            <a:r>
              <a:rPr lang="en-US" b="1" dirty="0"/>
              <a:t>entities</a:t>
            </a:r>
            <a:r>
              <a:rPr lang="en-US" dirty="0"/>
              <a:t> by their definitions</a:t>
            </a:r>
          </a:p>
          <a:p>
            <a:pPr marL="285750" lvl="1"/>
            <a:r>
              <a:rPr lang="en-US" dirty="0"/>
              <a:t>Copy </a:t>
            </a:r>
            <a:r>
              <a:rPr lang="en-US" b="1" dirty="0"/>
              <a:t>default values </a:t>
            </a:r>
            <a:r>
              <a:rPr lang="en-US" dirty="0"/>
              <a:t>(from DTDs or schemas) into the document</a:t>
            </a:r>
          </a:p>
          <a:p>
            <a:pPr marL="285750" lvl="1"/>
            <a:r>
              <a:rPr lang="en-US" dirty="0"/>
              <a:t>If a DTD or schema is specified and the processor includes a validating parser, the structure of the document is </a:t>
            </a:r>
            <a:r>
              <a:rPr lang="en-US" b="1" dirty="0"/>
              <a:t>validated</a:t>
            </a:r>
          </a:p>
          <a:p>
            <a:endParaRPr lang="en-US" dirty="0"/>
          </a:p>
          <a:p>
            <a:r>
              <a:rPr lang="en-US" dirty="0"/>
              <a:t>Two ways to check </a:t>
            </a:r>
            <a:r>
              <a:rPr lang="en-US" dirty="0">
                <a:solidFill>
                  <a:srgbClr val="7030A0"/>
                </a:solidFill>
              </a:rPr>
              <a:t>well-</a:t>
            </a:r>
            <a:r>
              <a:rPr lang="en-US" dirty="0" err="1">
                <a:solidFill>
                  <a:srgbClr val="7030A0"/>
                </a:solidFill>
              </a:rPr>
              <a:t>formedness</a:t>
            </a:r>
            <a:r>
              <a:rPr lang="en-US" dirty="0"/>
              <a:t>:</a:t>
            </a:r>
          </a:p>
          <a:p>
            <a:pPr marL="285750" lvl="1"/>
            <a:r>
              <a:rPr lang="en-US" dirty="0"/>
              <a:t>A browser with an XML parser</a:t>
            </a:r>
          </a:p>
          <a:p>
            <a:pPr marL="285750" lvl="1"/>
            <a:r>
              <a:rPr lang="en-US" dirty="0"/>
              <a:t>A stand-alone XML parser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686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Processors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/>
              <a:t>There are two different approaches to designing XML processors: SAX and DOM approaches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SAX (Simple API for XML) </a:t>
            </a:r>
            <a:r>
              <a:rPr lang="en-US" dirty="0"/>
              <a:t>Approach: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Widely accepted and supported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Based on the concept of </a:t>
            </a:r>
            <a:r>
              <a:rPr lang="en-US" i="1" dirty="0"/>
              <a:t>event processing</a:t>
            </a:r>
            <a:r>
              <a:rPr lang="en-US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Every time a syntactic structure (e.g., a tag, an attribute, etc.) is recognized, the </a:t>
            </a:r>
            <a:r>
              <a:rPr lang="en-US" b="1" dirty="0"/>
              <a:t>processor</a:t>
            </a:r>
            <a:r>
              <a:rPr lang="en-US" dirty="0"/>
              <a:t> raises an </a:t>
            </a:r>
            <a:r>
              <a:rPr lang="en-US" dirty="0">
                <a:solidFill>
                  <a:srgbClr val="7030A0"/>
                </a:solidFill>
              </a:rPr>
              <a:t>event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application</a:t>
            </a:r>
            <a:r>
              <a:rPr lang="en-US" dirty="0"/>
              <a:t> defines </a:t>
            </a:r>
            <a:r>
              <a:rPr lang="en-US" dirty="0">
                <a:solidFill>
                  <a:srgbClr val="7030A0"/>
                </a:solidFill>
              </a:rPr>
              <a:t>event handlers</a:t>
            </a:r>
            <a:r>
              <a:rPr lang="en-US" dirty="0"/>
              <a:t> to respond to the syntactic structures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98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alternative to SAX is to use a DOM processor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DOM processor </a:t>
            </a:r>
            <a:r>
              <a:rPr lang="en-US" dirty="0"/>
              <a:t>builds a DOM </a:t>
            </a:r>
            <a:r>
              <a:rPr lang="en-US" b="1" dirty="0"/>
              <a:t>tree structure </a:t>
            </a:r>
            <a:r>
              <a:rPr lang="en-US" dirty="0"/>
              <a:t>of the document (Similar to the processing by a browser of an XHTML document)</a:t>
            </a:r>
          </a:p>
          <a:p>
            <a:endParaRPr lang="en-US" dirty="0"/>
          </a:p>
          <a:p>
            <a:r>
              <a:rPr lang="en-US" dirty="0"/>
              <a:t>When the tree is complete, it can be </a:t>
            </a:r>
            <a:r>
              <a:rPr lang="en-US" b="1" dirty="0"/>
              <a:t>traversed</a:t>
            </a:r>
            <a:r>
              <a:rPr lang="en-US" dirty="0"/>
              <a:t> and </a:t>
            </a:r>
            <a:r>
              <a:rPr lang="en-US" b="1" dirty="0"/>
              <a:t>processed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582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105400"/>
          </a:xfrm>
        </p:spPr>
        <p:txBody>
          <a:bodyPr>
            <a:normAutofit fontScale="70000" lnSpcReduction="20000"/>
          </a:bodyPr>
          <a:lstStyle/>
          <a:p>
            <a:r>
              <a:rPr lang="en-US" sz="3100" b="1" dirty="0">
                <a:solidFill>
                  <a:srgbClr val="7030A0"/>
                </a:solidFill>
              </a:rPr>
              <a:t>Advantages</a:t>
            </a:r>
            <a:r>
              <a:rPr lang="en-US" sz="3100" dirty="0">
                <a:solidFill>
                  <a:srgbClr val="7030A0"/>
                </a:solidFill>
              </a:rPr>
              <a:t> </a:t>
            </a:r>
            <a:r>
              <a:rPr lang="en-US" sz="3100" dirty="0"/>
              <a:t>of the DOM approach:</a:t>
            </a:r>
          </a:p>
          <a:p>
            <a:endParaRPr lang="en-US" sz="3100" dirty="0"/>
          </a:p>
          <a:p>
            <a:pPr marL="514350" indent="-514350">
              <a:buFont typeface="+mj-lt"/>
              <a:buAutoNum type="arabicPeriod"/>
            </a:pPr>
            <a:r>
              <a:rPr lang="en-US" sz="3100" dirty="0"/>
              <a:t>Good if any part of the document must be </a:t>
            </a:r>
            <a:r>
              <a:rPr lang="en-US" sz="3100" b="1" dirty="0"/>
              <a:t>accessed more than once</a:t>
            </a:r>
          </a:p>
          <a:p>
            <a:pPr marL="514350" indent="-514350">
              <a:buFont typeface="+mj-lt"/>
              <a:buAutoNum type="arabicPeriod"/>
            </a:pPr>
            <a:endParaRPr lang="en-US" sz="3100" dirty="0"/>
          </a:p>
          <a:p>
            <a:pPr marL="514350" indent="-514350">
              <a:buFont typeface="+mj-lt"/>
              <a:buAutoNum type="arabicPeriod"/>
            </a:pPr>
            <a:r>
              <a:rPr lang="en-US" sz="3100" dirty="0"/>
              <a:t>If any rearrangement of the document must be done, it is facilitated by having a representation of </a:t>
            </a:r>
            <a:r>
              <a:rPr lang="en-US" sz="3100" b="1" dirty="0"/>
              <a:t>the whole document in memory</a:t>
            </a:r>
          </a:p>
          <a:p>
            <a:pPr marL="514350" indent="-514350">
              <a:buFont typeface="+mj-lt"/>
              <a:buAutoNum type="arabicPeriod"/>
            </a:pPr>
            <a:endParaRPr lang="en-US" sz="3100" dirty="0"/>
          </a:p>
          <a:p>
            <a:pPr marL="514350" indent="-514350">
              <a:buFont typeface="+mj-lt"/>
              <a:buAutoNum type="arabicPeriod"/>
            </a:pPr>
            <a:r>
              <a:rPr lang="en-US" sz="3100" dirty="0"/>
              <a:t>A </a:t>
            </a:r>
            <a:r>
              <a:rPr lang="en-US" sz="3100" b="1" dirty="0"/>
              <a:t>random access </a:t>
            </a:r>
            <a:r>
              <a:rPr lang="en-US" sz="3100" dirty="0"/>
              <a:t>to any part of the document is      possible</a:t>
            </a:r>
          </a:p>
          <a:p>
            <a:pPr marL="514350" indent="-514350">
              <a:buFont typeface="+mj-lt"/>
              <a:buAutoNum type="arabicPeriod"/>
            </a:pPr>
            <a:endParaRPr lang="en-US" sz="3100" dirty="0"/>
          </a:p>
          <a:p>
            <a:pPr marL="514350" indent="-514350">
              <a:buFont typeface="+mj-lt"/>
              <a:buAutoNum type="arabicPeriod"/>
            </a:pPr>
            <a:r>
              <a:rPr lang="en-US" sz="3100" dirty="0"/>
              <a:t>Because the whole document is parsed before any processing takes place, </a:t>
            </a:r>
            <a:r>
              <a:rPr lang="en-US" sz="3100" b="1" dirty="0"/>
              <a:t>processing of an invalid document is avoided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306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Disadvantages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of the DOM approach:</a:t>
            </a:r>
          </a:p>
          <a:p>
            <a:endParaRPr lang="en-US" dirty="0"/>
          </a:p>
          <a:p>
            <a:r>
              <a:rPr lang="en-US" dirty="0"/>
              <a:t>    1. Large documents </a:t>
            </a:r>
            <a:r>
              <a:rPr lang="en-US" b="1" dirty="0"/>
              <a:t>require a large memory</a:t>
            </a:r>
          </a:p>
          <a:p>
            <a:endParaRPr lang="en-US" dirty="0"/>
          </a:p>
          <a:p>
            <a:r>
              <a:rPr lang="en-US" dirty="0"/>
              <a:t>    2. The DOM approach is </a:t>
            </a:r>
            <a:r>
              <a:rPr lang="en-US" b="1" dirty="0"/>
              <a:t>slower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157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</p:spTree>
    <p:extLst>
      <p:ext uri="{BB962C8B-B14F-4D97-AF65-F5344CB8AC3E}">
        <p14:creationId xmlns:p14="http://schemas.microsoft.com/office/powerpoint/2010/main" val="19550582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343400"/>
          </a:xfrm>
        </p:spPr>
        <p:txBody>
          <a:bodyPr/>
          <a:lstStyle/>
          <a:p>
            <a:r>
              <a:rPr lang="en-US" dirty="0"/>
              <a:t>The Web began as provider of markup documents, served through the HTTP methods, GET and POST</a:t>
            </a:r>
          </a:p>
          <a:p>
            <a:r>
              <a:rPr lang="en-US" dirty="0"/>
              <a:t>- An </a:t>
            </a:r>
            <a:r>
              <a:rPr lang="en-US" b="1" dirty="0"/>
              <a:t>information service system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Web Service </a:t>
            </a:r>
            <a:r>
              <a:rPr lang="en-US" dirty="0"/>
              <a:t>is closely related to an information service</a:t>
            </a:r>
          </a:p>
          <a:p>
            <a:endParaRPr lang="en-US" dirty="0"/>
          </a:p>
          <a:p>
            <a:r>
              <a:rPr lang="en-US" u="sng" dirty="0"/>
              <a:t>The ultimate goal of Web services:</a:t>
            </a:r>
          </a:p>
          <a:p>
            <a:r>
              <a:rPr lang="en-US" dirty="0"/>
              <a:t>Allow </a:t>
            </a:r>
            <a:r>
              <a:rPr lang="en-US" b="1" dirty="0">
                <a:solidFill>
                  <a:srgbClr val="7030A0"/>
                </a:solidFill>
              </a:rPr>
              <a:t>different software </a:t>
            </a:r>
            <a:r>
              <a:rPr lang="en-US" dirty="0"/>
              <a:t>in </a:t>
            </a:r>
            <a:r>
              <a:rPr lang="en-US" b="1" dirty="0">
                <a:solidFill>
                  <a:srgbClr val="00B050"/>
                </a:solidFill>
              </a:rPr>
              <a:t>different places</a:t>
            </a:r>
            <a:r>
              <a:rPr lang="en-US" dirty="0"/>
              <a:t>, written in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different languages </a:t>
            </a:r>
            <a:r>
              <a:rPr lang="en-US" dirty="0"/>
              <a:t>and resident on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different platforms</a:t>
            </a:r>
            <a:r>
              <a:rPr lang="en-US" dirty="0"/>
              <a:t>, to </a:t>
            </a:r>
            <a:r>
              <a:rPr lang="en-US" b="1" dirty="0">
                <a:solidFill>
                  <a:srgbClr val="FF0000"/>
                </a:solidFill>
              </a:rPr>
              <a:t>connect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interoperate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8380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The original Web services were provided via </a:t>
            </a:r>
            <a:r>
              <a:rPr lang="en-US" altLang="en-US" b="1" i="1" dirty="0">
                <a:solidFill>
                  <a:srgbClr val="FF0000"/>
                </a:solidFill>
              </a:rPr>
              <a:t>Remote Procedure Call (RPC)</a:t>
            </a:r>
            <a:r>
              <a:rPr lang="en-US" altLang="en-US" dirty="0"/>
              <a:t>, through two technologies, </a:t>
            </a:r>
            <a:r>
              <a:rPr lang="en-US" altLang="en-US" b="1" dirty="0"/>
              <a:t>DCOM</a:t>
            </a:r>
            <a:r>
              <a:rPr lang="en-US" altLang="en-US" dirty="0"/>
              <a:t> and </a:t>
            </a:r>
            <a:r>
              <a:rPr lang="en-US" altLang="en-US" b="1" dirty="0"/>
              <a:t>CORBA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DCOM and CORBA use different protocols, which defeats the goal of universal component </a:t>
            </a:r>
            <a:r>
              <a:rPr lang="en-US" altLang="en-US" dirty="0">
                <a:solidFill>
                  <a:srgbClr val="7030A0"/>
                </a:solidFill>
              </a:rPr>
              <a:t>interoperability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74952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There are three roles required to provide and use Web services: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    1. Service </a:t>
            </a:r>
            <a:r>
              <a:rPr lang="en-US" altLang="en-US" dirty="0">
                <a:solidFill>
                  <a:srgbClr val="00B050"/>
                </a:solidFill>
              </a:rPr>
              <a:t>providers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   2. Service </a:t>
            </a:r>
            <a:r>
              <a:rPr lang="en-US" altLang="en-US" dirty="0">
                <a:solidFill>
                  <a:srgbClr val="0070C0"/>
                </a:solidFill>
              </a:rPr>
              <a:t>requestors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   3. A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service registry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Web Services use several technologies: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XML, WSDL, UDDI, SOAP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XML is used for storing and transmitting data</a:t>
            </a:r>
          </a:p>
        </p:txBody>
      </p:sp>
    </p:spTree>
    <p:extLst>
      <p:ext uri="{BB962C8B-B14F-4D97-AF65-F5344CB8AC3E}">
        <p14:creationId xmlns:p14="http://schemas.microsoft.com/office/powerpoint/2010/main" val="402322483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Web Service Definition Language (WSDL) </a:t>
            </a:r>
            <a:r>
              <a:rPr lang="en-US" dirty="0"/>
              <a:t>is used to describe </a:t>
            </a:r>
            <a:r>
              <a:rPr lang="en-US" dirty="0">
                <a:solidFill>
                  <a:srgbClr val="7030A0"/>
                </a:solidFill>
              </a:rPr>
              <a:t>available services</a:t>
            </a:r>
            <a:r>
              <a:rPr lang="en-US" dirty="0"/>
              <a:t>, as well as </a:t>
            </a:r>
            <a:r>
              <a:rPr lang="en-US" dirty="0">
                <a:solidFill>
                  <a:srgbClr val="7030A0"/>
                </a:solidFill>
              </a:rPr>
              <a:t>message protocols</a:t>
            </a:r>
            <a:r>
              <a:rPr lang="en-US" dirty="0"/>
              <a:t> for their use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</a:rPr>
              <a:t>Universal Description, Discovery, and Integration Service (UDDI) </a:t>
            </a:r>
            <a:r>
              <a:rPr lang="en-US" dirty="0"/>
              <a:t>is used to create </a:t>
            </a:r>
            <a:r>
              <a:rPr lang="en-US" dirty="0">
                <a:solidFill>
                  <a:srgbClr val="7030A0"/>
                </a:solidFill>
              </a:rPr>
              <a:t>Web services registry</a:t>
            </a:r>
            <a:r>
              <a:rPr lang="en-US" dirty="0"/>
              <a:t>, and also </a:t>
            </a:r>
            <a:r>
              <a:rPr lang="en-US" dirty="0">
                <a:solidFill>
                  <a:srgbClr val="7030A0"/>
                </a:solidFill>
              </a:rPr>
              <a:t>methods</a:t>
            </a:r>
            <a:r>
              <a:rPr lang="en-US" dirty="0"/>
              <a:t> that allow a remote system to determine which services are available</a:t>
            </a:r>
          </a:p>
        </p:txBody>
      </p:sp>
    </p:spTree>
    <p:extLst>
      <p:ext uri="{BB962C8B-B14F-4D97-AF65-F5344CB8AC3E}">
        <p14:creationId xmlns:p14="http://schemas.microsoft.com/office/powerpoint/2010/main" val="4236902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eXtensible</a:t>
            </a:r>
            <a:r>
              <a:rPr lang="en-US" b="1" i="1" dirty="0">
                <a:solidFill>
                  <a:srgbClr val="FF0000"/>
                </a:solidFill>
              </a:rPr>
              <a:t> Markup Language (XML)</a:t>
            </a:r>
            <a:r>
              <a:rPr lang="en-US" dirty="0"/>
              <a:t> is a </a:t>
            </a:r>
            <a:r>
              <a:rPr lang="en-US" dirty="0">
                <a:solidFill>
                  <a:srgbClr val="002060"/>
                </a:solidFill>
              </a:rPr>
              <a:t>meta-markup language</a:t>
            </a:r>
            <a:r>
              <a:rPr lang="en-US" dirty="0"/>
              <a:t> that can be used to </a:t>
            </a:r>
            <a:r>
              <a:rPr lang="en-US" b="1" dirty="0"/>
              <a:t>define markup languages </a:t>
            </a:r>
            <a:r>
              <a:rPr lang="en-US" dirty="0"/>
              <a:t>that can define the meaning of specific kinds of information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XML is not a replacement for HTML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XML can be (and was) used to redefine HTML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result was </a:t>
            </a:r>
            <a:r>
              <a:rPr lang="en-US" dirty="0">
                <a:solidFill>
                  <a:srgbClr val="002060"/>
                </a:solidFill>
              </a:rPr>
              <a:t>XHTML</a:t>
            </a:r>
            <a:r>
              <a:rPr lang="en-US" dirty="0"/>
              <a:t>, but this was not the major purpose of XML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623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WSDL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&lt;message name="</a:t>
            </a:r>
            <a:r>
              <a:rPr lang="en-US" sz="1800" dirty="0" err="1"/>
              <a:t>getTermRequest</a:t>
            </a:r>
            <a:r>
              <a:rPr lang="en-US" sz="1800" dirty="0"/>
              <a:t>"&gt;</a:t>
            </a:r>
            <a:br>
              <a:rPr lang="en-US" sz="1800" dirty="0"/>
            </a:br>
            <a:r>
              <a:rPr lang="en-US" sz="1800" dirty="0"/>
              <a:t>  &lt;part name="term" type="</a:t>
            </a:r>
            <a:r>
              <a:rPr lang="en-US" sz="1800" dirty="0" err="1"/>
              <a:t>xs:string</a:t>
            </a:r>
            <a:r>
              <a:rPr lang="en-US" sz="1800" dirty="0"/>
              <a:t>"/&gt;</a:t>
            </a:r>
            <a:br>
              <a:rPr lang="en-US" sz="1800" dirty="0"/>
            </a:br>
            <a:r>
              <a:rPr lang="en-US" sz="1800" dirty="0"/>
              <a:t>&lt;/message&gt;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&lt;message name="</a:t>
            </a:r>
            <a:r>
              <a:rPr lang="en-US" sz="1800" dirty="0" err="1"/>
              <a:t>getTermResponse</a:t>
            </a:r>
            <a:r>
              <a:rPr lang="en-US" sz="1800" dirty="0"/>
              <a:t>"&gt;</a:t>
            </a:r>
            <a:br>
              <a:rPr lang="en-US" sz="1800" dirty="0"/>
            </a:br>
            <a:r>
              <a:rPr lang="en-US" sz="1800" dirty="0"/>
              <a:t>  &lt;part name="value" type="</a:t>
            </a:r>
            <a:r>
              <a:rPr lang="en-US" sz="1800" dirty="0" err="1"/>
              <a:t>xs:string</a:t>
            </a:r>
            <a:r>
              <a:rPr lang="en-US" sz="1800" dirty="0"/>
              <a:t>"/&gt;</a:t>
            </a:r>
            <a:br>
              <a:rPr lang="en-US" sz="1800" dirty="0"/>
            </a:br>
            <a:r>
              <a:rPr lang="en-US" sz="1800" dirty="0"/>
              <a:t>&lt;/message&gt;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&lt;</a:t>
            </a:r>
            <a:r>
              <a:rPr lang="en-US" sz="1800" dirty="0" err="1"/>
              <a:t>portType</a:t>
            </a:r>
            <a:r>
              <a:rPr lang="en-US" sz="1800" dirty="0"/>
              <a:t> name="</a:t>
            </a:r>
            <a:r>
              <a:rPr lang="en-US" sz="1800" dirty="0" err="1"/>
              <a:t>glossaryTerms</a:t>
            </a:r>
            <a:r>
              <a:rPr lang="en-US" sz="1800" dirty="0"/>
              <a:t>"&gt;</a:t>
            </a:r>
            <a:br>
              <a:rPr lang="en-US" sz="1800" dirty="0"/>
            </a:br>
            <a:r>
              <a:rPr lang="en-US" sz="1800" dirty="0"/>
              <a:t>  &lt;operation name="</a:t>
            </a:r>
            <a:r>
              <a:rPr lang="en-US" sz="1800" dirty="0" err="1"/>
              <a:t>getTerm</a:t>
            </a:r>
            <a:r>
              <a:rPr lang="en-US" sz="1800" dirty="0"/>
              <a:t>"&gt;</a:t>
            </a:r>
            <a:br>
              <a:rPr lang="en-US" sz="1800" dirty="0"/>
            </a:br>
            <a:r>
              <a:rPr lang="en-US" sz="1800" dirty="0"/>
              <a:t>    &lt;input message="</a:t>
            </a:r>
            <a:r>
              <a:rPr lang="en-US" sz="1800" dirty="0" err="1"/>
              <a:t>getTermRequest</a:t>
            </a:r>
            <a:r>
              <a:rPr lang="en-US" sz="1800" dirty="0"/>
              <a:t>"/&gt;</a:t>
            </a:r>
            <a:br>
              <a:rPr lang="en-US" sz="1800" dirty="0"/>
            </a:br>
            <a:r>
              <a:rPr lang="en-US" sz="1800" dirty="0"/>
              <a:t>    &lt;output message="</a:t>
            </a:r>
            <a:r>
              <a:rPr lang="en-US" sz="1800" dirty="0" err="1"/>
              <a:t>getTermResponse</a:t>
            </a:r>
            <a:r>
              <a:rPr lang="en-US" sz="1800" dirty="0"/>
              <a:t>"/&gt;</a:t>
            </a:r>
            <a:br>
              <a:rPr lang="en-US" sz="1800" dirty="0"/>
            </a:br>
            <a:r>
              <a:rPr lang="en-US" sz="1800" dirty="0"/>
              <a:t>  &lt;/operation&gt;</a:t>
            </a:r>
            <a:br>
              <a:rPr lang="en-US" sz="1800" dirty="0"/>
            </a:br>
            <a:r>
              <a:rPr lang="en-US" sz="1800" dirty="0"/>
              <a:t>&lt;/</a:t>
            </a:r>
            <a:r>
              <a:rPr lang="en-US" sz="1800" dirty="0" err="1"/>
              <a:t>portType</a:t>
            </a:r>
            <a:r>
              <a:rPr lang="en-US" sz="1800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5832187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Standard Object Access Protocol (SOAP) </a:t>
            </a:r>
            <a:r>
              <a:rPr lang="en-US" dirty="0"/>
              <a:t>is an XML-based specification that defines the forms of messages and RPCs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Supports the exchange of information among distributed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SOAP message is an XML document that includes an envelope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body of a SOAP message is either a request or a response</a:t>
            </a:r>
          </a:p>
        </p:txBody>
      </p:sp>
    </p:spTree>
    <p:extLst>
      <p:ext uri="{BB962C8B-B14F-4D97-AF65-F5344CB8AC3E}">
        <p14:creationId xmlns:p14="http://schemas.microsoft.com/office/powerpoint/2010/main" val="8209243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Request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r>
              <a:rPr lang="en-US" sz="1800" dirty="0"/>
              <a:t>POST /</a:t>
            </a:r>
            <a:r>
              <a:rPr lang="en-US" sz="1800" dirty="0" err="1"/>
              <a:t>InStock</a:t>
            </a:r>
            <a:r>
              <a:rPr lang="en-US" sz="1800" dirty="0"/>
              <a:t> HTTP/1.1</a:t>
            </a:r>
            <a:br>
              <a:rPr lang="en-US" sz="1800" dirty="0"/>
            </a:br>
            <a:r>
              <a:rPr lang="en-US" sz="1800" dirty="0"/>
              <a:t>Host: www.example.org</a:t>
            </a:r>
            <a:br>
              <a:rPr lang="en-US" sz="1800" dirty="0"/>
            </a:br>
            <a:r>
              <a:rPr lang="en-US" sz="1800" dirty="0"/>
              <a:t>Content-Type: application/</a:t>
            </a:r>
            <a:r>
              <a:rPr lang="en-US" sz="1800" dirty="0" err="1"/>
              <a:t>soap+xml</a:t>
            </a:r>
            <a:r>
              <a:rPr lang="en-US" sz="1800" dirty="0"/>
              <a:t>; charset=utf-8</a:t>
            </a:r>
            <a:br>
              <a:rPr lang="en-US" sz="1800" dirty="0"/>
            </a:br>
            <a:r>
              <a:rPr lang="en-US" sz="1800" dirty="0"/>
              <a:t>Content-Length: </a:t>
            </a:r>
            <a:r>
              <a:rPr lang="en-US" sz="1800" dirty="0" err="1"/>
              <a:t>nnn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&lt;?xml version="1.0"?&gt;</a:t>
            </a:r>
            <a:br>
              <a:rPr lang="en-US" sz="1800" dirty="0"/>
            </a:br>
            <a:r>
              <a:rPr lang="en-US" sz="1800" dirty="0"/>
              <a:t>&lt;</a:t>
            </a:r>
            <a:r>
              <a:rPr lang="en-US" sz="1800" dirty="0" err="1"/>
              <a:t>soap:</a:t>
            </a:r>
            <a:r>
              <a:rPr lang="en-US" sz="1800" b="1" dirty="0" err="1"/>
              <a:t>Envelope</a:t>
            </a:r>
            <a:br>
              <a:rPr lang="en-US" sz="1800" dirty="0"/>
            </a:br>
            <a:r>
              <a:rPr lang="en-US" sz="1800" dirty="0" err="1"/>
              <a:t>xmlns:soap</a:t>
            </a:r>
            <a:r>
              <a:rPr lang="en-US" sz="1800" dirty="0"/>
              <a:t>="http://www.w3.org/2001/12/soap-envelope"</a:t>
            </a:r>
            <a:br>
              <a:rPr lang="en-US" sz="1800" dirty="0"/>
            </a:br>
            <a:r>
              <a:rPr lang="en-US" sz="1800" dirty="0" err="1"/>
              <a:t>soap:encodingStyle</a:t>
            </a:r>
            <a:r>
              <a:rPr lang="en-US" sz="1800" dirty="0"/>
              <a:t>="http://www.w3.org/2001/12/soap-encoding"&gt;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&lt;</a:t>
            </a:r>
            <a:r>
              <a:rPr lang="en-US" sz="1800" dirty="0" err="1"/>
              <a:t>soap:</a:t>
            </a:r>
            <a:r>
              <a:rPr lang="en-US" sz="1800" b="1" dirty="0" err="1"/>
              <a:t>Body</a:t>
            </a:r>
            <a:r>
              <a:rPr lang="en-US" sz="1800" dirty="0"/>
              <a:t> </a:t>
            </a:r>
            <a:r>
              <a:rPr lang="en-US" sz="1800" dirty="0" err="1"/>
              <a:t>xmlns:m</a:t>
            </a:r>
            <a:r>
              <a:rPr lang="en-US" sz="1800" dirty="0"/>
              <a:t>="http://www.example.org/stock"&gt;</a:t>
            </a:r>
            <a:br>
              <a:rPr lang="en-US" sz="1800" dirty="0"/>
            </a:br>
            <a:r>
              <a:rPr lang="en-US" sz="1800" dirty="0">
                <a:solidFill>
                  <a:srgbClr val="7030A0"/>
                </a:solidFill>
              </a:rPr>
              <a:t>  &lt;</a:t>
            </a:r>
            <a:r>
              <a:rPr lang="en-US" sz="1800" dirty="0" err="1">
                <a:solidFill>
                  <a:srgbClr val="7030A0"/>
                </a:solidFill>
              </a:rPr>
              <a:t>m:GetStockPrice</a:t>
            </a:r>
            <a:r>
              <a:rPr lang="en-US" sz="1800" dirty="0">
                <a:solidFill>
                  <a:srgbClr val="7030A0"/>
                </a:solidFill>
              </a:rPr>
              <a:t>&gt;</a:t>
            </a:r>
            <a:br>
              <a:rPr lang="en-US" sz="1800" dirty="0">
                <a:solidFill>
                  <a:srgbClr val="7030A0"/>
                </a:solidFill>
              </a:rPr>
            </a:br>
            <a:r>
              <a:rPr lang="en-US" sz="1800" dirty="0">
                <a:solidFill>
                  <a:srgbClr val="7030A0"/>
                </a:solidFill>
              </a:rPr>
              <a:t>    &lt;</a:t>
            </a:r>
            <a:r>
              <a:rPr lang="en-US" sz="1800" dirty="0" err="1">
                <a:solidFill>
                  <a:srgbClr val="7030A0"/>
                </a:solidFill>
              </a:rPr>
              <a:t>m:StockName</a:t>
            </a:r>
            <a:r>
              <a:rPr lang="en-US" sz="1800" dirty="0">
                <a:solidFill>
                  <a:srgbClr val="7030A0"/>
                </a:solidFill>
              </a:rPr>
              <a:t>&gt;IBM&lt;/</a:t>
            </a:r>
            <a:r>
              <a:rPr lang="en-US" sz="1800" dirty="0" err="1">
                <a:solidFill>
                  <a:srgbClr val="7030A0"/>
                </a:solidFill>
              </a:rPr>
              <a:t>m:StockName</a:t>
            </a:r>
            <a:r>
              <a:rPr lang="en-US" sz="1800" dirty="0">
                <a:solidFill>
                  <a:srgbClr val="7030A0"/>
                </a:solidFill>
              </a:rPr>
              <a:t>&gt;</a:t>
            </a:r>
            <a:br>
              <a:rPr lang="en-US" sz="1800" dirty="0">
                <a:solidFill>
                  <a:srgbClr val="7030A0"/>
                </a:solidFill>
              </a:rPr>
            </a:br>
            <a:r>
              <a:rPr lang="en-US" sz="1800" dirty="0">
                <a:solidFill>
                  <a:srgbClr val="7030A0"/>
                </a:solidFill>
              </a:rPr>
              <a:t>  &lt;/</a:t>
            </a:r>
            <a:r>
              <a:rPr lang="en-US" sz="1800" dirty="0" err="1">
                <a:solidFill>
                  <a:srgbClr val="7030A0"/>
                </a:solidFill>
              </a:rPr>
              <a:t>m:GetStockPrice</a:t>
            </a:r>
            <a:r>
              <a:rPr lang="en-US" sz="1800" dirty="0">
                <a:solidFill>
                  <a:srgbClr val="7030A0"/>
                </a:solidFill>
              </a:rPr>
              <a:t>&gt;</a:t>
            </a:r>
            <a:br>
              <a:rPr lang="en-US" sz="1800" dirty="0"/>
            </a:br>
            <a:r>
              <a:rPr lang="en-US" sz="1800" dirty="0"/>
              <a:t>&lt;/</a:t>
            </a:r>
            <a:r>
              <a:rPr lang="en-US" sz="1800" dirty="0" err="1"/>
              <a:t>soap:</a:t>
            </a:r>
            <a:r>
              <a:rPr lang="en-US" sz="1800" b="1" dirty="0" err="1"/>
              <a:t>Body</a:t>
            </a:r>
            <a:r>
              <a:rPr lang="en-US" sz="1800" dirty="0"/>
              <a:t>&gt;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&lt;/</a:t>
            </a:r>
            <a:r>
              <a:rPr lang="en-US" sz="1800" dirty="0" err="1"/>
              <a:t>soap:</a:t>
            </a:r>
            <a:r>
              <a:rPr lang="en-US" sz="1800" b="1" dirty="0" err="1"/>
              <a:t>Envelope</a:t>
            </a:r>
            <a:r>
              <a:rPr lang="en-US" sz="1800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6896017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Response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1800" dirty="0"/>
              <a:t>HTTP/1.1 200 OK</a:t>
            </a:r>
            <a:br>
              <a:rPr lang="en-US" sz="1800" dirty="0"/>
            </a:br>
            <a:r>
              <a:rPr lang="en-US" sz="1800" dirty="0"/>
              <a:t>Content-Type: application/</a:t>
            </a:r>
            <a:r>
              <a:rPr lang="en-US" sz="1800" dirty="0" err="1"/>
              <a:t>soap+xml</a:t>
            </a:r>
            <a:r>
              <a:rPr lang="en-US" sz="1800" dirty="0"/>
              <a:t>; charset=utf-8</a:t>
            </a:r>
            <a:br>
              <a:rPr lang="en-US" sz="1800" dirty="0"/>
            </a:br>
            <a:r>
              <a:rPr lang="en-US" sz="1800" dirty="0"/>
              <a:t>Content-Length: </a:t>
            </a:r>
            <a:r>
              <a:rPr lang="en-US" sz="1800" dirty="0" err="1"/>
              <a:t>nnn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&lt;?xml version="1.0"?&gt;</a:t>
            </a:r>
            <a:br>
              <a:rPr lang="en-US" sz="1800" dirty="0"/>
            </a:br>
            <a:r>
              <a:rPr lang="en-US" sz="1800" dirty="0"/>
              <a:t>&lt;</a:t>
            </a:r>
            <a:r>
              <a:rPr lang="en-US" sz="1800" dirty="0" err="1"/>
              <a:t>soap:</a:t>
            </a:r>
            <a:r>
              <a:rPr lang="en-US" sz="1800" b="1" dirty="0" err="1"/>
              <a:t>Envelope</a:t>
            </a:r>
            <a:br>
              <a:rPr lang="en-US" sz="1800" dirty="0"/>
            </a:br>
            <a:r>
              <a:rPr lang="en-US" sz="1800" dirty="0" err="1"/>
              <a:t>xmlns:soap</a:t>
            </a:r>
            <a:r>
              <a:rPr lang="en-US" sz="1800" dirty="0"/>
              <a:t>="http://www.w3.org/2001/12/soap-envelope"</a:t>
            </a:r>
            <a:br>
              <a:rPr lang="en-US" sz="1800" dirty="0"/>
            </a:br>
            <a:r>
              <a:rPr lang="en-US" sz="1800" dirty="0" err="1"/>
              <a:t>soap:encodingStyle</a:t>
            </a:r>
            <a:r>
              <a:rPr lang="en-US" sz="1800" dirty="0"/>
              <a:t>="http://www.w3.org/2001/12/soap-encoding"&gt;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&lt;</a:t>
            </a:r>
            <a:r>
              <a:rPr lang="en-US" sz="1800" dirty="0" err="1"/>
              <a:t>soap:</a:t>
            </a:r>
            <a:r>
              <a:rPr lang="en-US" sz="1800" b="1" dirty="0" err="1"/>
              <a:t>Body</a:t>
            </a:r>
            <a:r>
              <a:rPr lang="en-US" sz="1800" dirty="0"/>
              <a:t> </a:t>
            </a:r>
            <a:r>
              <a:rPr lang="en-US" sz="1800" dirty="0" err="1"/>
              <a:t>xmlns:m</a:t>
            </a:r>
            <a:r>
              <a:rPr lang="en-US" sz="1800" dirty="0"/>
              <a:t>="http://www.example.org/stock"&gt;</a:t>
            </a:r>
            <a:br>
              <a:rPr lang="en-US" sz="1800" dirty="0"/>
            </a:b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  &lt;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m:GetStockPriceResponse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&gt;</a:t>
            </a:r>
            <a:br>
              <a:rPr lang="en-US" sz="1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    &lt;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m:Price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&gt;34.5&lt;/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m:Price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&gt;</a:t>
            </a:r>
            <a:br>
              <a:rPr lang="en-US" sz="1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  &lt;/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m:GetStockPriceResponse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&gt;</a:t>
            </a:r>
            <a:br>
              <a:rPr lang="en-US" sz="1800" dirty="0"/>
            </a:br>
            <a:r>
              <a:rPr lang="en-US" sz="1800" dirty="0"/>
              <a:t>&lt;/</a:t>
            </a:r>
            <a:r>
              <a:rPr lang="en-US" sz="1800" dirty="0" err="1"/>
              <a:t>soap:</a:t>
            </a:r>
            <a:r>
              <a:rPr lang="en-US" sz="1800" b="1" dirty="0" err="1"/>
              <a:t>Body</a:t>
            </a:r>
            <a:r>
              <a:rPr lang="en-US" sz="1800" dirty="0"/>
              <a:t>&gt;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&lt;/</a:t>
            </a:r>
            <a:r>
              <a:rPr lang="en-US" sz="1800" dirty="0" err="1"/>
              <a:t>soap:</a:t>
            </a:r>
            <a:r>
              <a:rPr lang="en-US" sz="1800" b="1" dirty="0" err="1"/>
              <a:t>Envelope</a:t>
            </a:r>
            <a:r>
              <a:rPr lang="en-US" sz="1800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2102881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Example of a Web Service</a:t>
            </a:r>
          </a:p>
          <a:p>
            <a:r>
              <a:rPr lang="en-US" b="1" dirty="0">
                <a:solidFill>
                  <a:srgbClr val="FF0000"/>
                </a:solidFill>
              </a:rPr>
              <a:t>National Digital Forecast Database (NDFD)</a:t>
            </a:r>
          </a:p>
          <a:p>
            <a:r>
              <a:rPr lang="en-US" b="1" dirty="0">
                <a:solidFill>
                  <a:srgbClr val="FF0000"/>
                </a:solidFill>
              </a:rPr>
              <a:t>Simple Object Access Protocol (SOAP)</a:t>
            </a:r>
          </a:p>
          <a:p>
            <a:r>
              <a:rPr lang="en-US" b="1" dirty="0">
                <a:solidFill>
                  <a:srgbClr val="FF0000"/>
                </a:solidFill>
              </a:rPr>
              <a:t>Web Service</a:t>
            </a:r>
          </a:p>
          <a:p>
            <a:endParaRPr lang="en-US" dirty="0"/>
          </a:p>
          <a:p>
            <a:r>
              <a:rPr lang="en-US" sz="2000" dirty="0">
                <a:hlinkClick r:id="rId2"/>
              </a:rPr>
              <a:t>http://graphical.weather.gov/xml/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3"/>
              </a:rPr>
              <a:t>http://graphical.weather.gov/xml/SOAP_server/ndfdXML.htm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0203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Extensible Markup Language (XML) is a meta-markup language that can be used to define markup languages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XML provides a very simple and universal way of storing and transferring data of any kind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 XML namespace is a collection of names used in XML documents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XML schema is a language used to define XML namespaces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general method for controlling the presentation of XML documents is using XSL</a:t>
            </a:r>
          </a:p>
        </p:txBody>
      </p:sp>
    </p:spTree>
    <p:extLst>
      <p:ext uri="{BB962C8B-B14F-4D97-AF65-F5344CB8AC3E}">
        <p14:creationId xmlns:p14="http://schemas.microsoft.com/office/powerpoint/2010/main" val="307081031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XSL uses XSLT to define transformations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 XSLT processor merges an XML document into an XSLT document (a style sheet) to create an XSL document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are two different approaches to designing XML processors: SAX and DOM approaches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Web Services allow different software in different places, written in different languages and resident on different platforms, to connect and interoperate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Web Services use several technologies: XML, WSDL, UDDI, SOAP</a:t>
            </a:r>
          </a:p>
        </p:txBody>
      </p:sp>
    </p:spTree>
    <p:extLst>
      <p:ext uri="{BB962C8B-B14F-4D97-AF65-F5344CB8AC3E}">
        <p14:creationId xmlns:p14="http://schemas.microsoft.com/office/powerpoint/2010/main" val="7196446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>
            <a:normAutofit/>
          </a:bodyPr>
          <a:lstStyle/>
          <a:p>
            <a:r>
              <a:rPr lang="en-US" sz="3600" dirty="0"/>
              <a:t>End of Session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8778"/>
            <a:ext cx="6858000" cy="164851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953631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pPr marL="6350" lvl="1" indent="0">
              <a:buNone/>
            </a:pPr>
            <a:r>
              <a:rPr lang="en-US" dirty="0"/>
              <a:t>XML provides a very simple and universal way of </a:t>
            </a:r>
            <a:r>
              <a:rPr lang="en-US" b="1" dirty="0">
                <a:solidFill>
                  <a:srgbClr val="002060"/>
                </a:solidFill>
              </a:rPr>
              <a:t>storing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002060"/>
                </a:solidFill>
              </a:rPr>
              <a:t>transferring data </a:t>
            </a:r>
            <a:r>
              <a:rPr lang="en-US" dirty="0"/>
              <a:t>of any kind</a:t>
            </a:r>
          </a:p>
          <a:p>
            <a:pPr marL="6350" lvl="1" indent="0">
              <a:buNone/>
            </a:pPr>
            <a:endParaRPr lang="en-US" dirty="0"/>
          </a:p>
          <a:p>
            <a:pPr marL="6350" lvl="1" indent="0">
              <a:buNone/>
            </a:pPr>
            <a:r>
              <a:rPr lang="en-US" dirty="0"/>
              <a:t>Does not predefine any tags, but always for specifying them</a:t>
            </a:r>
          </a:p>
          <a:p>
            <a:pPr marL="6350" lvl="1" indent="0">
              <a:buNone/>
            </a:pPr>
            <a:endParaRPr lang="en-US" dirty="0"/>
          </a:p>
          <a:p>
            <a:pPr marL="6350" lvl="1" indent="0">
              <a:buNone/>
            </a:pPr>
            <a:r>
              <a:rPr lang="en-US" dirty="0"/>
              <a:t>Has no hidden specifications</a:t>
            </a:r>
          </a:p>
          <a:p>
            <a:pPr marL="6350" lvl="1" indent="0">
              <a:buNone/>
            </a:pPr>
            <a:endParaRPr lang="en-US" dirty="0"/>
          </a:p>
          <a:p>
            <a:pPr marL="6350" lvl="1" indent="0">
              <a:buNone/>
            </a:pPr>
            <a:r>
              <a:rPr lang="en-US" dirty="0"/>
              <a:t>Documents can be parsed with a single (standard)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parser</a:t>
            </a:r>
          </a:p>
        </p:txBody>
      </p:sp>
    </p:spTree>
    <p:extLst>
      <p:ext uri="{BB962C8B-B14F-4D97-AF65-F5344CB8AC3E}">
        <p14:creationId xmlns:p14="http://schemas.microsoft.com/office/powerpoint/2010/main" val="297014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XML-based markup language is a </a:t>
            </a:r>
            <a:r>
              <a:rPr lang="en-US" b="1" i="1" dirty="0">
                <a:solidFill>
                  <a:srgbClr val="FF0000"/>
                </a:solidFill>
              </a:rPr>
              <a:t>tag set</a:t>
            </a:r>
          </a:p>
          <a:p>
            <a:r>
              <a:rPr lang="en-US" dirty="0"/>
              <a:t>(technically </a:t>
            </a:r>
            <a:r>
              <a:rPr lang="en-US" i="1" dirty="0"/>
              <a:t>XML application</a:t>
            </a:r>
            <a:r>
              <a:rPr lang="en-US" dirty="0"/>
              <a:t>, but that term is confusing)</a:t>
            </a:r>
          </a:p>
          <a:p>
            <a:endParaRPr lang="en-US" dirty="0"/>
          </a:p>
          <a:p>
            <a:r>
              <a:rPr lang="en-US" dirty="0"/>
              <a:t>A document that uses an XML-based markup language is an </a:t>
            </a:r>
            <a:r>
              <a:rPr lang="en-US" b="1" i="1" dirty="0">
                <a:solidFill>
                  <a:srgbClr val="FF0000"/>
                </a:solidFill>
              </a:rPr>
              <a:t>XML document</a:t>
            </a:r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b="1" i="1" dirty="0">
                <a:solidFill>
                  <a:srgbClr val="FF0000"/>
                </a:solidFill>
              </a:rPr>
              <a:t>XML processor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program that parses XML documents and provides the parts to an application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39972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MyTheme3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MyTheme3</Template>
  <TotalTime>4456</TotalTime>
  <Words>3479</Words>
  <Application>Microsoft Office PowerPoint</Application>
  <PresentationFormat>On-screen Show (4:3)</PresentationFormat>
  <Paragraphs>595</Paragraphs>
  <Slides>77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77</vt:i4>
      </vt:variant>
    </vt:vector>
  </HeadingPairs>
  <TitlesOfParts>
    <vt:vector size="89" baseType="lpstr">
      <vt:lpstr>MS Mincho</vt:lpstr>
      <vt:lpstr>Arial</vt:lpstr>
      <vt:lpstr>Book Antiqua</vt:lpstr>
      <vt:lpstr>Calibri</vt:lpstr>
      <vt:lpstr>Calibri Light</vt:lpstr>
      <vt:lpstr>Consolas</vt:lpstr>
      <vt:lpstr>Courier New</vt:lpstr>
      <vt:lpstr>Helvetica</vt:lpstr>
      <vt:lpstr>Lucida Sans</vt:lpstr>
      <vt:lpstr>Times New Roman</vt:lpstr>
      <vt:lpstr>MyTheme3</vt:lpstr>
      <vt:lpstr>Office Theme</vt:lpstr>
      <vt:lpstr>XML</vt:lpstr>
      <vt:lpstr>Objectives</vt:lpstr>
      <vt:lpstr>Introduction to XML</vt:lpstr>
      <vt:lpstr>Introduction</vt:lpstr>
      <vt:lpstr>Introduction</vt:lpstr>
      <vt:lpstr>Introduction</vt:lpstr>
      <vt:lpstr>Introduction</vt:lpstr>
      <vt:lpstr>Introduction</vt:lpstr>
      <vt:lpstr>Definitions</vt:lpstr>
      <vt:lpstr>Uses of XML</vt:lpstr>
      <vt:lpstr>XML Syntax</vt:lpstr>
      <vt:lpstr>XML Syntax</vt:lpstr>
      <vt:lpstr>General XML Syntax</vt:lpstr>
      <vt:lpstr>General XML Syntax</vt:lpstr>
      <vt:lpstr>General XML Syntax</vt:lpstr>
      <vt:lpstr>Attributes</vt:lpstr>
      <vt:lpstr>Attributes</vt:lpstr>
      <vt:lpstr>Attributes</vt:lpstr>
      <vt:lpstr>Entities</vt:lpstr>
      <vt:lpstr>Entities</vt:lpstr>
      <vt:lpstr>Namespaces</vt:lpstr>
      <vt:lpstr>Namespaces</vt:lpstr>
      <vt:lpstr>Namespaces</vt:lpstr>
      <vt:lpstr>Namespaces</vt:lpstr>
      <vt:lpstr>XML Schemas</vt:lpstr>
      <vt:lpstr>XML Schemas</vt:lpstr>
      <vt:lpstr>XML Schemas</vt:lpstr>
      <vt:lpstr>XML Schemas</vt:lpstr>
      <vt:lpstr>XML Schemas</vt:lpstr>
      <vt:lpstr>Defining a Schema Instance</vt:lpstr>
      <vt:lpstr>Schema Data Types</vt:lpstr>
      <vt:lpstr>Schema Data Types</vt:lpstr>
      <vt:lpstr>Schema Data Types</vt:lpstr>
      <vt:lpstr>Simple Types</vt:lpstr>
      <vt:lpstr>User-Defined Types</vt:lpstr>
      <vt:lpstr>Complex Types</vt:lpstr>
      <vt:lpstr>Complex Types</vt:lpstr>
      <vt:lpstr>Complex Types</vt:lpstr>
      <vt:lpstr>XML Schema Validation</vt:lpstr>
      <vt:lpstr>Validating Instances of XML Schemas</vt:lpstr>
      <vt:lpstr>Viewing XML Documents</vt:lpstr>
      <vt:lpstr>Displaying Raw XML Documents</vt:lpstr>
      <vt:lpstr>Displaying XML Documents with CSS</vt:lpstr>
      <vt:lpstr>Using XSLT</vt:lpstr>
      <vt:lpstr>XSLT Style Sheets</vt:lpstr>
      <vt:lpstr>XSL Transformations</vt:lpstr>
      <vt:lpstr>XSL Transformations</vt:lpstr>
      <vt:lpstr>XSLT Style Sheets</vt:lpstr>
      <vt:lpstr>XSL Transformations</vt:lpstr>
      <vt:lpstr>XSLT Style Sheets</vt:lpstr>
      <vt:lpstr>XSLT Style Sheets</vt:lpstr>
      <vt:lpstr>XSLT Style Sheets - Content Only Example</vt:lpstr>
      <vt:lpstr>Start Session 24</vt:lpstr>
      <vt:lpstr>XML Transformation</vt:lpstr>
      <vt:lpstr>XSLT Style Sheets - Merging Example</vt:lpstr>
      <vt:lpstr>XSLT for-each element</vt:lpstr>
      <vt:lpstr>XSLT for-each Example</vt:lpstr>
      <vt:lpstr>Examples</vt:lpstr>
      <vt:lpstr>Parsing XML</vt:lpstr>
      <vt:lpstr>XML Processors</vt:lpstr>
      <vt:lpstr>XML Processors</vt:lpstr>
      <vt:lpstr>DOM Approach</vt:lpstr>
      <vt:lpstr>DOM Approach</vt:lpstr>
      <vt:lpstr>DOM Approach</vt:lpstr>
      <vt:lpstr>Web Services</vt:lpstr>
      <vt:lpstr>Web Services</vt:lpstr>
      <vt:lpstr>Web Services</vt:lpstr>
      <vt:lpstr>Web Services</vt:lpstr>
      <vt:lpstr>Web Services</vt:lpstr>
      <vt:lpstr>WSDL Example</vt:lpstr>
      <vt:lpstr>Web Services</vt:lpstr>
      <vt:lpstr>SOAP Request Example</vt:lpstr>
      <vt:lpstr>SOAP Response Example</vt:lpstr>
      <vt:lpstr>Web Services</vt:lpstr>
      <vt:lpstr>Summary</vt:lpstr>
      <vt:lpstr>Summary (cont.)</vt:lpstr>
      <vt:lpstr>End of Session 24</vt:lpstr>
    </vt:vector>
  </TitlesOfParts>
  <Company>Lewis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</dc:title>
  <dc:creator>szczurpi</dc:creator>
  <cp:lastModifiedBy>Eric Pogue</cp:lastModifiedBy>
  <cp:revision>758</cp:revision>
  <dcterms:created xsi:type="dcterms:W3CDTF">2012-08-28T17:16:18Z</dcterms:created>
  <dcterms:modified xsi:type="dcterms:W3CDTF">2017-10-26T19:25:11Z</dcterms:modified>
</cp:coreProperties>
</file>