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1.xml" ContentType="application/vnd.openxmlformats-officedocument.presentationml.tags+xml"/>
  <Override PartName="/ppt/notesSlides/notesSlide8.xml" ContentType="application/vnd.openxmlformats-officedocument.presentationml.notesSlide+xml"/>
  <Override PartName="/ppt/tags/tag2.xml" ContentType="application/vnd.openxmlformats-officedocument.presentationml.tags+xml"/>
  <Override PartName="/ppt/notesSlides/notesSlide9.xml" ContentType="application/vnd.openxmlformats-officedocument.presentationml.notesSlide+xml"/>
  <Override PartName="/ppt/tags/tag3.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4.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2"/>
  </p:notesMasterIdLst>
  <p:sldIdLst>
    <p:sldId id="330" r:id="rId5"/>
    <p:sldId id="289" r:id="rId6"/>
    <p:sldId id="359" r:id="rId7"/>
    <p:sldId id="356" r:id="rId8"/>
    <p:sldId id="350" r:id="rId9"/>
    <p:sldId id="351" r:id="rId10"/>
    <p:sldId id="358" r:id="rId11"/>
    <p:sldId id="349" r:id="rId12"/>
    <p:sldId id="342" r:id="rId13"/>
    <p:sldId id="353" r:id="rId14"/>
    <p:sldId id="355" r:id="rId15"/>
    <p:sldId id="266" r:id="rId16"/>
    <p:sldId id="354" r:id="rId17"/>
    <p:sldId id="340" r:id="rId18"/>
    <p:sldId id="360" r:id="rId19"/>
    <p:sldId id="361" r:id="rId20"/>
    <p:sldId id="357" r:id="rId21"/>
  </p:sldIdLst>
  <p:sldSz cx="12192000" cy="6858000"/>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0" autoAdjust="0"/>
    <p:restoredTop sz="70048" autoAdjust="0"/>
  </p:normalViewPr>
  <p:slideViewPr>
    <p:cSldViewPr snapToGrid="0">
      <p:cViewPr varScale="1">
        <p:scale>
          <a:sx n="120" d="100"/>
          <a:sy n="120" d="100"/>
        </p:scale>
        <p:origin x="1728" y="72"/>
      </p:cViewPr>
      <p:guideLst/>
    </p:cSldViewPr>
  </p:slideViewPr>
  <p:outlineViewPr>
    <p:cViewPr>
      <p:scale>
        <a:sx n="33" d="100"/>
        <a:sy n="33" d="100"/>
      </p:scale>
      <p:origin x="0" y="-19888"/>
    </p:cViewPr>
  </p:outlineViewPr>
  <p:notesTextViewPr>
    <p:cViewPr>
      <p:scale>
        <a:sx n="3" d="2"/>
        <a:sy n="3" d="2"/>
      </p:scale>
      <p:origin x="0" y="0"/>
    </p:cViewPr>
  </p:notesTextViewPr>
  <p:notesViewPr>
    <p:cSldViewPr snapToGrid="0">
      <p:cViewPr varScale="1">
        <p:scale>
          <a:sx n="123" d="100"/>
          <a:sy n="123" d="100"/>
        </p:scale>
        <p:origin x="4796" y="6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1727"/>
          </a:xfrm>
          <a:prstGeom prst="rect">
            <a:avLst/>
          </a:prstGeom>
        </p:spPr>
        <p:txBody>
          <a:bodyPr vert="horz" lIns="96661" tIns="48331" rIns="96661" bIns="48331" rtlCol="0"/>
          <a:lstStyle>
            <a:lvl1pPr algn="r">
              <a:defRPr sz="1300"/>
            </a:lvl1pPr>
          </a:lstStyle>
          <a:p>
            <a:fld id="{91ED72D7-FE6F-4B82-8D31-76BC00B06094}" type="datetimeFigureOut">
              <a:rPr lang="en-US" smtClean="0"/>
              <a:t>3/27/2017</a:t>
            </a:fld>
            <a:endParaRPr lang="en-US"/>
          </a:p>
        </p:txBody>
      </p:sp>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620577"/>
            <a:ext cx="5852160" cy="3780473"/>
          </a:xfrm>
          <a:prstGeom prst="rect">
            <a:avLst/>
          </a:prstGeom>
        </p:spPr>
        <p:txBody>
          <a:bodyPr vert="horz" lIns="96661" tIns="48331" rIns="96661" bIns="4833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1726"/>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1726"/>
          </a:xfrm>
          <a:prstGeom prst="rect">
            <a:avLst/>
          </a:prstGeom>
        </p:spPr>
        <p:txBody>
          <a:bodyPr vert="horz" lIns="96661" tIns="48331" rIns="96661" bIns="48331" rtlCol="0" anchor="b"/>
          <a:lstStyle>
            <a:lvl1pPr algn="r">
              <a:defRPr sz="1300"/>
            </a:lvl1pPr>
          </a:lstStyle>
          <a:p>
            <a:fld id="{5394DE12-7B9B-46AA-AC19-C30A49928B9B}" type="slidenum">
              <a:rPr lang="en-US" smtClean="0"/>
              <a:t>‹#›</a:t>
            </a:fld>
            <a:endParaRPr lang="en-US"/>
          </a:p>
        </p:txBody>
      </p:sp>
    </p:spTree>
    <p:extLst>
      <p:ext uri="{BB962C8B-B14F-4D97-AF65-F5344CB8AC3E}">
        <p14:creationId xmlns:p14="http://schemas.microsoft.com/office/powerpoint/2010/main" val="41503658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www.javaspecialists.eu/archive/Issue086.html" TargetMode="External"/><Relationship Id="rId2" Type="http://schemas.openxmlformats.org/officeDocument/2006/relationships/slide" Target="../slides/slide16.xml"/><Relationship Id="rId1" Type="http://schemas.openxmlformats.org/officeDocument/2006/relationships/notesMaster" Target="../notesMasters/notesMaster1.xml"/><Relationship Id="rId6" Type="http://schemas.openxmlformats.org/officeDocument/2006/relationships/hyperlink" Target="http://www.javaspecialists.eu/archive/Issue062b.html" TargetMode="External"/><Relationship Id="rId5" Type="http://schemas.openxmlformats.org/officeDocument/2006/relationships/hyperlink" Target="http://www.javaspecialists.eu/archive/Issue062.html" TargetMode="External"/><Relationship Id="rId4" Type="http://schemas.openxmlformats.org/officeDocument/2006/relationships/hyperlink" Target="http://www.javaspecialists.eu/archive/Issue086b.html" TargetMode="Externa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94DE12-7B9B-46AA-AC19-C30A49928B9B}" type="slidenum">
              <a:rPr lang="en-US" smtClean="0"/>
              <a:t>1</a:t>
            </a:fld>
            <a:endParaRPr lang="en-US"/>
          </a:p>
        </p:txBody>
      </p:sp>
    </p:spTree>
    <p:extLst>
      <p:ext uri="{BB962C8B-B14F-4D97-AF65-F5344CB8AC3E}">
        <p14:creationId xmlns:p14="http://schemas.microsoft.com/office/powerpoint/2010/main" val="26544882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err="1"/>
              <a:t>AddThreeNums</a:t>
            </a:r>
            <a:r>
              <a:rPr lang="en-US" sz="1000" dirty="0"/>
              <a:t> overloads the Add method. It is important to understand Overloading; however, it is not as important or powerful as Overriding. Overloading is also only loosely related to object-oriented programming. </a:t>
            </a:r>
          </a:p>
          <a:p>
            <a:endParaRPr lang="en-US" sz="1000" dirty="0"/>
          </a:p>
          <a:p>
            <a:r>
              <a:rPr lang="en-US" sz="1000" dirty="0"/>
              <a:t>Note that  we  could have overloaded the Add method in </a:t>
            </a:r>
            <a:r>
              <a:rPr lang="en-US" sz="1000" dirty="0" err="1"/>
              <a:t>AddTwoNums</a:t>
            </a:r>
            <a:r>
              <a:rPr lang="en-US" sz="1000" dirty="0"/>
              <a:t> (without creating a subclass) and it still would be considered method overloading. </a:t>
            </a:r>
          </a:p>
        </p:txBody>
      </p:sp>
      <p:sp>
        <p:nvSpPr>
          <p:cNvPr id="4" name="Slide Number Placeholder 3"/>
          <p:cNvSpPr>
            <a:spLocks noGrp="1"/>
          </p:cNvSpPr>
          <p:nvPr>
            <p:ph type="sldNum" sz="quarter" idx="10"/>
          </p:nvPr>
        </p:nvSpPr>
        <p:spPr/>
        <p:txBody>
          <a:bodyPr/>
          <a:lstStyle/>
          <a:p>
            <a:fld id="{5394DE12-7B9B-46AA-AC19-C30A49928B9B}" type="slidenum">
              <a:rPr lang="en-US" smtClean="0"/>
              <a:t>10</a:t>
            </a:fld>
            <a:endParaRPr lang="en-US"/>
          </a:p>
        </p:txBody>
      </p:sp>
    </p:spTree>
    <p:extLst>
      <p:ext uri="{BB962C8B-B14F-4D97-AF65-F5344CB8AC3E}">
        <p14:creationId xmlns:p14="http://schemas.microsoft.com/office/powerpoint/2010/main" val="12719386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Java code (.java) –&gt; Java compiler –&gt; Java bytecodes – Java runtime Environment (JRE)</a:t>
            </a:r>
          </a:p>
          <a:p>
            <a:endParaRPr lang="en-US" sz="1000" dirty="0"/>
          </a:p>
          <a:p>
            <a:r>
              <a:rPr lang="en-US" sz="1000" dirty="0"/>
              <a:t>Java API is made up of LOTS of classes. Those classes are organized into Packages which are simply libraries of related classes. </a:t>
            </a:r>
          </a:p>
          <a:p>
            <a:endParaRPr lang="en-US" sz="1000" dirty="0"/>
          </a:p>
          <a:p>
            <a:r>
              <a:rPr lang="en-US" sz="1000" dirty="0" err="1"/>
              <a:t>JavaDoc</a:t>
            </a:r>
            <a:r>
              <a:rPr lang="en-US" sz="1000" dirty="0"/>
              <a:t> example:</a:t>
            </a:r>
          </a:p>
          <a:p>
            <a:r>
              <a:rPr lang="en-US" sz="1000" dirty="0"/>
              <a:t>/**</a:t>
            </a:r>
          </a:p>
          <a:p>
            <a:r>
              <a:rPr lang="en-US" sz="1000" dirty="0"/>
              <a:t>    This class does lots of good things.</a:t>
            </a:r>
          </a:p>
          <a:p>
            <a:r>
              <a:rPr lang="en-US" sz="1000" dirty="0"/>
              <a:t>    @author Eric Pogue</a:t>
            </a:r>
          </a:p>
          <a:p>
            <a:r>
              <a:rPr lang="en-US" sz="1000" dirty="0"/>
              <a:t>*/</a:t>
            </a:r>
          </a:p>
          <a:p>
            <a:endParaRPr lang="en-US" sz="1000" dirty="0"/>
          </a:p>
          <a:p>
            <a:r>
              <a:rPr lang="en-US" sz="1000" dirty="0"/>
              <a:t>@author</a:t>
            </a:r>
          </a:p>
          <a:p>
            <a:r>
              <a:rPr lang="en-US" sz="1000" dirty="0"/>
              <a:t>@</a:t>
            </a:r>
            <a:r>
              <a:rPr lang="en-US" sz="1000" dirty="0" err="1"/>
              <a:t>param</a:t>
            </a:r>
            <a:r>
              <a:rPr lang="en-US" sz="1000" dirty="0"/>
              <a:t> </a:t>
            </a:r>
          </a:p>
          <a:p>
            <a:r>
              <a:rPr lang="en-US" sz="1000" dirty="0"/>
              <a:t>@return</a:t>
            </a:r>
          </a:p>
          <a:p>
            <a:endParaRPr lang="en-US" sz="1000" dirty="0"/>
          </a:p>
          <a:p>
            <a:r>
              <a:rPr lang="en-US" sz="1000" dirty="0"/>
              <a:t>Example: </a:t>
            </a:r>
            <a:r>
              <a:rPr lang="en-US" sz="1000" dirty="0" err="1"/>
              <a:t>javadoc</a:t>
            </a:r>
            <a:r>
              <a:rPr lang="en-US" sz="1000" dirty="0"/>
              <a:t> –d .\docs Shares.java</a:t>
            </a:r>
          </a:p>
          <a:p>
            <a:endParaRPr lang="en-US" sz="1000" dirty="0"/>
          </a:p>
          <a:p>
            <a:endParaRPr lang="en-US" sz="1000" dirty="0"/>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11</a:t>
            </a:fld>
            <a:endParaRPr lang="en-US" dirty="0"/>
          </a:p>
        </p:txBody>
      </p:sp>
    </p:spTree>
    <p:extLst>
      <p:ext uri="{BB962C8B-B14F-4D97-AF65-F5344CB8AC3E}">
        <p14:creationId xmlns:p14="http://schemas.microsoft.com/office/powerpoint/2010/main" val="34782550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We want to develop our understanding of object-oriented programming concepts, patterns, and principles in a way that is independent of any particular language or platform. However, in order to practice those concepts, patterns, and principles, we need to utilize at least one (and preferably several) language and environment. </a:t>
            </a:r>
          </a:p>
          <a:p>
            <a:endParaRPr lang="en-US" sz="1000" dirty="0"/>
          </a:p>
          <a:p>
            <a:r>
              <a:rPr lang="en-US" sz="1000" dirty="0"/>
              <a:t>If you don’t already have an appropriate Java development environment installed, you will need to install it. I would like you to actually set this up on your local computer and validate that it is installed properly. This will likely take quite a while depending on your internet download speed and if you run into any environment issues. </a:t>
            </a:r>
          </a:p>
          <a:p>
            <a:endParaRPr lang="en-US" sz="1000" dirty="0"/>
          </a:p>
          <a:p>
            <a:r>
              <a:rPr lang="en-US" sz="1000" dirty="0"/>
              <a:t>Steps: </a:t>
            </a:r>
          </a:p>
          <a:p>
            <a:r>
              <a:rPr lang="en-US" sz="1000" dirty="0"/>
              <a:t>#1: Select the appropriate Java SE install from the Oracle site: </a:t>
            </a:r>
          </a:p>
          <a:p>
            <a:r>
              <a:rPr lang="en-US" sz="1000" dirty="0"/>
              <a:t>http://www.oracle.com/technetwork/java/javase/downloads/jdk8-downloads-2133151.html</a:t>
            </a:r>
          </a:p>
          <a:p>
            <a:r>
              <a:rPr lang="en-US" sz="1000" dirty="0"/>
              <a:t>For example, I am using “Windows 10” and selected the “Windows x64” version. </a:t>
            </a:r>
          </a:p>
          <a:p>
            <a:endParaRPr lang="en-US" sz="1000" dirty="0"/>
          </a:p>
          <a:p>
            <a:r>
              <a:rPr lang="en-US" sz="1000" dirty="0"/>
              <a:t>#2: Validate your installation is installed properly and that you have access to the key tools. For examples, I am using the Windows 10 </a:t>
            </a:r>
            <a:r>
              <a:rPr lang="en-US" sz="1000" dirty="0" err="1"/>
              <a:t>cmd</a:t>
            </a:r>
            <a:r>
              <a:rPr lang="en-US" sz="1000" dirty="0"/>
              <a:t> prompt (and PowerShell) so I opened a command window and executed “java -version” and “</a:t>
            </a:r>
            <a:r>
              <a:rPr lang="en-US" sz="1000" dirty="0" err="1"/>
              <a:t>javac</a:t>
            </a:r>
            <a:r>
              <a:rPr lang="en-US" sz="1000" dirty="0"/>
              <a:t> -version” to verify the tools were in place.</a:t>
            </a:r>
          </a:p>
          <a:p>
            <a:endParaRPr lang="en-US" sz="10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Note that I did initially run into a “Path” challenge in Windows 10 where the prompt could not find the “</a:t>
            </a:r>
            <a:r>
              <a:rPr lang="en-US" sz="1000" dirty="0" err="1"/>
              <a:t>javac</a:t>
            </a:r>
            <a:r>
              <a:rPr lang="en-US" sz="1000" dirty="0"/>
              <a:t>” compiler. I found a pretty good YouTube video that showed how to update the Path to add the location of the “</a:t>
            </a:r>
            <a:r>
              <a:rPr lang="en-US" sz="1000" dirty="0" err="1"/>
              <a:t>javac</a:t>
            </a:r>
            <a:r>
              <a:rPr lang="en-US" sz="1000" dirty="0"/>
              <a:t>” compiler. It is located at: https://www.youtube.com/watch?v=Wp6uS7CmivE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You will want to verify you environment before implanting HelloWorld.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12</a:t>
            </a:fld>
            <a:endParaRPr lang="en-US" dirty="0"/>
          </a:p>
        </p:txBody>
      </p:sp>
    </p:spTree>
    <p:extLst>
      <p:ext uri="{BB962C8B-B14F-4D97-AF65-F5344CB8AC3E}">
        <p14:creationId xmlns:p14="http://schemas.microsoft.com/office/powerpoint/2010/main" val="18390700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#3: Verify that your favorite text editor is working, or download the one you want to use.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For example, I have recently switched to using the Microsoft Code editor (note that it is cross platform and available for Mac and Linux). I have had mixed results, but if you want to use it, it is available for free download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http://code.visualstudio.com/</a:t>
            </a:r>
          </a:p>
          <a:p>
            <a:endParaRPr lang="en-US" sz="1000" dirty="0"/>
          </a:p>
          <a:p>
            <a:r>
              <a:rPr lang="en-US" sz="1000" dirty="0"/>
              <a:t>I will be using the command line Java JDK to review and grade your assignments. Make CERTAIN that the assignments you submit compile an run in this environments. </a:t>
            </a:r>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13</a:t>
            </a:fld>
            <a:endParaRPr lang="en-US" dirty="0"/>
          </a:p>
        </p:txBody>
      </p:sp>
    </p:spTree>
    <p:extLst>
      <p:ext uri="{BB962C8B-B14F-4D97-AF65-F5344CB8AC3E}">
        <p14:creationId xmlns:p14="http://schemas.microsoft.com/office/powerpoint/2010/main" val="25789034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We will likely take a look at Eclipse in the coming weeks; however, for now let’s focus on using just a text editor and command line tools. </a:t>
            </a:r>
          </a:p>
          <a:p>
            <a:endParaRPr lang="en-US" sz="1000" dirty="0"/>
          </a:p>
          <a:p>
            <a:r>
              <a:rPr lang="en-US" sz="1000" dirty="0"/>
              <a:t>Some editors have started introducing syntax highlighting, code completion, compilation integration, etc. </a:t>
            </a:r>
          </a:p>
          <a:p>
            <a:endParaRPr lang="en-US" sz="1000" dirty="0"/>
          </a:p>
          <a:p>
            <a:r>
              <a:rPr lang="en-US" sz="1000" dirty="0"/>
              <a:t>If you do want to install a  Integrated Java Development Environment (Java IDE). It is best to install the JDK before installing IDE to be safe.</a:t>
            </a:r>
          </a:p>
        </p:txBody>
      </p:sp>
      <p:sp>
        <p:nvSpPr>
          <p:cNvPr id="4" name="Slide Number Placeholder 3"/>
          <p:cNvSpPr>
            <a:spLocks noGrp="1"/>
          </p:cNvSpPr>
          <p:nvPr>
            <p:ph type="sldNum" sz="quarter" idx="10"/>
          </p:nvPr>
        </p:nvSpPr>
        <p:spPr/>
        <p:txBody>
          <a:bodyPr/>
          <a:lstStyle/>
          <a:p>
            <a:fld id="{5394DE12-7B9B-46AA-AC19-C30A49928B9B}" type="slidenum">
              <a:rPr lang="en-US" smtClean="0"/>
              <a:t>14</a:t>
            </a:fld>
            <a:endParaRPr lang="en-US" dirty="0"/>
          </a:p>
        </p:txBody>
      </p:sp>
    </p:spTree>
    <p:extLst>
      <p:ext uri="{BB962C8B-B14F-4D97-AF65-F5344CB8AC3E}">
        <p14:creationId xmlns:p14="http://schemas.microsoft.com/office/powerpoint/2010/main" val="23827155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15</a:t>
            </a:fld>
            <a:endParaRPr lang="en-US" dirty="0"/>
          </a:p>
        </p:txBody>
      </p:sp>
    </p:spTree>
    <p:extLst>
      <p:ext uri="{BB962C8B-B14F-4D97-AF65-F5344CB8AC3E}">
        <p14:creationId xmlns:p14="http://schemas.microsoft.com/office/powerpoint/2010/main" val="39481618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u="sng" dirty="0"/>
              <a:t>Internet sources: </a:t>
            </a:r>
          </a:p>
          <a:p>
            <a:endParaRPr lang="en-US" sz="1000" dirty="0"/>
          </a:p>
          <a:p>
            <a:r>
              <a:rPr lang="en-US" sz="1000" dirty="0"/>
              <a:t>You should not call instance methods in constructor is dangerous as the object is not yet fully initialized (this applies mainly to methods than can be </a:t>
            </a:r>
            <a:r>
              <a:rPr lang="en-US" sz="1000" dirty="0" err="1"/>
              <a:t>overriden</a:t>
            </a:r>
            <a:r>
              <a:rPr lang="en-US" sz="1000" dirty="0"/>
              <a:t>). Also complex processing in constructor is known to have a negative impact on testability.</a:t>
            </a:r>
          </a:p>
          <a:p>
            <a:endParaRPr lang="en-US" sz="1000" dirty="0"/>
          </a:p>
          <a:p>
            <a:r>
              <a:rPr lang="en-US" sz="1200" b="0" i="0" kern="1200" dirty="0">
                <a:solidFill>
                  <a:schemeClr val="tx1"/>
                </a:solidFill>
                <a:effectLst/>
                <a:latin typeface="+mn-lt"/>
                <a:ea typeface="+mn-ea"/>
                <a:cs typeface="+mn-cs"/>
              </a:rPr>
              <a:t>Calling Methods from a Constructor</a:t>
            </a:r>
          </a:p>
          <a:p>
            <a:r>
              <a:rPr lang="en-US" sz="1200" b="0" i="0" kern="1200" dirty="0">
                <a:solidFill>
                  <a:schemeClr val="tx1"/>
                </a:solidFill>
                <a:effectLst/>
                <a:latin typeface="+mn-lt"/>
                <a:ea typeface="+mn-ea"/>
                <a:cs typeface="+mn-cs"/>
              </a:rPr>
              <a:t>In my opinion, we should try to only call either private or final methods from inside our constructors. The reason is that Java always calls the most derived method, which means we could call a method on a half-initialized object. Look at Newsletters </a:t>
            </a:r>
            <a:r>
              <a:rPr lang="en-US" sz="1200" b="0" i="0" u="none" strike="noStrike" kern="1200" dirty="0">
                <a:solidFill>
                  <a:schemeClr val="tx1"/>
                </a:solidFill>
                <a:effectLst/>
                <a:latin typeface="+mn-lt"/>
                <a:ea typeface="+mn-ea"/>
                <a:cs typeface="+mn-cs"/>
                <a:hlinkClick r:id="rId3"/>
              </a:rPr>
              <a:t>086</a:t>
            </a:r>
            <a:r>
              <a:rPr lang="en-US" sz="1200" b="0" i="0" kern="1200" dirty="0">
                <a:solidFill>
                  <a:schemeClr val="tx1"/>
                </a:solidFill>
                <a:effectLst/>
                <a:latin typeface="+mn-lt"/>
                <a:ea typeface="+mn-ea"/>
                <a:cs typeface="+mn-cs"/>
              </a:rPr>
              <a:t> and </a:t>
            </a:r>
            <a:r>
              <a:rPr lang="en-US" sz="1200" b="0" i="0" u="none" strike="noStrike" kern="1200" dirty="0">
                <a:solidFill>
                  <a:schemeClr val="tx1"/>
                </a:solidFill>
                <a:effectLst/>
                <a:latin typeface="+mn-lt"/>
                <a:ea typeface="+mn-ea"/>
                <a:cs typeface="+mn-cs"/>
                <a:hlinkClick r:id="rId4"/>
              </a:rPr>
              <a:t>086b</a:t>
            </a:r>
            <a:r>
              <a:rPr lang="en-US" sz="1200" b="0" i="0" kern="1200" dirty="0">
                <a:solidFill>
                  <a:schemeClr val="tx1"/>
                </a:solidFill>
                <a:effectLst/>
                <a:latin typeface="+mn-lt"/>
                <a:ea typeface="+mn-ea"/>
                <a:cs typeface="+mn-cs"/>
              </a:rPr>
              <a:t> for a workaround involving </a:t>
            </a:r>
            <a:r>
              <a:rPr lang="en-US" sz="1200" b="0" i="0" kern="1200" dirty="0" err="1">
                <a:solidFill>
                  <a:schemeClr val="tx1"/>
                </a:solidFill>
                <a:effectLst/>
                <a:latin typeface="+mn-lt"/>
                <a:ea typeface="+mn-ea"/>
                <a:cs typeface="+mn-cs"/>
              </a:rPr>
              <a:t>ThreadLocal</a:t>
            </a:r>
            <a:r>
              <a:rPr lang="en-US" sz="1200" b="0" i="0" kern="1200" dirty="0">
                <a:solidFill>
                  <a:schemeClr val="tx1"/>
                </a:solidFill>
                <a:effectLst/>
                <a:latin typeface="+mn-lt"/>
                <a:ea typeface="+mn-ea"/>
                <a:cs typeface="+mn-cs"/>
              </a:rPr>
              <a:t> and a call to a static method. As discussed already in newsletters </a:t>
            </a:r>
            <a:r>
              <a:rPr lang="en-US" sz="1200" b="0" i="0" u="none" strike="noStrike" kern="1200" dirty="0">
                <a:solidFill>
                  <a:schemeClr val="tx1"/>
                </a:solidFill>
                <a:effectLst/>
                <a:latin typeface="+mn-lt"/>
                <a:ea typeface="+mn-ea"/>
                <a:cs typeface="+mn-cs"/>
                <a:hlinkClick r:id="rId5"/>
              </a:rPr>
              <a:t>062</a:t>
            </a:r>
            <a:r>
              <a:rPr lang="en-US" sz="1200" b="0" i="0" kern="1200" dirty="0">
                <a:solidFill>
                  <a:schemeClr val="tx1"/>
                </a:solidFill>
                <a:effectLst/>
                <a:latin typeface="+mn-lt"/>
                <a:ea typeface="+mn-ea"/>
                <a:cs typeface="+mn-cs"/>
              </a:rPr>
              <a:t> and </a:t>
            </a:r>
            <a:r>
              <a:rPr lang="en-US" sz="1200" b="0" i="0" u="none" strike="noStrike" kern="1200" dirty="0">
                <a:solidFill>
                  <a:schemeClr val="tx1"/>
                </a:solidFill>
                <a:effectLst/>
                <a:latin typeface="+mn-lt"/>
                <a:ea typeface="+mn-ea"/>
                <a:cs typeface="+mn-cs"/>
                <a:hlinkClick r:id="rId6"/>
              </a:rPr>
              <a:t>062b</a:t>
            </a:r>
            <a:r>
              <a:rPr lang="en-US" sz="1200" b="0" i="0" kern="1200" dirty="0">
                <a:solidFill>
                  <a:schemeClr val="tx1"/>
                </a:solidFill>
                <a:effectLst/>
                <a:latin typeface="+mn-lt"/>
                <a:ea typeface="+mn-ea"/>
                <a:cs typeface="+mn-cs"/>
              </a:rPr>
              <a:t>, calling methods from an object's constructor could cause particular issues with inner classes.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Constructors should not call an overridable method - that is, they should only call methods that are private, static, or final.</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Constructors (of non-final classes) should call only final or private methods. If you decide to ignore this rule and let the constructor call non-final/non-private methods, then:</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those methods and any methods they may call must be careful not to assume the instance is fully initialized, and</a:t>
            </a:r>
          </a:p>
          <a:p>
            <a:r>
              <a:rPr lang="en-US" sz="1200" b="0" i="0" kern="1200" dirty="0">
                <a:solidFill>
                  <a:schemeClr val="tx1"/>
                </a:solidFill>
                <a:effectLst/>
                <a:latin typeface="+mn-lt"/>
                <a:ea typeface="+mn-ea"/>
                <a:cs typeface="+mn-cs"/>
              </a:rPr>
              <a:t>the subclasses that override those methods (subclasses that may not even be aware that the superclass constructor is calls those methods) must not assume that the subclass constructor and </a:t>
            </a:r>
            <a:r>
              <a:rPr lang="en-US" sz="1200" b="0" i="0" kern="1200" dirty="0" err="1">
                <a:solidFill>
                  <a:schemeClr val="tx1"/>
                </a:solidFill>
                <a:effectLst/>
                <a:latin typeface="+mn-lt"/>
                <a:ea typeface="+mn-ea"/>
                <a:cs typeface="+mn-cs"/>
              </a:rPr>
              <a:t>superclasses'</a:t>
            </a:r>
            <a:r>
              <a:rPr lang="en-US" sz="1200" b="0" i="0" kern="1200" dirty="0">
                <a:solidFill>
                  <a:schemeClr val="tx1"/>
                </a:solidFill>
                <a:effectLst/>
                <a:latin typeface="+mn-lt"/>
                <a:ea typeface="+mn-ea"/>
                <a:cs typeface="+mn-cs"/>
              </a:rPr>
              <a:t> constructors have been fully executed. This problem gets worse the deeper down the inheritance hierarchy the superclass with the "evil" constructor is.</a:t>
            </a:r>
          </a:p>
          <a:p>
            <a:r>
              <a:rPr lang="en-US" sz="1200" b="0" i="0" kern="1200" dirty="0">
                <a:solidFill>
                  <a:schemeClr val="tx1"/>
                </a:solidFill>
                <a:effectLst/>
                <a:latin typeface="+mn-lt"/>
                <a:ea typeface="+mn-ea"/>
                <a:cs typeface="+mn-cs"/>
              </a:rPr>
              <a:t>Is all that extra cognitive baggage worth it? You could allow an exception for simple </a:t>
            </a:r>
            <a:r>
              <a:rPr lang="en-US" sz="1200" b="0" i="0" kern="1200" dirty="0" err="1">
                <a:solidFill>
                  <a:schemeClr val="tx1"/>
                </a:solidFill>
                <a:effectLst/>
                <a:latin typeface="+mn-lt"/>
                <a:ea typeface="+mn-ea"/>
                <a:cs typeface="+mn-cs"/>
              </a:rPr>
              <a:t>mutators</a:t>
            </a:r>
            <a:r>
              <a:rPr lang="en-US" sz="1200" b="0" i="0" kern="1200" dirty="0">
                <a:solidFill>
                  <a:schemeClr val="tx1"/>
                </a:solidFill>
                <a:effectLst/>
                <a:latin typeface="+mn-lt"/>
                <a:ea typeface="+mn-ea"/>
                <a:cs typeface="+mn-cs"/>
              </a:rPr>
              <a:t> that only assign a value to an instance variable, since there's little benefit, even that doesn't seem worth it.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 rarely do it, and I've never had an issue because of that. It can also have unintended consequences, especially if your setters are overridden in a subclass, or if your setters fire off additional method calls which might not be appropriate during initialization.</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Setters can be useful for standard range checks and so on, thus no extra code to verify the input is needed. Again using setters is slightly dirtier approach.</a:t>
            </a: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394DE12-7B9B-46AA-AC19-C30A49928B9B}" type="slidenum">
              <a:rPr lang="en-US" smtClean="0"/>
              <a:t>16</a:t>
            </a:fld>
            <a:endParaRPr lang="en-US" dirty="0"/>
          </a:p>
        </p:txBody>
      </p:sp>
    </p:spTree>
    <p:extLst>
      <p:ext uri="{BB962C8B-B14F-4D97-AF65-F5344CB8AC3E}">
        <p14:creationId xmlns:p14="http://schemas.microsoft.com/office/powerpoint/2010/main" val="41388234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394DE12-7B9B-46AA-AC19-C30A49928B9B}" type="slidenum">
              <a:rPr lang="en-US" smtClean="0"/>
              <a:t>17</a:t>
            </a:fld>
            <a:endParaRPr lang="en-US"/>
          </a:p>
        </p:txBody>
      </p:sp>
    </p:spTree>
    <p:extLst>
      <p:ext uri="{BB962C8B-B14F-4D97-AF65-F5344CB8AC3E}">
        <p14:creationId xmlns:p14="http://schemas.microsoft.com/office/powerpoint/2010/main" val="16227679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The asterisk (*) by Install and Implement is a reminder that when it says “Install” or “Implement” (vs “Review” or “Understand”) indicates that you should do this yourself. I will often demonstrate it for us, but you should do it on your local computer as well. In this case I will not be asking for you to submit the code. However, I will be asking you in your weekly assignment if you completed the task. </a:t>
            </a:r>
          </a:p>
        </p:txBody>
      </p:sp>
      <p:sp>
        <p:nvSpPr>
          <p:cNvPr id="4" name="Slide Number Placeholder 3"/>
          <p:cNvSpPr>
            <a:spLocks noGrp="1"/>
          </p:cNvSpPr>
          <p:nvPr>
            <p:ph type="sldNum" sz="quarter" idx="10"/>
          </p:nvPr>
        </p:nvSpPr>
        <p:spPr/>
        <p:txBody>
          <a:bodyPr/>
          <a:lstStyle/>
          <a:p>
            <a:fld id="{5394DE12-7B9B-46AA-AC19-C30A49928B9B}" type="slidenum">
              <a:rPr lang="en-US" smtClean="0"/>
              <a:t>2</a:t>
            </a:fld>
            <a:endParaRPr lang="en-US" dirty="0"/>
          </a:p>
        </p:txBody>
      </p:sp>
    </p:spTree>
    <p:extLst>
      <p:ext uri="{BB962C8B-B14F-4D97-AF65-F5344CB8AC3E}">
        <p14:creationId xmlns:p14="http://schemas.microsoft.com/office/powerpoint/2010/main" val="42626552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The asterisk (*) by Install and Implement is a reminder that when it says “Install” or “Implement” (vs “Review” or “Understand”) indicates that you should do this yourself. I will often demonstrate it for us, but you should do it on your local computer as well. In this case I will not be asking for you to submit the code. However, I will be asking you in your weekly assignment if you completed the task. </a:t>
            </a:r>
          </a:p>
        </p:txBody>
      </p:sp>
      <p:sp>
        <p:nvSpPr>
          <p:cNvPr id="4" name="Slide Number Placeholder 3"/>
          <p:cNvSpPr>
            <a:spLocks noGrp="1"/>
          </p:cNvSpPr>
          <p:nvPr>
            <p:ph type="sldNum" sz="quarter" idx="10"/>
          </p:nvPr>
        </p:nvSpPr>
        <p:spPr/>
        <p:txBody>
          <a:bodyPr/>
          <a:lstStyle/>
          <a:p>
            <a:fld id="{5394DE12-7B9B-46AA-AC19-C30A49928B9B}" type="slidenum">
              <a:rPr lang="en-US" smtClean="0"/>
              <a:t>3</a:t>
            </a:fld>
            <a:endParaRPr lang="en-US" dirty="0"/>
          </a:p>
        </p:txBody>
      </p:sp>
    </p:spTree>
    <p:extLst>
      <p:ext uri="{BB962C8B-B14F-4D97-AF65-F5344CB8AC3E}">
        <p14:creationId xmlns:p14="http://schemas.microsoft.com/office/powerpoint/2010/main" val="30274633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4</a:t>
            </a:fld>
            <a:endParaRPr lang="en-US" dirty="0"/>
          </a:p>
        </p:txBody>
      </p:sp>
    </p:spTree>
    <p:extLst>
      <p:ext uri="{BB962C8B-B14F-4D97-AF65-F5344CB8AC3E}">
        <p14:creationId xmlns:p14="http://schemas.microsoft.com/office/powerpoint/2010/main" val="2640755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Example of polymorphism: a for loop that moves through the entries of a list. The list might be of a collection of related kinds of object. We can refer to each of the objects in the list through a generic variable (whose data type matches the one that all are ultimately related to). But, when we invoke a particular function that all members of the family share, each will respond by performing that function in their own specific way. For example, we could have a collection of Shape objects. We could refer to each entry in the Shape list through a generic Shape variable, even though the actual entries in the list are specific kinds of shapes – Circle, Rectangle, etc. All Shape objects might have the ability to calculate their own area. When we refer to an object in the list through a generic Shape variable and tell it to calculate its area, thanks to polymorphism, the circle version of the area() function will be called when we’re dealing with a circle, and the Rectangle version of area() will be called when we’re dealing with a rectangle, etc. </a:t>
            </a:r>
          </a:p>
          <a:p>
            <a:endParaRPr lang="en-US" sz="1000" dirty="0"/>
          </a:p>
          <a:p>
            <a:r>
              <a:rPr lang="en-US" sz="1000" dirty="0"/>
              <a:t>The first time through the for loop, we’ll call the </a:t>
            </a:r>
            <a:r>
              <a:rPr lang="en-US" sz="1000" dirty="0" err="1"/>
              <a:t>Circle.area</a:t>
            </a:r>
            <a:r>
              <a:rPr lang="en-US" sz="1000" dirty="0"/>
              <a:t>() function – actually, we won’t; it will happen automatically. The next time through, we’ll call the Rectangle version, and then we’ll call the Triangle version.</a:t>
            </a:r>
          </a:p>
          <a:p>
            <a:endParaRPr lang="en-US" sz="1000" dirty="0"/>
          </a:p>
          <a:p>
            <a:r>
              <a:rPr lang="en-US" sz="1000" dirty="0"/>
              <a:t>Polymorphism is implemented behind the scenes using a Virtual Method Table (VMT). The VMT keeps track of where various related classes’ same-named functions are located in memory. Using the VMT, the operating system is able to figure out which code to implement when we tell each shape to fire its area() function.</a:t>
            </a:r>
          </a:p>
          <a:p>
            <a:endParaRPr lang="en-US" sz="1000" dirty="0"/>
          </a:p>
          <a:p>
            <a:r>
              <a:rPr lang="en-US" sz="1000" dirty="0"/>
              <a:t>VMT – Virtual Method Table</a:t>
            </a:r>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5</a:t>
            </a:fld>
            <a:endParaRPr lang="en-US"/>
          </a:p>
        </p:txBody>
      </p:sp>
    </p:spTree>
    <p:extLst>
      <p:ext uri="{BB962C8B-B14F-4D97-AF65-F5344CB8AC3E}">
        <p14:creationId xmlns:p14="http://schemas.microsoft.com/office/powerpoint/2010/main" val="13164305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An example would be a system that manages student data. We would want to segregate the Model (data) from the View (UI) for several reasons including that there will likely be many different Views that access the same data including: </a:t>
            </a:r>
          </a:p>
          <a:p>
            <a:r>
              <a:rPr lang="en-US" sz="1000" dirty="0"/>
              <a:t>student view</a:t>
            </a:r>
          </a:p>
          <a:p>
            <a:r>
              <a:rPr lang="en-US" sz="1000" dirty="0"/>
              <a:t>faculty view </a:t>
            </a:r>
          </a:p>
          <a:p>
            <a:r>
              <a:rPr lang="en-US" sz="1000" dirty="0"/>
              <a:t>administrator view, </a:t>
            </a:r>
          </a:p>
          <a:p>
            <a:r>
              <a:rPr lang="en-US" sz="1000" dirty="0"/>
              <a:t>Web student view, </a:t>
            </a:r>
          </a:p>
          <a:p>
            <a:r>
              <a:rPr lang="en-US" sz="1000" dirty="0"/>
              <a:t>mobile student view, etc. </a:t>
            </a:r>
          </a:p>
          <a:p>
            <a:endParaRPr lang="en-US" sz="1000" dirty="0"/>
          </a:p>
          <a:p>
            <a:r>
              <a:rPr lang="en-US" sz="1000" dirty="0"/>
              <a:t>Evolution of UI and Data segregation</a:t>
            </a:r>
          </a:p>
          <a:p>
            <a:pPr marL="181240" indent="-181240">
              <a:buFont typeface="Arial" panose="020B0604020202020204" pitchFamily="34" charset="0"/>
              <a:buChar char="•"/>
            </a:pPr>
            <a:r>
              <a:rPr lang="en-US" sz="1000" dirty="0"/>
              <a:t>Document-View (View was responsible for View-Controller functionality)</a:t>
            </a:r>
          </a:p>
          <a:p>
            <a:pPr marL="181240" indent="-181240">
              <a:buFont typeface="Arial" panose="020B0604020202020204" pitchFamily="34" charset="0"/>
              <a:buChar char="•"/>
            </a:pPr>
            <a:r>
              <a:rPr lang="en-US" sz="1000" dirty="0"/>
              <a:t>Model-View-Controller</a:t>
            </a:r>
          </a:p>
          <a:p>
            <a:pPr marL="181240" indent="-181240" defTabSz="966612">
              <a:buFont typeface="Arial" panose="020B0604020202020204" pitchFamily="34" charset="0"/>
              <a:buChar char="•"/>
              <a:defRPr/>
            </a:pPr>
            <a:r>
              <a:rPr lang="en-US" sz="1000" dirty="0"/>
              <a:t>Model–View–</a:t>
            </a:r>
            <a:r>
              <a:rPr lang="en-US" sz="1000" dirty="0" err="1"/>
              <a:t>Viewmodel</a:t>
            </a:r>
            <a:endParaRPr lang="en-US" sz="1000" dirty="0"/>
          </a:p>
          <a:p>
            <a:pPr marL="181240" indent="-181240" defTabSz="966612">
              <a:buFont typeface="Arial" panose="020B0604020202020204" pitchFamily="34" charset="0"/>
              <a:buChar char="•"/>
              <a:defRPr/>
            </a:pPr>
            <a:endParaRPr lang="en-US" sz="1000" dirty="0"/>
          </a:p>
          <a:p>
            <a:pPr defTabSz="966612">
              <a:defRPr/>
            </a:pPr>
            <a:r>
              <a:rPr lang="en-US" sz="1000" dirty="0"/>
              <a:t>Learn this Pattern!</a:t>
            </a:r>
          </a:p>
        </p:txBody>
      </p:sp>
      <p:sp>
        <p:nvSpPr>
          <p:cNvPr id="4" name="Slide Number Placeholder 3"/>
          <p:cNvSpPr>
            <a:spLocks noGrp="1"/>
          </p:cNvSpPr>
          <p:nvPr>
            <p:ph type="sldNum" sz="quarter" idx="10"/>
          </p:nvPr>
        </p:nvSpPr>
        <p:spPr/>
        <p:txBody>
          <a:bodyPr/>
          <a:lstStyle/>
          <a:p>
            <a:fld id="{5394DE12-7B9B-46AA-AC19-C30A49928B9B}" type="slidenum">
              <a:rPr lang="en-US" smtClean="0"/>
              <a:t>6</a:t>
            </a:fld>
            <a:endParaRPr lang="en-US"/>
          </a:p>
        </p:txBody>
      </p:sp>
    </p:spTree>
    <p:extLst>
      <p:ext uri="{BB962C8B-B14F-4D97-AF65-F5344CB8AC3E}">
        <p14:creationId xmlns:p14="http://schemas.microsoft.com/office/powerpoint/2010/main" val="26807559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Why use Setters &amp; Getters? Because 2 weeks (months, years) from now when you realize that your setter needs to do more than just set the value, you'll also realize that the property has been used directly in 238 other classes. (Internet quote)</a:t>
            </a:r>
          </a:p>
        </p:txBody>
      </p:sp>
      <p:sp>
        <p:nvSpPr>
          <p:cNvPr id="4" name="Slide Number Placeholder 3"/>
          <p:cNvSpPr>
            <a:spLocks noGrp="1"/>
          </p:cNvSpPr>
          <p:nvPr>
            <p:ph type="sldNum" sz="quarter" idx="10"/>
          </p:nvPr>
        </p:nvSpPr>
        <p:spPr/>
        <p:txBody>
          <a:bodyPr/>
          <a:lstStyle/>
          <a:p>
            <a:fld id="{5394DE12-7B9B-46AA-AC19-C30A49928B9B}" type="slidenum">
              <a:rPr lang="en-US" smtClean="0"/>
              <a:t>7</a:t>
            </a:fld>
            <a:endParaRPr lang="en-US"/>
          </a:p>
        </p:txBody>
      </p:sp>
    </p:spTree>
    <p:extLst>
      <p:ext uri="{BB962C8B-B14F-4D97-AF65-F5344CB8AC3E}">
        <p14:creationId xmlns:p14="http://schemas.microsoft.com/office/powerpoint/2010/main" val="30066669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A package is a logical grouping of Java library classes. The </a:t>
            </a:r>
            <a:r>
              <a:rPr lang="en-US" sz="1000" dirty="0" err="1"/>
              <a:t>java.lang</a:t>
            </a:r>
            <a:r>
              <a:rPr lang="en-US" sz="1000" dirty="0"/>
              <a:t> package comes “for free” for all Java applications. </a:t>
            </a:r>
          </a:p>
          <a:p>
            <a:endParaRPr lang="en-US" sz="1000" dirty="0"/>
          </a:p>
          <a:p>
            <a:r>
              <a:rPr lang="en-US" sz="1000" dirty="0"/>
              <a:t>All java classes inherit from Object. </a:t>
            </a:r>
          </a:p>
          <a:p>
            <a:endParaRPr lang="en-US" sz="1000" dirty="0"/>
          </a:p>
          <a:p>
            <a:r>
              <a:rPr lang="en-US" sz="1000" dirty="0"/>
              <a:t>Note: Yes, I know, the terminology of having a base class called “Object” can be challenging. For our purposes objects are instances of classes. However we also recognize that the base Java class is also regrettably called “Object”. I will generally call it “the base java class” and not refer to it as “Object”.</a:t>
            </a:r>
          </a:p>
          <a:p>
            <a:endParaRPr lang="en-US" sz="1000" dirty="0"/>
          </a:p>
          <a:p>
            <a:r>
              <a:rPr lang="en-US" sz="1000" dirty="0"/>
              <a:t>Take note of the “</a:t>
            </a:r>
            <a:r>
              <a:rPr lang="en-US" sz="1000" dirty="0" err="1"/>
              <a:t>toString</a:t>
            </a:r>
            <a:r>
              <a:rPr lang="en-US" sz="1000" dirty="0"/>
              <a:t>()” method and recognize that EVERY java class can be expected to have a “</a:t>
            </a:r>
            <a:r>
              <a:rPr lang="en-US" sz="1000" dirty="0" err="1"/>
              <a:t>toString</a:t>
            </a:r>
            <a:r>
              <a:rPr lang="en-US" sz="1000" dirty="0"/>
              <a:t>” method. We will be overriding this method regularly in this week’s examples. </a:t>
            </a:r>
          </a:p>
          <a:p>
            <a:endParaRPr lang="en-US" sz="1000" dirty="0"/>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8</a:t>
            </a:fld>
            <a:endParaRPr lang="en-US"/>
          </a:p>
        </p:txBody>
      </p:sp>
    </p:spTree>
    <p:extLst>
      <p:ext uri="{BB962C8B-B14F-4D97-AF65-F5344CB8AC3E}">
        <p14:creationId xmlns:p14="http://schemas.microsoft.com/office/powerpoint/2010/main" val="18863844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It’s regrettable that the naming is so close on these two concepts. </a:t>
            </a:r>
          </a:p>
          <a:p>
            <a:endParaRPr lang="en-US" sz="1000" dirty="0"/>
          </a:p>
          <a:p>
            <a:r>
              <a:rPr lang="en-US" sz="1000" dirty="0"/>
              <a:t>Method Overriding is what we have been doing as we create </a:t>
            </a:r>
            <a:r>
              <a:rPr lang="en-US" sz="1000" dirty="0" err="1"/>
              <a:t>supperclasses</a:t>
            </a:r>
            <a:r>
              <a:rPr lang="en-US" sz="1000" dirty="0"/>
              <a:t> and subclasses. We Override methods in the parent class to add functionality. For example, we overrode (override, overriding, overrode) the </a:t>
            </a:r>
            <a:r>
              <a:rPr lang="en-US" sz="1000" dirty="0" err="1"/>
              <a:t>CalcBMI</a:t>
            </a:r>
            <a:r>
              <a:rPr lang="en-US" sz="1000" dirty="0"/>
              <a:t> method of BMI when we implemented </a:t>
            </a:r>
            <a:r>
              <a:rPr lang="en-US" sz="1000" dirty="0" err="1"/>
              <a:t>CalcBMI</a:t>
            </a:r>
            <a:r>
              <a:rPr lang="en-US" sz="1000" dirty="0"/>
              <a:t> in </a:t>
            </a:r>
            <a:r>
              <a:rPr lang="en-US" sz="1000" dirty="0" err="1"/>
              <a:t>BMIEnglish</a:t>
            </a:r>
            <a:r>
              <a:rPr lang="en-US" sz="1000" dirty="0"/>
              <a:t>.</a:t>
            </a:r>
          </a:p>
          <a:p>
            <a:endParaRPr lang="en-US" sz="1000" dirty="0"/>
          </a:p>
          <a:p>
            <a:r>
              <a:rPr lang="en-US" sz="1000" dirty="0"/>
              <a:t>We will be Overriding methods constantly in this class. Overloading will be less common and less important, but we do need to understand what it is. </a:t>
            </a:r>
          </a:p>
          <a:p>
            <a:endParaRPr lang="en-US" sz="1000" dirty="0"/>
          </a:p>
          <a:p>
            <a:r>
              <a:rPr lang="en-US" sz="1000" dirty="0"/>
              <a:t>Overriding MUST have exactly the SAME parameters and return types.</a:t>
            </a:r>
          </a:p>
          <a:p>
            <a:endParaRPr lang="en-US" sz="1000" dirty="0"/>
          </a:p>
          <a:p>
            <a:r>
              <a:rPr lang="en-US" sz="1000" dirty="0"/>
              <a:t>Overriding MUST have at least one parameter or return type that is </a:t>
            </a:r>
            <a:r>
              <a:rPr lang="en-US" sz="1000" dirty="0" err="1"/>
              <a:t>differenct</a:t>
            </a:r>
            <a:r>
              <a:rPr lang="en-US" sz="1000" dirty="0"/>
              <a:t>. </a:t>
            </a:r>
          </a:p>
        </p:txBody>
      </p:sp>
      <p:sp>
        <p:nvSpPr>
          <p:cNvPr id="4" name="Slide Number Placeholder 3"/>
          <p:cNvSpPr>
            <a:spLocks noGrp="1"/>
          </p:cNvSpPr>
          <p:nvPr>
            <p:ph type="sldNum" sz="quarter" idx="10"/>
          </p:nvPr>
        </p:nvSpPr>
        <p:spPr/>
        <p:txBody>
          <a:bodyPr/>
          <a:lstStyle/>
          <a:p>
            <a:fld id="{5394DE12-7B9B-46AA-AC19-C30A49928B9B}" type="slidenum">
              <a:rPr lang="en-US" smtClean="0"/>
              <a:t>9</a:t>
            </a:fld>
            <a:endParaRPr lang="en-US"/>
          </a:p>
        </p:txBody>
      </p:sp>
    </p:spTree>
    <p:extLst>
      <p:ext uri="{BB962C8B-B14F-4D97-AF65-F5344CB8AC3E}">
        <p14:creationId xmlns:p14="http://schemas.microsoft.com/office/powerpoint/2010/main" val="25946348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969F32F5-AB1C-41B2-AE79-C9DE1D1745A4}" type="datetimeFigureOut">
              <a:rPr lang="en-US" smtClean="0"/>
              <a:t>3/27/2017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4FE2DD-FDA6-4978-86FA-99EF41D64B28}" type="slidenum">
              <a:rPr lang="en-US" smtClean="0"/>
              <a:t>‹#›</a:t>
            </a:fld>
            <a:endParaRPr lang="en-US"/>
          </a:p>
        </p:txBody>
      </p:sp>
    </p:spTree>
    <p:extLst>
      <p:ext uri="{BB962C8B-B14F-4D97-AF65-F5344CB8AC3E}">
        <p14:creationId xmlns:p14="http://schemas.microsoft.com/office/powerpoint/2010/main" val="37331576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69F32F5-AB1C-41B2-AE79-C9DE1D1745A4}" type="datetimeFigureOut">
              <a:rPr lang="en-US" smtClean="0"/>
              <a:t>3/27/2017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4FE2DD-FDA6-4978-86FA-99EF41D64B28}" type="slidenum">
              <a:rPr lang="en-US" smtClean="0"/>
              <a:t>‹#›</a:t>
            </a:fld>
            <a:endParaRPr lang="en-US"/>
          </a:p>
        </p:txBody>
      </p:sp>
    </p:spTree>
    <p:extLst>
      <p:ext uri="{BB962C8B-B14F-4D97-AF65-F5344CB8AC3E}">
        <p14:creationId xmlns:p14="http://schemas.microsoft.com/office/powerpoint/2010/main" val="28138824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69F32F5-AB1C-41B2-AE79-C9DE1D1745A4}" type="datetimeFigureOut">
              <a:rPr lang="en-US" smtClean="0"/>
              <a:t>3/27/2017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4FE2DD-FDA6-4978-86FA-99EF41D64B28}" type="slidenum">
              <a:rPr lang="en-US" smtClean="0"/>
              <a:t>‹#›</a:t>
            </a:fld>
            <a:endParaRPr lang="en-US"/>
          </a:p>
        </p:txBody>
      </p:sp>
    </p:spTree>
    <p:extLst>
      <p:ext uri="{BB962C8B-B14F-4D97-AF65-F5344CB8AC3E}">
        <p14:creationId xmlns:p14="http://schemas.microsoft.com/office/powerpoint/2010/main" val="5779340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69F32F5-AB1C-41B2-AE79-C9DE1D1745A4}" type="datetimeFigureOut">
              <a:rPr lang="en-US" smtClean="0"/>
              <a:t>3/27/2017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4FE2DD-FDA6-4978-86FA-99EF41D64B28}" type="slidenum">
              <a:rPr lang="en-US" smtClean="0"/>
              <a:t>‹#›</a:t>
            </a:fld>
            <a:endParaRPr lang="en-US"/>
          </a:p>
        </p:txBody>
      </p:sp>
    </p:spTree>
    <p:extLst>
      <p:ext uri="{BB962C8B-B14F-4D97-AF65-F5344CB8AC3E}">
        <p14:creationId xmlns:p14="http://schemas.microsoft.com/office/powerpoint/2010/main" val="42469374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9F32F5-AB1C-41B2-AE79-C9DE1D1745A4}" type="datetimeFigureOut">
              <a:rPr lang="en-US" smtClean="0"/>
              <a:t>3/27/2017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4FE2DD-FDA6-4978-86FA-99EF41D64B28}" type="slidenum">
              <a:rPr lang="en-US" smtClean="0"/>
              <a:t>‹#›</a:t>
            </a:fld>
            <a:endParaRPr lang="en-US"/>
          </a:p>
        </p:txBody>
      </p:sp>
    </p:spTree>
    <p:extLst>
      <p:ext uri="{BB962C8B-B14F-4D97-AF65-F5344CB8AC3E}">
        <p14:creationId xmlns:p14="http://schemas.microsoft.com/office/powerpoint/2010/main" val="27815847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69F32F5-AB1C-41B2-AE79-C9DE1D1745A4}" type="datetimeFigureOut">
              <a:rPr lang="en-US" smtClean="0"/>
              <a:t>3/27/2017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4FE2DD-FDA6-4978-86FA-99EF41D64B28}" type="slidenum">
              <a:rPr lang="en-US" smtClean="0"/>
              <a:t>‹#›</a:t>
            </a:fld>
            <a:endParaRPr lang="en-US"/>
          </a:p>
        </p:txBody>
      </p:sp>
    </p:spTree>
    <p:extLst>
      <p:ext uri="{BB962C8B-B14F-4D97-AF65-F5344CB8AC3E}">
        <p14:creationId xmlns:p14="http://schemas.microsoft.com/office/powerpoint/2010/main" val="4315485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69F32F5-AB1C-41B2-AE79-C9DE1D1745A4}" type="datetimeFigureOut">
              <a:rPr lang="en-US" smtClean="0"/>
              <a:t>3/27/2017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A4FE2DD-FDA6-4978-86FA-99EF41D64B28}" type="slidenum">
              <a:rPr lang="en-US" smtClean="0"/>
              <a:t>‹#›</a:t>
            </a:fld>
            <a:endParaRPr lang="en-US"/>
          </a:p>
        </p:txBody>
      </p:sp>
    </p:spTree>
    <p:extLst>
      <p:ext uri="{BB962C8B-B14F-4D97-AF65-F5344CB8AC3E}">
        <p14:creationId xmlns:p14="http://schemas.microsoft.com/office/powerpoint/2010/main" val="18019004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69F32F5-AB1C-41B2-AE79-C9DE1D1745A4}" type="datetimeFigureOut">
              <a:rPr lang="en-US" smtClean="0"/>
              <a:t>3/27/2017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A4FE2DD-FDA6-4978-86FA-99EF41D64B28}" type="slidenum">
              <a:rPr lang="en-US" smtClean="0"/>
              <a:t>‹#›</a:t>
            </a:fld>
            <a:endParaRPr lang="en-US"/>
          </a:p>
        </p:txBody>
      </p:sp>
    </p:spTree>
    <p:extLst>
      <p:ext uri="{BB962C8B-B14F-4D97-AF65-F5344CB8AC3E}">
        <p14:creationId xmlns:p14="http://schemas.microsoft.com/office/powerpoint/2010/main" val="11286550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9F32F5-AB1C-41B2-AE79-C9DE1D1745A4}" type="datetimeFigureOut">
              <a:rPr lang="en-US" smtClean="0"/>
              <a:t>3/27/2017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A4FE2DD-FDA6-4978-86FA-99EF41D64B28}" type="slidenum">
              <a:rPr lang="en-US" smtClean="0"/>
              <a:t>‹#›</a:t>
            </a:fld>
            <a:endParaRPr lang="en-US"/>
          </a:p>
        </p:txBody>
      </p:sp>
    </p:spTree>
    <p:extLst>
      <p:ext uri="{BB962C8B-B14F-4D97-AF65-F5344CB8AC3E}">
        <p14:creationId xmlns:p14="http://schemas.microsoft.com/office/powerpoint/2010/main" val="39547982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69F32F5-AB1C-41B2-AE79-C9DE1D1745A4}" type="datetimeFigureOut">
              <a:rPr lang="en-US" smtClean="0"/>
              <a:t>3/27/2017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4FE2DD-FDA6-4978-86FA-99EF41D64B28}" type="slidenum">
              <a:rPr lang="en-US" smtClean="0"/>
              <a:t>‹#›</a:t>
            </a:fld>
            <a:endParaRPr lang="en-US"/>
          </a:p>
        </p:txBody>
      </p:sp>
    </p:spTree>
    <p:extLst>
      <p:ext uri="{BB962C8B-B14F-4D97-AF65-F5344CB8AC3E}">
        <p14:creationId xmlns:p14="http://schemas.microsoft.com/office/powerpoint/2010/main" val="25940775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69F32F5-AB1C-41B2-AE79-C9DE1D1745A4}" type="datetimeFigureOut">
              <a:rPr lang="en-US" smtClean="0"/>
              <a:t>3/27/2017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4FE2DD-FDA6-4978-86FA-99EF41D64B28}" type="slidenum">
              <a:rPr lang="en-US" smtClean="0"/>
              <a:t>‹#›</a:t>
            </a:fld>
            <a:endParaRPr lang="en-US"/>
          </a:p>
        </p:txBody>
      </p:sp>
    </p:spTree>
    <p:extLst>
      <p:ext uri="{BB962C8B-B14F-4D97-AF65-F5344CB8AC3E}">
        <p14:creationId xmlns:p14="http://schemas.microsoft.com/office/powerpoint/2010/main" val="39202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9F32F5-AB1C-41B2-AE79-C9DE1D1745A4}" type="datetimeFigureOut">
              <a:rPr lang="en-US" smtClean="0"/>
              <a:t>3/27/2017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4FE2DD-FDA6-4978-86FA-99EF41D64B28}" type="slidenum">
              <a:rPr lang="en-US" smtClean="0"/>
              <a:t>‹#›</a:t>
            </a:fld>
            <a:endParaRPr lang="en-US"/>
          </a:p>
        </p:txBody>
      </p:sp>
    </p:spTree>
    <p:extLst>
      <p:ext uri="{BB962C8B-B14F-4D97-AF65-F5344CB8AC3E}">
        <p14:creationId xmlns:p14="http://schemas.microsoft.com/office/powerpoint/2010/main" val="32543603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hyperlink" Target="http://www.oracle.com/technetwork/articles/java/sdk-overview-142347.html"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7" Type="http://schemas.openxmlformats.org/officeDocument/2006/relationships/image" Target="../media/image10.png"/><Relationship Id="rId2" Type="http://schemas.openxmlformats.org/officeDocument/2006/relationships/slideLayout" Target="../slideLayouts/slideLayout2.xml"/><Relationship Id="rId1" Type="http://schemas.openxmlformats.org/officeDocument/2006/relationships/tags" Target="../tags/tag4.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hyperlink" Target="http://www.oracle.com/technetwork/java/javase/downloads/jdk8-downloads-2133151.html"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code.visualstudio.com/"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1.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2.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ormAutofit/>
          </a:bodyPr>
          <a:lstStyle/>
          <a:p>
            <a:r>
              <a:rPr lang="en-US" sz="4800" dirty="0"/>
              <a:t>Object-Oriented Programming</a:t>
            </a:r>
          </a:p>
        </p:txBody>
      </p:sp>
      <p:sp>
        <p:nvSpPr>
          <p:cNvPr id="3" name="Subtitle 2"/>
          <p:cNvSpPr>
            <a:spLocks noGrp="1"/>
          </p:cNvSpPr>
          <p:nvPr>
            <p:ph type="subTitle" idx="1"/>
          </p:nvPr>
        </p:nvSpPr>
        <p:spPr>
          <a:xfrm>
            <a:off x="1524000" y="3602038"/>
            <a:ext cx="9144000" cy="2198022"/>
          </a:xfrm>
        </p:spPr>
        <p:txBody>
          <a:bodyPr>
            <a:normAutofit/>
          </a:bodyPr>
          <a:lstStyle/>
          <a:p>
            <a:pPr algn="l"/>
            <a:r>
              <a:rPr lang="en-US" dirty="0"/>
              <a:t>Course Number: CPSC-24500</a:t>
            </a:r>
          </a:p>
          <a:p>
            <a:pPr algn="l"/>
            <a:r>
              <a:rPr lang="en-US" dirty="0"/>
              <a:t>Week: 2 Discussion &amp; Lecture</a:t>
            </a:r>
          </a:p>
          <a:p>
            <a:pPr algn="l"/>
            <a:r>
              <a:rPr lang="en-US" dirty="0"/>
              <a:t>Instructor: Eric Pogue</a:t>
            </a:r>
          </a:p>
        </p:txBody>
      </p:sp>
      <p:pic>
        <p:nvPicPr>
          <p:cNvPr id="4" name="Content Placeholder 4"/>
          <p:cNvPicPr>
            <a:picLocks noChangeAspect="1"/>
          </p:cNvPicPr>
          <p:nvPr/>
        </p:nvPicPr>
        <p:blipFill>
          <a:blip r:embed="rId3"/>
          <a:stretch>
            <a:fillRect/>
          </a:stretch>
        </p:blipFill>
        <p:spPr>
          <a:xfrm>
            <a:off x="8697433" y="376717"/>
            <a:ext cx="2656367" cy="1366321"/>
          </a:xfrm>
          <a:prstGeom prst="rect">
            <a:avLst/>
          </a:prstGeom>
        </p:spPr>
      </p:pic>
    </p:spTree>
    <p:extLst>
      <p:ext uri="{BB962C8B-B14F-4D97-AF65-F5344CB8AC3E}">
        <p14:creationId xmlns:p14="http://schemas.microsoft.com/office/powerpoint/2010/main" val="33889336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4"/>
          <a:stretch>
            <a:fillRect/>
          </a:stretch>
        </p:blipFill>
        <p:spPr>
          <a:xfrm>
            <a:off x="7520662" y="1105896"/>
            <a:ext cx="4114800" cy="4835545"/>
          </a:xfrm>
          <a:prstGeom prst="rect">
            <a:avLst/>
          </a:prstGeom>
        </p:spPr>
      </p:pic>
      <p:sp>
        <p:nvSpPr>
          <p:cNvPr id="2" name="Title 1"/>
          <p:cNvSpPr>
            <a:spLocks noGrp="1"/>
          </p:cNvSpPr>
          <p:nvPr>
            <p:ph type="title"/>
          </p:nvPr>
        </p:nvSpPr>
        <p:spPr>
          <a:xfrm>
            <a:off x="838200" y="365125"/>
            <a:ext cx="6239719" cy="1325563"/>
          </a:xfrm>
        </p:spPr>
        <p:txBody>
          <a:bodyPr>
            <a:normAutofit/>
          </a:bodyPr>
          <a:lstStyle/>
          <a:p>
            <a:r>
              <a:rPr lang="en-US" sz="3600" dirty="0"/>
              <a:t>Overriding vs. Overloading</a:t>
            </a:r>
          </a:p>
        </p:txBody>
      </p:sp>
      <p:sp>
        <p:nvSpPr>
          <p:cNvPr id="3" name="Content Placeholder 2"/>
          <p:cNvSpPr>
            <a:spLocks noGrp="1"/>
          </p:cNvSpPr>
          <p:nvPr>
            <p:ph idx="1"/>
          </p:nvPr>
        </p:nvSpPr>
        <p:spPr>
          <a:xfrm>
            <a:off x="838199" y="1825624"/>
            <a:ext cx="6239720" cy="4783519"/>
          </a:xfrm>
        </p:spPr>
        <p:txBody>
          <a:bodyPr>
            <a:normAutofit/>
          </a:bodyPr>
          <a:lstStyle/>
          <a:p>
            <a:pPr marL="0" indent="0">
              <a:buNone/>
            </a:pPr>
            <a:r>
              <a:rPr lang="en-US" sz="2000" u="sng" dirty="0">
                <a:solidFill>
                  <a:schemeClr val="bg1">
                    <a:lumMod val="65000"/>
                  </a:schemeClr>
                </a:solidFill>
              </a:rPr>
              <a:t>Overriding Method</a:t>
            </a:r>
            <a:r>
              <a:rPr lang="en-US" sz="2000" dirty="0">
                <a:solidFill>
                  <a:schemeClr val="bg1">
                    <a:lumMod val="65000"/>
                  </a:schemeClr>
                </a:solidFill>
              </a:rPr>
              <a:t>: Subclass implementing same method name and same parameters </a:t>
            </a:r>
          </a:p>
          <a:p>
            <a:pPr marL="0" indent="0">
              <a:buNone/>
            </a:pPr>
            <a:r>
              <a:rPr lang="en-US" sz="2000" u="sng" dirty="0"/>
              <a:t>Overloading Method</a:t>
            </a:r>
            <a:r>
              <a:rPr lang="en-US" sz="2000" dirty="0"/>
              <a:t>: Same function name with different number of parameters. Only use this in specific situations like Constructors.</a:t>
            </a:r>
          </a:p>
          <a:p>
            <a:pPr marL="0" indent="0">
              <a:buNone/>
            </a:pPr>
            <a:endParaRPr lang="en-US" sz="2000" dirty="0"/>
          </a:p>
        </p:txBody>
      </p:sp>
      <p:sp>
        <p:nvSpPr>
          <p:cNvPr id="7" name="Arrow: Down 6"/>
          <p:cNvSpPr/>
          <p:nvPr/>
        </p:nvSpPr>
        <p:spPr>
          <a:xfrm rot="16200000">
            <a:off x="7016577" y="1717782"/>
            <a:ext cx="565426" cy="309217"/>
          </a:xfrm>
          <a:prstGeom prst="down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Arrow: Down 7"/>
          <p:cNvSpPr/>
          <p:nvPr/>
        </p:nvSpPr>
        <p:spPr>
          <a:xfrm rot="16200000">
            <a:off x="1530745" y="4770828"/>
            <a:ext cx="565426" cy="309217"/>
          </a:xfrm>
          <a:prstGeom prst="down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p:cNvSpPr txBox="1">
            <a:spLocks/>
          </p:cNvSpPr>
          <p:nvPr/>
        </p:nvSpPr>
        <p:spPr>
          <a:xfrm>
            <a:off x="1968067" y="4546800"/>
            <a:ext cx="3141816" cy="757272"/>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t>Overloading</a:t>
            </a:r>
          </a:p>
        </p:txBody>
      </p:sp>
      <p:sp>
        <p:nvSpPr>
          <p:cNvPr id="10" name="Arrow: Down 9"/>
          <p:cNvSpPr/>
          <p:nvPr/>
        </p:nvSpPr>
        <p:spPr>
          <a:xfrm rot="16200000">
            <a:off x="7016578" y="2733562"/>
            <a:ext cx="565426" cy="309217"/>
          </a:xfrm>
          <a:prstGeom prst="down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22089149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p:bldP spid="1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Java Environment Overview </a:t>
            </a:r>
            <a:r>
              <a:rPr lang="en-US" sz="3600" dirty="0">
                <a:hlinkClick r:id="rId3"/>
              </a:rPr>
              <a:t>[link]</a:t>
            </a:r>
            <a:endParaRPr lang="en-US" sz="3600" dirty="0"/>
          </a:p>
        </p:txBody>
      </p:sp>
      <p:sp>
        <p:nvSpPr>
          <p:cNvPr id="4" name="Content Placeholder 2"/>
          <p:cNvSpPr>
            <a:spLocks noGrp="1"/>
          </p:cNvSpPr>
          <p:nvPr>
            <p:ph idx="1"/>
          </p:nvPr>
        </p:nvSpPr>
        <p:spPr>
          <a:xfrm>
            <a:off x="811620" y="1389690"/>
            <a:ext cx="10709820" cy="4208352"/>
          </a:xfrm>
        </p:spPr>
        <p:txBody>
          <a:bodyPr>
            <a:normAutofit/>
          </a:bodyPr>
          <a:lstStyle/>
          <a:p>
            <a:pPr marL="0" indent="0">
              <a:buNone/>
            </a:pPr>
            <a:r>
              <a:rPr lang="en-US" sz="2000" dirty="0"/>
              <a:t>The Java Application Platform SDK includes:</a:t>
            </a:r>
          </a:p>
          <a:p>
            <a:pPr>
              <a:buFont typeface="Wingdings" panose="05000000000000000000" pitchFamily="2" charset="2"/>
              <a:buChar char="§"/>
            </a:pPr>
            <a:r>
              <a:rPr lang="en-US" sz="2000" dirty="0"/>
              <a:t>Java API</a:t>
            </a:r>
          </a:p>
          <a:p>
            <a:pPr>
              <a:buFont typeface="Wingdings" panose="05000000000000000000" pitchFamily="2" charset="2"/>
              <a:buChar char="§"/>
            </a:pPr>
            <a:r>
              <a:rPr lang="en-US" sz="2000" dirty="0"/>
              <a:t>Java Compiler (</a:t>
            </a:r>
            <a:r>
              <a:rPr lang="en-US" sz="2000" dirty="0" err="1"/>
              <a:t>javac</a:t>
            </a:r>
            <a:r>
              <a:rPr lang="en-US" sz="2000" dirty="0"/>
              <a:t>)</a:t>
            </a:r>
          </a:p>
          <a:p>
            <a:pPr>
              <a:buFont typeface="Wingdings" panose="05000000000000000000" pitchFamily="2" charset="2"/>
              <a:buChar char="§"/>
            </a:pPr>
            <a:r>
              <a:rPr lang="en-US" sz="2000" dirty="0"/>
              <a:t>Java Runtime Environment   (java)</a:t>
            </a:r>
          </a:p>
          <a:p>
            <a:pPr>
              <a:buFont typeface="Wingdings" panose="05000000000000000000" pitchFamily="2" charset="2"/>
              <a:buChar char="§"/>
            </a:pPr>
            <a:r>
              <a:rPr lang="en-US" sz="2000" dirty="0"/>
              <a:t>Java Doc (Javadoc)</a:t>
            </a:r>
          </a:p>
          <a:p>
            <a:pPr>
              <a:buFont typeface="Wingdings" panose="05000000000000000000" pitchFamily="2" charset="2"/>
              <a:buChar char="§"/>
            </a:pPr>
            <a:endParaRPr lang="en-US" sz="2000" dirty="0"/>
          </a:p>
          <a:p>
            <a:pPr>
              <a:buFont typeface="Wingdings" panose="05000000000000000000" pitchFamily="2" charset="2"/>
              <a:buChar char="§"/>
            </a:pPr>
            <a:endParaRPr lang="en-US" sz="2000" dirty="0"/>
          </a:p>
          <a:p>
            <a:pPr marL="0" indent="0">
              <a:buNone/>
            </a:pPr>
            <a:r>
              <a:rPr lang="en-US" sz="2000" dirty="0"/>
              <a:t>… And much </a:t>
            </a:r>
            <a:r>
              <a:rPr lang="en-US" sz="2000" dirty="0" err="1"/>
              <a:t>much</a:t>
            </a:r>
            <a:r>
              <a:rPr lang="en-US" sz="2000" dirty="0"/>
              <a:t> more. </a:t>
            </a:r>
          </a:p>
          <a:p>
            <a:pPr>
              <a:buFont typeface="Wingdings" panose="05000000000000000000" pitchFamily="2" charset="2"/>
              <a:buChar char="§"/>
            </a:pPr>
            <a:endParaRPr lang="en-US" sz="2000" dirty="0"/>
          </a:p>
          <a:p>
            <a:pPr>
              <a:buFont typeface="Wingdings" panose="05000000000000000000" pitchFamily="2" charset="2"/>
              <a:buChar char="§"/>
            </a:pPr>
            <a:endParaRPr lang="en-US" sz="2000" dirty="0"/>
          </a:p>
          <a:p>
            <a:pPr marL="0" indent="0">
              <a:buNone/>
            </a:pPr>
            <a:endParaRPr lang="en-US" sz="2000" dirty="0"/>
          </a:p>
        </p:txBody>
      </p:sp>
    </p:spTree>
    <p:extLst>
      <p:ext uri="{BB962C8B-B14F-4D97-AF65-F5344CB8AC3E}">
        <p14:creationId xmlns:p14="http://schemas.microsoft.com/office/powerpoint/2010/main" val="12304623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Install* Java Development Environment </a:t>
            </a:r>
            <a:r>
              <a:rPr lang="en-US" sz="3600" dirty="0">
                <a:hlinkClick r:id="rId4"/>
              </a:rPr>
              <a:t>[link]</a:t>
            </a:r>
            <a:endParaRPr lang="en-US" sz="3600" dirty="0"/>
          </a:p>
        </p:txBody>
      </p:sp>
      <p:sp>
        <p:nvSpPr>
          <p:cNvPr id="4" name="Content Placeholder 2"/>
          <p:cNvSpPr>
            <a:spLocks noGrp="1"/>
          </p:cNvSpPr>
          <p:nvPr>
            <p:ph idx="1"/>
          </p:nvPr>
        </p:nvSpPr>
        <p:spPr>
          <a:xfrm>
            <a:off x="811620" y="1389690"/>
            <a:ext cx="5488171" cy="1445525"/>
          </a:xfrm>
        </p:spPr>
        <p:txBody>
          <a:bodyPr>
            <a:normAutofit/>
          </a:bodyPr>
          <a:lstStyle/>
          <a:p>
            <a:pPr marL="0" indent="0">
              <a:buNone/>
            </a:pPr>
            <a:r>
              <a:rPr lang="en-US" sz="2000" u="sng" dirty="0"/>
              <a:t>Standard Java tools for this class include:</a:t>
            </a:r>
          </a:p>
          <a:p>
            <a:pPr>
              <a:buFont typeface="Wingdings" panose="05000000000000000000" pitchFamily="2" charset="2"/>
              <a:buChar char="§"/>
            </a:pPr>
            <a:r>
              <a:rPr lang="en-US" sz="2000" dirty="0"/>
              <a:t>Java SE Development Kit (SDK) 8 from Oracle</a:t>
            </a:r>
          </a:p>
          <a:p>
            <a:pPr>
              <a:buFont typeface="Wingdings" panose="05000000000000000000" pitchFamily="2" charset="2"/>
              <a:buChar char="§"/>
            </a:pPr>
            <a:r>
              <a:rPr lang="en-US" sz="2000" dirty="0"/>
              <a:t>Text Editor</a:t>
            </a:r>
          </a:p>
          <a:p>
            <a:pPr>
              <a:buFont typeface="Wingdings" panose="05000000000000000000" pitchFamily="2" charset="2"/>
              <a:buChar char="§"/>
            </a:pPr>
            <a:endParaRPr lang="en-US" sz="2000" dirty="0"/>
          </a:p>
          <a:p>
            <a:pPr marL="0" indent="0">
              <a:buNone/>
            </a:pPr>
            <a:endParaRPr lang="en-US" sz="2000" dirty="0"/>
          </a:p>
        </p:txBody>
      </p:sp>
      <p:pic>
        <p:nvPicPr>
          <p:cNvPr id="5" name="Picture 4"/>
          <p:cNvPicPr>
            <a:picLocks noChangeAspect="1"/>
          </p:cNvPicPr>
          <p:nvPr/>
        </p:nvPicPr>
        <p:blipFill>
          <a:blip r:embed="rId5"/>
          <a:stretch>
            <a:fillRect/>
          </a:stretch>
        </p:blipFill>
        <p:spPr>
          <a:xfrm>
            <a:off x="6680792" y="1389690"/>
            <a:ext cx="4114800" cy="4089892"/>
          </a:xfrm>
          <a:prstGeom prst="rect">
            <a:avLst/>
          </a:prstGeom>
        </p:spPr>
      </p:pic>
      <p:sp>
        <p:nvSpPr>
          <p:cNvPr id="6" name="Arrow: Right 5"/>
          <p:cNvSpPr/>
          <p:nvPr/>
        </p:nvSpPr>
        <p:spPr>
          <a:xfrm>
            <a:off x="5900188" y="1796902"/>
            <a:ext cx="510363" cy="36682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p:cNvPicPr>
            <a:picLocks noChangeAspect="1"/>
          </p:cNvPicPr>
          <p:nvPr/>
        </p:nvPicPr>
        <p:blipFill>
          <a:blip r:embed="rId6"/>
          <a:stretch>
            <a:fillRect/>
          </a:stretch>
        </p:blipFill>
        <p:spPr>
          <a:xfrm>
            <a:off x="578244" y="3320810"/>
            <a:ext cx="3851285" cy="1832035"/>
          </a:xfrm>
          <a:prstGeom prst="rect">
            <a:avLst/>
          </a:prstGeom>
        </p:spPr>
      </p:pic>
      <p:pic>
        <p:nvPicPr>
          <p:cNvPr id="7" name="Picture 6"/>
          <p:cNvPicPr>
            <a:picLocks noChangeAspect="1"/>
          </p:cNvPicPr>
          <p:nvPr/>
        </p:nvPicPr>
        <p:blipFill>
          <a:blip r:embed="rId7"/>
          <a:stretch>
            <a:fillRect/>
          </a:stretch>
        </p:blipFill>
        <p:spPr>
          <a:xfrm>
            <a:off x="1748674" y="4140590"/>
            <a:ext cx="4406695" cy="1742626"/>
          </a:xfrm>
          <a:prstGeom prst="rect">
            <a:avLst/>
          </a:prstGeom>
        </p:spPr>
      </p:pic>
    </p:spTree>
    <p:custDataLst>
      <p:tags r:id="rId1"/>
    </p:custDataLst>
    <p:extLst>
      <p:ext uri="{BB962C8B-B14F-4D97-AF65-F5344CB8AC3E}">
        <p14:creationId xmlns:p14="http://schemas.microsoft.com/office/powerpoint/2010/main" val="3718402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ppt_x"/>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Install* Java Development Environment (continued)</a:t>
            </a:r>
          </a:p>
        </p:txBody>
      </p:sp>
      <p:sp>
        <p:nvSpPr>
          <p:cNvPr id="4" name="Content Placeholder 2"/>
          <p:cNvSpPr>
            <a:spLocks noGrp="1"/>
          </p:cNvSpPr>
          <p:nvPr>
            <p:ph idx="1"/>
          </p:nvPr>
        </p:nvSpPr>
        <p:spPr>
          <a:xfrm>
            <a:off x="811620" y="1389690"/>
            <a:ext cx="5488171" cy="4373157"/>
          </a:xfrm>
        </p:spPr>
        <p:txBody>
          <a:bodyPr>
            <a:normAutofit/>
          </a:bodyPr>
          <a:lstStyle/>
          <a:p>
            <a:pPr marL="0" indent="0">
              <a:buNone/>
            </a:pPr>
            <a:r>
              <a:rPr lang="en-US" sz="2000" u="sng" dirty="0"/>
              <a:t>Standard Java tools for this class include:</a:t>
            </a:r>
          </a:p>
          <a:p>
            <a:pPr>
              <a:buFont typeface="Wingdings" panose="05000000000000000000" pitchFamily="2" charset="2"/>
              <a:buChar char="§"/>
            </a:pPr>
            <a:r>
              <a:rPr lang="en-US" sz="2000" dirty="0">
                <a:solidFill>
                  <a:schemeClr val="bg1">
                    <a:lumMod val="65000"/>
                  </a:schemeClr>
                </a:solidFill>
              </a:rPr>
              <a:t>Java SE Development Kit (SDK) 8 from Oracle</a:t>
            </a:r>
          </a:p>
          <a:p>
            <a:pPr>
              <a:buFont typeface="Wingdings" panose="05000000000000000000" pitchFamily="2" charset="2"/>
              <a:buChar char="§"/>
            </a:pPr>
            <a:r>
              <a:rPr lang="en-US" sz="2000" dirty="0"/>
              <a:t>Text Editor… Use any text editor you desire</a:t>
            </a:r>
          </a:p>
          <a:p>
            <a:pPr>
              <a:buFont typeface="Wingdings" panose="05000000000000000000" pitchFamily="2" charset="2"/>
              <a:buChar char="§"/>
            </a:pPr>
            <a:endParaRPr lang="en-US" sz="2000" dirty="0"/>
          </a:p>
          <a:p>
            <a:pPr>
              <a:buFont typeface="Wingdings" panose="05000000000000000000" pitchFamily="2" charset="2"/>
              <a:buChar char="§"/>
            </a:pPr>
            <a:r>
              <a:rPr lang="en-US" sz="2000" dirty="0"/>
              <a:t> Example: Microsoft Code </a:t>
            </a:r>
            <a:r>
              <a:rPr lang="en-US" sz="2000" dirty="0">
                <a:hlinkClick r:id="rId3"/>
              </a:rPr>
              <a:t>[link]</a:t>
            </a:r>
            <a:endParaRPr lang="en-US" sz="2000" dirty="0"/>
          </a:p>
          <a:p>
            <a:pPr>
              <a:buFont typeface="Wingdings" panose="05000000000000000000" pitchFamily="2" charset="2"/>
              <a:buChar char="§"/>
            </a:pPr>
            <a:endParaRPr lang="en-US" sz="2000" dirty="0"/>
          </a:p>
          <a:p>
            <a:pPr marL="0" indent="0">
              <a:buNone/>
            </a:pPr>
            <a:endParaRPr lang="en-US" sz="2000" dirty="0"/>
          </a:p>
        </p:txBody>
      </p:sp>
      <p:pic>
        <p:nvPicPr>
          <p:cNvPr id="9" name="Picture 8"/>
          <p:cNvPicPr>
            <a:picLocks noChangeAspect="1"/>
          </p:cNvPicPr>
          <p:nvPr/>
        </p:nvPicPr>
        <p:blipFill>
          <a:blip r:embed="rId4"/>
          <a:stretch>
            <a:fillRect/>
          </a:stretch>
        </p:blipFill>
        <p:spPr>
          <a:xfrm>
            <a:off x="6785682" y="1389690"/>
            <a:ext cx="4117764" cy="4479482"/>
          </a:xfrm>
          <a:prstGeom prst="rect">
            <a:avLst/>
          </a:prstGeom>
        </p:spPr>
      </p:pic>
    </p:spTree>
    <p:extLst>
      <p:ext uri="{BB962C8B-B14F-4D97-AF65-F5344CB8AC3E}">
        <p14:creationId xmlns:p14="http://schemas.microsoft.com/office/powerpoint/2010/main" val="22908570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Java Integrated Development Environment</a:t>
            </a:r>
          </a:p>
        </p:txBody>
      </p:sp>
      <p:sp>
        <p:nvSpPr>
          <p:cNvPr id="4" name="Content Placeholder 2"/>
          <p:cNvSpPr>
            <a:spLocks noGrp="1"/>
          </p:cNvSpPr>
          <p:nvPr>
            <p:ph idx="1"/>
          </p:nvPr>
        </p:nvSpPr>
        <p:spPr>
          <a:xfrm>
            <a:off x="811620" y="1389690"/>
            <a:ext cx="10709820" cy="4208352"/>
          </a:xfrm>
        </p:spPr>
        <p:txBody>
          <a:bodyPr>
            <a:normAutofit/>
          </a:bodyPr>
          <a:lstStyle/>
          <a:p>
            <a:pPr>
              <a:buFont typeface="Wingdings" panose="05000000000000000000" pitchFamily="2" charset="2"/>
              <a:buChar char="§"/>
            </a:pPr>
            <a:r>
              <a:rPr lang="en-US" sz="2000" dirty="0"/>
              <a:t>Source Code Editor (syntax highlighting, code completion, etc.)</a:t>
            </a:r>
          </a:p>
          <a:p>
            <a:pPr>
              <a:buFont typeface="Wingdings" panose="05000000000000000000" pitchFamily="2" charset="2"/>
              <a:buChar char="§"/>
            </a:pPr>
            <a:r>
              <a:rPr lang="en-US" sz="2000" dirty="0"/>
              <a:t>Compiler</a:t>
            </a:r>
          </a:p>
          <a:p>
            <a:pPr>
              <a:buFont typeface="Wingdings" panose="05000000000000000000" pitchFamily="2" charset="2"/>
              <a:buChar char="§"/>
            </a:pPr>
            <a:r>
              <a:rPr lang="en-US" sz="2000" dirty="0"/>
              <a:t>JRE</a:t>
            </a:r>
          </a:p>
          <a:p>
            <a:pPr>
              <a:buFont typeface="Wingdings" panose="05000000000000000000" pitchFamily="2" charset="2"/>
              <a:buChar char="§"/>
            </a:pPr>
            <a:r>
              <a:rPr lang="en-US" sz="2000" dirty="0"/>
              <a:t>Debugger**</a:t>
            </a:r>
          </a:p>
          <a:p>
            <a:pPr>
              <a:buFont typeface="Wingdings" panose="05000000000000000000" pitchFamily="2" charset="2"/>
              <a:buChar char="§"/>
            </a:pPr>
            <a:r>
              <a:rPr lang="en-US" sz="2000" dirty="0" err="1"/>
              <a:t>JavaDoc</a:t>
            </a:r>
            <a:endParaRPr lang="en-US" sz="2000" dirty="0"/>
          </a:p>
          <a:p>
            <a:pPr marL="0" indent="0">
              <a:buNone/>
            </a:pPr>
            <a:endParaRPr lang="en-US" sz="2000" dirty="0"/>
          </a:p>
          <a:p>
            <a:pPr marL="0" indent="0">
              <a:buNone/>
            </a:pPr>
            <a:r>
              <a:rPr lang="en-US" sz="2000" dirty="0"/>
              <a:t>Eclipse</a:t>
            </a:r>
          </a:p>
          <a:p>
            <a:pPr marL="0" indent="0">
              <a:buNone/>
            </a:pPr>
            <a:r>
              <a:rPr lang="en-US" sz="2000" dirty="0"/>
              <a:t>Visual Studio</a:t>
            </a:r>
          </a:p>
          <a:p>
            <a:pPr marL="0" indent="0">
              <a:buNone/>
            </a:pPr>
            <a:endParaRPr lang="en-US" sz="2000" dirty="0"/>
          </a:p>
          <a:p>
            <a:pPr marL="0" indent="0">
              <a:buNone/>
            </a:pPr>
            <a:endParaRPr lang="en-US" sz="2000" dirty="0"/>
          </a:p>
        </p:txBody>
      </p:sp>
    </p:spTree>
    <p:extLst>
      <p:ext uri="{BB962C8B-B14F-4D97-AF65-F5344CB8AC3E}">
        <p14:creationId xmlns:p14="http://schemas.microsoft.com/office/powerpoint/2010/main" val="10708798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Learning Objectives – Week 2 / Discussion &amp; Lecture</a:t>
            </a:r>
            <a:endParaRPr lang="en-US" sz="3600" b="1" i="1" u="sng" dirty="0"/>
          </a:p>
        </p:txBody>
      </p:sp>
      <p:sp>
        <p:nvSpPr>
          <p:cNvPr id="3" name="Content Placeholder 2"/>
          <p:cNvSpPr>
            <a:spLocks noGrp="1"/>
          </p:cNvSpPr>
          <p:nvPr>
            <p:ph idx="1"/>
          </p:nvPr>
        </p:nvSpPr>
        <p:spPr>
          <a:xfrm>
            <a:off x="838200" y="1122398"/>
            <a:ext cx="10718950" cy="5463343"/>
          </a:xfrm>
        </p:spPr>
        <p:txBody>
          <a:bodyPr>
            <a:normAutofit/>
          </a:bodyPr>
          <a:lstStyle/>
          <a:p>
            <a:pPr marL="457200" indent="-457200">
              <a:buFont typeface="+mj-lt"/>
              <a:buAutoNum type="arabicPeriod"/>
            </a:pPr>
            <a:r>
              <a:rPr lang="en-US" sz="2600" dirty="0"/>
              <a:t>Understand implementation of Model portion of Shapes using Model-View-Controller</a:t>
            </a:r>
          </a:p>
          <a:p>
            <a:pPr marL="914400" lvl="1" indent="-457200">
              <a:buFont typeface="+mj-lt"/>
              <a:buAutoNum type="alphaLcParenR" startAt="4"/>
            </a:pPr>
            <a:r>
              <a:rPr lang="en-US" sz="2000" dirty="0"/>
              <a:t>Write default and non-default constructors</a:t>
            </a:r>
          </a:p>
          <a:p>
            <a:pPr marL="914400" lvl="1" indent="-457200">
              <a:buFont typeface="+mj-lt"/>
              <a:buAutoNum type="alphaLcParenR" startAt="4"/>
            </a:pPr>
            <a:r>
              <a:rPr lang="en-US" sz="2000" dirty="0"/>
              <a:t>Override the </a:t>
            </a:r>
            <a:r>
              <a:rPr lang="en-US" sz="2000" dirty="0" err="1"/>
              <a:t>toString</a:t>
            </a:r>
            <a:r>
              <a:rPr lang="en-US" sz="2000" dirty="0"/>
              <a:t> function</a:t>
            </a:r>
          </a:p>
          <a:p>
            <a:pPr marL="914400" lvl="1" indent="-457200">
              <a:buFont typeface="+mj-lt"/>
              <a:buAutoNum type="alphaLcParenR" startAt="4"/>
            </a:pPr>
            <a:r>
              <a:rPr lang="en-US" sz="2000" dirty="0"/>
              <a:t>Store multiple objects in an </a:t>
            </a:r>
            <a:r>
              <a:rPr lang="en-US" sz="2000" dirty="0" err="1"/>
              <a:t>ArrayList</a:t>
            </a:r>
            <a:r>
              <a:rPr lang="en-US" sz="2000" dirty="0"/>
              <a:t> using generic data types</a:t>
            </a:r>
          </a:p>
          <a:p>
            <a:pPr marL="914400" lvl="1" indent="-457200">
              <a:buFont typeface="+mj-lt"/>
              <a:buAutoNum type="alphaLcParenR" startAt="4"/>
            </a:pPr>
            <a:r>
              <a:rPr lang="en-US" sz="2000" dirty="0"/>
              <a:t>Distinguish between using an array and an </a:t>
            </a:r>
            <a:r>
              <a:rPr lang="en-US" sz="2000" dirty="0" err="1"/>
              <a:t>ArrayList</a:t>
            </a:r>
            <a:endParaRPr lang="en-US" sz="2000" dirty="0"/>
          </a:p>
          <a:p>
            <a:pPr marL="914400" lvl="1" indent="-457200">
              <a:buFont typeface="+mj-lt"/>
              <a:buAutoNum type="alphaLcParenR" startAt="4"/>
            </a:pPr>
            <a:r>
              <a:rPr lang="en-US" sz="2000" dirty="0"/>
              <a:t>Work with a collection of related objects polymorphically</a:t>
            </a:r>
          </a:p>
          <a:p>
            <a:pPr marL="914400" lvl="1" indent="-457200">
              <a:buFont typeface="+mj-lt"/>
              <a:buAutoNum type="alphaLcParenR" startAt="4"/>
            </a:pPr>
            <a:r>
              <a:rPr lang="en-US" sz="2000" dirty="0"/>
              <a:t>Explain how Polymorphism is implemented behind the scenes</a:t>
            </a:r>
          </a:p>
        </p:txBody>
      </p:sp>
    </p:spTree>
    <p:extLst>
      <p:ext uri="{BB962C8B-B14F-4D97-AF65-F5344CB8AC3E}">
        <p14:creationId xmlns:p14="http://schemas.microsoft.com/office/powerpoint/2010/main" val="29358800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811620" y="1389690"/>
            <a:ext cx="10709820" cy="4208352"/>
          </a:xfrm>
        </p:spPr>
        <p:txBody>
          <a:bodyPr>
            <a:normAutofit/>
          </a:bodyPr>
          <a:lstStyle/>
          <a:p>
            <a:pPr>
              <a:buFont typeface="Wingdings" panose="05000000000000000000" pitchFamily="2" charset="2"/>
              <a:buChar char="§"/>
            </a:pPr>
            <a:r>
              <a:rPr lang="en-US" sz="2000" dirty="0"/>
              <a:t>Calling other methods like Setters and Getters from a Constructor can be dangerous</a:t>
            </a:r>
          </a:p>
          <a:p>
            <a:pPr>
              <a:buFont typeface="Wingdings" panose="05000000000000000000" pitchFamily="2" charset="2"/>
              <a:buChar char="§"/>
            </a:pPr>
            <a:r>
              <a:rPr lang="en-US" sz="2000" dirty="0"/>
              <a:t>However, for our class examples and homework we are going to encourage it where it benefits clean coding… like not repeating validation</a:t>
            </a:r>
          </a:p>
          <a:p>
            <a:pPr>
              <a:buFont typeface="Wingdings" panose="05000000000000000000" pitchFamily="2" charset="2"/>
              <a:buChar char="§"/>
            </a:pPr>
            <a:r>
              <a:rPr lang="en-US" sz="2000" dirty="0"/>
              <a:t>Recognize that some organization that you may work for will ask you not only call private, final, or static methods from a Java constructor</a:t>
            </a:r>
          </a:p>
          <a:p>
            <a:pPr>
              <a:buFont typeface="Wingdings" panose="05000000000000000000" pitchFamily="2" charset="2"/>
              <a:buChar char="§"/>
            </a:pPr>
            <a:r>
              <a:rPr lang="en-US" sz="2000" dirty="0"/>
              <a:t>Also recognize that some organizations may ask you not to include “things that could likely fail” in a constructor (database connection initialization, large memory allocations, etc.)</a:t>
            </a:r>
          </a:p>
          <a:p>
            <a:pPr>
              <a:buFont typeface="Wingdings" panose="05000000000000000000" pitchFamily="2" charset="2"/>
              <a:buChar char="§"/>
            </a:pPr>
            <a:endParaRPr lang="en-US" sz="2000" dirty="0"/>
          </a:p>
          <a:p>
            <a:pPr marL="0" indent="0">
              <a:buNone/>
            </a:pPr>
            <a:endParaRPr lang="en-US" sz="2000" dirty="0"/>
          </a:p>
        </p:txBody>
      </p:sp>
      <p:sp>
        <p:nvSpPr>
          <p:cNvPr id="5" name="Title 1"/>
          <p:cNvSpPr txBox="1">
            <a:spLocks/>
          </p:cNvSpPr>
          <p:nvPr/>
        </p:nvSpPr>
        <p:spPr>
          <a:xfrm>
            <a:off x="990600" y="517526"/>
            <a:ext cx="10515600" cy="75727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3600" dirty="0"/>
          </a:p>
        </p:txBody>
      </p:sp>
      <p:sp>
        <p:nvSpPr>
          <p:cNvPr id="6" name="Title 1"/>
          <p:cNvSpPr>
            <a:spLocks noGrp="1"/>
          </p:cNvSpPr>
          <p:nvPr>
            <p:ph type="title"/>
          </p:nvPr>
        </p:nvSpPr>
        <p:spPr>
          <a:xfrm>
            <a:off x="838200" y="365126"/>
            <a:ext cx="10515600" cy="757272"/>
          </a:xfrm>
        </p:spPr>
        <p:txBody>
          <a:bodyPr>
            <a:normAutofit/>
          </a:bodyPr>
          <a:lstStyle/>
          <a:p>
            <a:r>
              <a:rPr lang="en-US" sz="3600" dirty="0"/>
              <a:t>Clarification: Write default and non-default constructors</a:t>
            </a:r>
          </a:p>
        </p:txBody>
      </p:sp>
    </p:spTree>
    <p:extLst>
      <p:ext uri="{BB962C8B-B14F-4D97-AF65-F5344CB8AC3E}">
        <p14:creationId xmlns:p14="http://schemas.microsoft.com/office/powerpoint/2010/main" val="11233222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ormAutofit/>
          </a:bodyPr>
          <a:lstStyle/>
          <a:p>
            <a:r>
              <a:rPr lang="en-US" sz="4800" dirty="0"/>
              <a:t>End of Session</a:t>
            </a:r>
          </a:p>
        </p:txBody>
      </p:sp>
      <p:sp>
        <p:nvSpPr>
          <p:cNvPr id="3" name="Subtitle 2"/>
          <p:cNvSpPr>
            <a:spLocks noGrp="1"/>
          </p:cNvSpPr>
          <p:nvPr>
            <p:ph type="subTitle" idx="1"/>
          </p:nvPr>
        </p:nvSpPr>
        <p:spPr>
          <a:xfrm>
            <a:off x="1524000" y="3602038"/>
            <a:ext cx="9144000" cy="2198022"/>
          </a:xfrm>
        </p:spPr>
        <p:txBody>
          <a:bodyPr>
            <a:normAutofit/>
          </a:bodyPr>
          <a:lstStyle/>
          <a:p>
            <a:pPr algn="l"/>
            <a:r>
              <a:rPr lang="en-US" dirty="0"/>
              <a:t>Course Number: CPSC-24500</a:t>
            </a:r>
          </a:p>
          <a:p>
            <a:pPr algn="l"/>
            <a:r>
              <a:rPr lang="en-US" dirty="0"/>
              <a:t>Week: 2</a:t>
            </a:r>
          </a:p>
          <a:p>
            <a:pPr algn="l"/>
            <a:r>
              <a:rPr lang="en-US" dirty="0"/>
              <a:t>Session: 1</a:t>
            </a:r>
          </a:p>
          <a:p>
            <a:pPr algn="l"/>
            <a:r>
              <a:rPr lang="en-US" dirty="0"/>
              <a:t>Instructor: Eric Pogue</a:t>
            </a:r>
          </a:p>
        </p:txBody>
      </p:sp>
      <p:pic>
        <p:nvPicPr>
          <p:cNvPr id="4" name="Content Placeholder 4"/>
          <p:cNvPicPr>
            <a:picLocks noChangeAspect="1"/>
          </p:cNvPicPr>
          <p:nvPr/>
        </p:nvPicPr>
        <p:blipFill>
          <a:blip r:embed="rId3"/>
          <a:stretch>
            <a:fillRect/>
          </a:stretch>
        </p:blipFill>
        <p:spPr>
          <a:xfrm>
            <a:off x="8697433" y="376717"/>
            <a:ext cx="2656367" cy="1366321"/>
          </a:xfrm>
          <a:prstGeom prst="rect">
            <a:avLst/>
          </a:prstGeom>
        </p:spPr>
      </p:pic>
    </p:spTree>
    <p:extLst>
      <p:ext uri="{BB962C8B-B14F-4D97-AF65-F5344CB8AC3E}">
        <p14:creationId xmlns:p14="http://schemas.microsoft.com/office/powerpoint/2010/main" val="26896719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Learning Objectives – Week 2</a:t>
            </a:r>
            <a:endParaRPr lang="en-US" sz="3600" b="1" i="1" u="sng" dirty="0"/>
          </a:p>
        </p:txBody>
      </p:sp>
      <p:sp>
        <p:nvSpPr>
          <p:cNvPr id="3" name="Content Placeholder 2"/>
          <p:cNvSpPr>
            <a:spLocks noGrp="1"/>
          </p:cNvSpPr>
          <p:nvPr>
            <p:ph idx="1"/>
          </p:nvPr>
        </p:nvSpPr>
        <p:spPr>
          <a:xfrm>
            <a:off x="838200" y="1122398"/>
            <a:ext cx="10718950" cy="5463343"/>
          </a:xfrm>
        </p:spPr>
        <p:txBody>
          <a:bodyPr>
            <a:normAutofit fontScale="77500" lnSpcReduction="20000"/>
          </a:bodyPr>
          <a:lstStyle/>
          <a:p>
            <a:pPr marL="457200" indent="-457200">
              <a:buFont typeface="+mj-lt"/>
              <a:buAutoNum type="arabicPeriod"/>
            </a:pPr>
            <a:r>
              <a:rPr lang="en-US" sz="2600" dirty="0"/>
              <a:t>Review Polymorphism, Model-View-Controller, and Setters &amp; Getters</a:t>
            </a:r>
          </a:p>
          <a:p>
            <a:pPr marL="457200" indent="-457200">
              <a:buFont typeface="+mj-lt"/>
              <a:buAutoNum type="arabicPeriod"/>
            </a:pPr>
            <a:r>
              <a:rPr lang="en-US" sz="2600" dirty="0"/>
              <a:t>Understand the root class of all Java classes</a:t>
            </a:r>
          </a:p>
          <a:p>
            <a:pPr marL="457200" indent="-457200">
              <a:buFont typeface="+mj-lt"/>
              <a:buAutoNum type="arabicPeriod"/>
            </a:pPr>
            <a:r>
              <a:rPr lang="en-US" sz="2600" dirty="0"/>
              <a:t>Distinguish between function overloading and function overriding</a:t>
            </a:r>
          </a:p>
          <a:p>
            <a:pPr marL="457200" indent="-457200">
              <a:buFont typeface="+mj-lt"/>
              <a:buAutoNum type="arabicPeriod"/>
            </a:pPr>
            <a:r>
              <a:rPr lang="en-US" sz="2600" dirty="0"/>
              <a:t>Understand key components of Java development environment</a:t>
            </a:r>
          </a:p>
          <a:p>
            <a:pPr marL="457200" indent="-457200">
              <a:buFont typeface="+mj-lt"/>
              <a:buAutoNum type="arabicPeriod"/>
            </a:pPr>
            <a:r>
              <a:rPr lang="en-US" sz="2600" dirty="0"/>
              <a:t>Install* Java development environment and text editor </a:t>
            </a:r>
          </a:p>
          <a:p>
            <a:pPr marL="457200" indent="-457200">
              <a:buFont typeface="+mj-lt"/>
              <a:buAutoNum type="arabicPeriod"/>
            </a:pPr>
            <a:r>
              <a:rPr lang="en-US" sz="2600" dirty="0"/>
              <a:t>Implement* HelloWorld</a:t>
            </a:r>
          </a:p>
          <a:p>
            <a:pPr marL="457200" indent="-457200">
              <a:buFont typeface="+mj-lt"/>
              <a:buAutoNum type="arabicPeriod"/>
            </a:pPr>
            <a:r>
              <a:rPr lang="en-US" sz="2600" dirty="0"/>
              <a:t>Understand how to enhance BMI Calculator </a:t>
            </a:r>
          </a:p>
          <a:p>
            <a:pPr marL="914400" lvl="1" indent="-457200">
              <a:buFont typeface="+mj-lt"/>
              <a:buAutoNum type="alphaLcParenR"/>
            </a:pPr>
            <a:r>
              <a:rPr lang="en-US" sz="2000" dirty="0"/>
              <a:t>Add </a:t>
            </a:r>
            <a:r>
              <a:rPr lang="en-US" sz="2000" dirty="0" err="1"/>
              <a:t>JavaDocs</a:t>
            </a:r>
            <a:r>
              <a:rPr lang="en-US" sz="2000" dirty="0"/>
              <a:t> documentation</a:t>
            </a:r>
          </a:p>
          <a:p>
            <a:pPr marL="914400" lvl="1" indent="-457200">
              <a:buFont typeface="+mj-lt"/>
              <a:buAutoNum type="alphaLcParenR"/>
            </a:pPr>
            <a:r>
              <a:rPr lang="en-US" sz="2000" dirty="0"/>
              <a:t>Add keyboard input (scanner)</a:t>
            </a:r>
          </a:p>
          <a:p>
            <a:pPr marL="457200" indent="-457200">
              <a:buFont typeface="+mj-lt"/>
              <a:buAutoNum type="arabicPeriod"/>
            </a:pPr>
            <a:r>
              <a:rPr lang="en-US" sz="2600" dirty="0"/>
              <a:t>Understand implementation of Model portion of Shapes using Model-View-Controller</a:t>
            </a:r>
          </a:p>
          <a:p>
            <a:pPr marL="914400" lvl="1" indent="-457200">
              <a:buFont typeface="+mj-lt"/>
              <a:buAutoNum type="alphaLcParenR"/>
            </a:pPr>
            <a:r>
              <a:rPr lang="en-US" sz="2000" dirty="0"/>
              <a:t>Declare an abstract class and explain why it is useful</a:t>
            </a:r>
          </a:p>
          <a:p>
            <a:pPr marL="914400" lvl="1" indent="-457200">
              <a:buFont typeface="+mj-lt"/>
              <a:buAutoNum type="alphaLcParenR"/>
            </a:pPr>
            <a:r>
              <a:rPr lang="en-US" sz="2000" dirty="0"/>
              <a:t>Use Inheritance to build classes and objects that extend base class functionality</a:t>
            </a:r>
          </a:p>
          <a:p>
            <a:pPr marL="914400" lvl="1" indent="-457200">
              <a:buFont typeface="+mj-lt"/>
              <a:buAutoNum type="alphaLcParenR"/>
            </a:pPr>
            <a:r>
              <a:rPr lang="en-US" sz="2000" dirty="0"/>
              <a:t>Implement Encapsulation and Data Hiding by using setters and getters</a:t>
            </a:r>
          </a:p>
          <a:p>
            <a:pPr marL="914400" lvl="1" indent="-457200">
              <a:buFont typeface="+mj-lt"/>
              <a:buAutoNum type="alphaLcParenR"/>
            </a:pPr>
            <a:r>
              <a:rPr lang="en-US" sz="2000" dirty="0"/>
              <a:t>Write default and non-default constructors</a:t>
            </a:r>
          </a:p>
          <a:p>
            <a:pPr marL="914400" lvl="1" indent="-457200">
              <a:buFont typeface="+mj-lt"/>
              <a:buAutoNum type="alphaLcParenR"/>
            </a:pPr>
            <a:r>
              <a:rPr lang="en-US" sz="2000" dirty="0"/>
              <a:t>Override the </a:t>
            </a:r>
            <a:r>
              <a:rPr lang="en-US" sz="2000" dirty="0" err="1"/>
              <a:t>toString</a:t>
            </a:r>
            <a:r>
              <a:rPr lang="en-US" sz="2000" dirty="0"/>
              <a:t> function</a:t>
            </a:r>
          </a:p>
          <a:p>
            <a:pPr marL="914400" lvl="1" indent="-457200">
              <a:buFont typeface="+mj-lt"/>
              <a:buAutoNum type="alphaLcParenR"/>
            </a:pPr>
            <a:r>
              <a:rPr lang="en-US" sz="2000" dirty="0"/>
              <a:t>Store multiple objects in an </a:t>
            </a:r>
            <a:r>
              <a:rPr lang="en-US" sz="2000" dirty="0" err="1"/>
              <a:t>ArrayList</a:t>
            </a:r>
            <a:r>
              <a:rPr lang="en-US" sz="2000" dirty="0"/>
              <a:t> using generic data types</a:t>
            </a:r>
          </a:p>
          <a:p>
            <a:pPr marL="914400" lvl="1" indent="-457200">
              <a:buFont typeface="+mj-lt"/>
              <a:buAutoNum type="alphaLcParenR"/>
            </a:pPr>
            <a:r>
              <a:rPr lang="en-US" sz="2000" dirty="0"/>
              <a:t>Distinguish between using an array and an </a:t>
            </a:r>
            <a:r>
              <a:rPr lang="en-US" sz="2000" dirty="0" err="1"/>
              <a:t>ArrayList</a:t>
            </a:r>
            <a:endParaRPr lang="en-US" sz="2000" dirty="0"/>
          </a:p>
          <a:p>
            <a:pPr marL="914400" lvl="1" indent="-457200">
              <a:buFont typeface="+mj-lt"/>
              <a:buAutoNum type="alphaLcParenR"/>
            </a:pPr>
            <a:r>
              <a:rPr lang="en-US" sz="2000" dirty="0"/>
              <a:t>Work with a collection of related objects polymorphically</a:t>
            </a:r>
          </a:p>
          <a:p>
            <a:pPr marL="914400" lvl="1" indent="-457200">
              <a:buFont typeface="+mj-lt"/>
              <a:buAutoNum type="alphaLcParenR"/>
            </a:pPr>
            <a:r>
              <a:rPr lang="en-US" sz="2000" dirty="0"/>
              <a:t>Explain how Polymorphism is implemented behind the scenes</a:t>
            </a:r>
          </a:p>
        </p:txBody>
      </p:sp>
    </p:spTree>
    <p:extLst>
      <p:ext uri="{BB962C8B-B14F-4D97-AF65-F5344CB8AC3E}">
        <p14:creationId xmlns:p14="http://schemas.microsoft.com/office/powerpoint/2010/main" val="10723995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Learning Objectives – Week 2</a:t>
            </a:r>
            <a:endParaRPr lang="en-US" sz="3600" b="1" i="1" u="sng" dirty="0"/>
          </a:p>
        </p:txBody>
      </p:sp>
      <p:sp>
        <p:nvSpPr>
          <p:cNvPr id="3" name="Content Placeholder 2"/>
          <p:cNvSpPr>
            <a:spLocks noGrp="1"/>
          </p:cNvSpPr>
          <p:nvPr>
            <p:ph idx="1"/>
          </p:nvPr>
        </p:nvSpPr>
        <p:spPr>
          <a:xfrm>
            <a:off x="838200" y="1122398"/>
            <a:ext cx="10718950" cy="5463343"/>
          </a:xfrm>
        </p:spPr>
        <p:txBody>
          <a:bodyPr>
            <a:normAutofit fontScale="77500" lnSpcReduction="20000"/>
          </a:bodyPr>
          <a:lstStyle/>
          <a:p>
            <a:pPr marL="457200" indent="-457200">
              <a:buFont typeface="+mj-lt"/>
              <a:buAutoNum type="arabicPeriod"/>
            </a:pPr>
            <a:r>
              <a:rPr lang="en-US" sz="2600" dirty="0">
                <a:solidFill>
                  <a:schemeClr val="bg1">
                    <a:lumMod val="65000"/>
                  </a:schemeClr>
                </a:solidFill>
              </a:rPr>
              <a:t>Review Polymorphism, Model-View-Controller, and Setters &amp; Getters</a:t>
            </a:r>
          </a:p>
          <a:p>
            <a:pPr marL="457200" indent="-457200">
              <a:buFont typeface="+mj-lt"/>
              <a:buAutoNum type="arabicPeriod"/>
            </a:pPr>
            <a:r>
              <a:rPr lang="en-US" sz="2600" dirty="0">
                <a:solidFill>
                  <a:schemeClr val="bg1">
                    <a:lumMod val="65000"/>
                  </a:schemeClr>
                </a:solidFill>
              </a:rPr>
              <a:t>Understand the root class of all Java classes</a:t>
            </a:r>
          </a:p>
          <a:p>
            <a:pPr marL="457200" indent="-457200">
              <a:buFont typeface="+mj-lt"/>
              <a:buAutoNum type="arabicPeriod"/>
            </a:pPr>
            <a:r>
              <a:rPr lang="en-US" sz="2600" dirty="0">
                <a:solidFill>
                  <a:schemeClr val="bg1">
                    <a:lumMod val="65000"/>
                  </a:schemeClr>
                </a:solidFill>
              </a:rPr>
              <a:t>Distinguish between function overloading and function overriding</a:t>
            </a:r>
          </a:p>
          <a:p>
            <a:pPr marL="457200" indent="-457200">
              <a:buFont typeface="+mj-lt"/>
              <a:buAutoNum type="arabicPeriod"/>
            </a:pPr>
            <a:r>
              <a:rPr lang="en-US" sz="2600" dirty="0">
                <a:solidFill>
                  <a:schemeClr val="bg1">
                    <a:lumMod val="65000"/>
                  </a:schemeClr>
                </a:solidFill>
              </a:rPr>
              <a:t>Understand key components of Java development environment</a:t>
            </a:r>
          </a:p>
          <a:p>
            <a:pPr marL="457200" indent="-457200">
              <a:buFont typeface="+mj-lt"/>
              <a:buAutoNum type="arabicPeriod"/>
            </a:pPr>
            <a:r>
              <a:rPr lang="en-US" sz="2600" dirty="0">
                <a:solidFill>
                  <a:schemeClr val="bg1">
                    <a:lumMod val="65000"/>
                  </a:schemeClr>
                </a:solidFill>
              </a:rPr>
              <a:t>Install* Java development environment and text editor </a:t>
            </a:r>
          </a:p>
          <a:p>
            <a:pPr marL="457200" indent="-457200">
              <a:buFont typeface="+mj-lt"/>
              <a:buAutoNum type="arabicPeriod"/>
            </a:pPr>
            <a:r>
              <a:rPr lang="en-US" sz="2600" dirty="0">
                <a:solidFill>
                  <a:schemeClr val="bg1">
                    <a:lumMod val="65000"/>
                  </a:schemeClr>
                </a:solidFill>
              </a:rPr>
              <a:t>Implement* HelloWorld</a:t>
            </a:r>
          </a:p>
          <a:p>
            <a:pPr marL="457200" indent="-457200">
              <a:buFont typeface="+mj-lt"/>
              <a:buAutoNum type="arabicPeriod"/>
            </a:pPr>
            <a:r>
              <a:rPr lang="en-US" sz="2600" dirty="0">
                <a:solidFill>
                  <a:schemeClr val="bg1">
                    <a:lumMod val="65000"/>
                  </a:schemeClr>
                </a:solidFill>
              </a:rPr>
              <a:t>Understand how to enhance BMI Calculator </a:t>
            </a:r>
          </a:p>
          <a:p>
            <a:pPr marL="914400" lvl="1" indent="-457200">
              <a:buFont typeface="+mj-lt"/>
              <a:buAutoNum type="alphaLcParenR"/>
            </a:pPr>
            <a:r>
              <a:rPr lang="en-US" sz="2000" dirty="0">
                <a:solidFill>
                  <a:schemeClr val="bg1">
                    <a:lumMod val="65000"/>
                  </a:schemeClr>
                </a:solidFill>
              </a:rPr>
              <a:t>Add </a:t>
            </a:r>
            <a:r>
              <a:rPr lang="en-US" sz="2000" dirty="0" err="1">
                <a:solidFill>
                  <a:schemeClr val="bg1">
                    <a:lumMod val="65000"/>
                  </a:schemeClr>
                </a:solidFill>
              </a:rPr>
              <a:t>JavaDocs</a:t>
            </a:r>
            <a:r>
              <a:rPr lang="en-US" sz="2000" dirty="0">
                <a:solidFill>
                  <a:schemeClr val="bg1">
                    <a:lumMod val="65000"/>
                  </a:schemeClr>
                </a:solidFill>
              </a:rPr>
              <a:t> documentation</a:t>
            </a:r>
          </a:p>
          <a:p>
            <a:pPr marL="914400" lvl="1" indent="-457200">
              <a:buFont typeface="+mj-lt"/>
              <a:buAutoNum type="alphaLcParenR"/>
            </a:pPr>
            <a:r>
              <a:rPr lang="en-US" sz="2000" dirty="0">
                <a:solidFill>
                  <a:schemeClr val="bg1">
                    <a:lumMod val="65000"/>
                  </a:schemeClr>
                </a:solidFill>
              </a:rPr>
              <a:t>Add keyboard input (scanner)</a:t>
            </a:r>
          </a:p>
          <a:p>
            <a:pPr marL="457200" indent="-457200">
              <a:buFont typeface="+mj-lt"/>
              <a:buAutoNum type="arabicPeriod"/>
            </a:pPr>
            <a:r>
              <a:rPr lang="en-US" sz="2600" dirty="0">
                <a:solidFill>
                  <a:schemeClr val="bg1">
                    <a:lumMod val="65000"/>
                  </a:schemeClr>
                </a:solidFill>
              </a:rPr>
              <a:t>Understand implementation of Model portion of Shapes using Model-View-Controller</a:t>
            </a:r>
          </a:p>
          <a:p>
            <a:pPr marL="914400" lvl="1" indent="-457200">
              <a:buFont typeface="+mj-lt"/>
              <a:buAutoNum type="alphaLcParenR"/>
            </a:pPr>
            <a:r>
              <a:rPr lang="en-US" sz="2000" dirty="0">
                <a:solidFill>
                  <a:schemeClr val="bg1">
                    <a:lumMod val="65000"/>
                  </a:schemeClr>
                </a:solidFill>
              </a:rPr>
              <a:t>Declare an abstract class and explain why it is useful</a:t>
            </a:r>
          </a:p>
          <a:p>
            <a:pPr marL="914400" lvl="1" indent="-457200">
              <a:buFont typeface="+mj-lt"/>
              <a:buAutoNum type="alphaLcParenR"/>
            </a:pPr>
            <a:r>
              <a:rPr lang="en-US" sz="2000" dirty="0">
                <a:solidFill>
                  <a:schemeClr val="bg1">
                    <a:lumMod val="65000"/>
                  </a:schemeClr>
                </a:solidFill>
              </a:rPr>
              <a:t>Use Inheritance to build classes and objects that extend base class functionality</a:t>
            </a:r>
          </a:p>
          <a:p>
            <a:pPr marL="914400" lvl="1" indent="-457200">
              <a:buFont typeface="+mj-lt"/>
              <a:buAutoNum type="alphaLcParenR"/>
            </a:pPr>
            <a:r>
              <a:rPr lang="en-US" sz="2000" dirty="0">
                <a:solidFill>
                  <a:schemeClr val="bg1">
                    <a:lumMod val="65000"/>
                  </a:schemeClr>
                </a:solidFill>
              </a:rPr>
              <a:t>Implement Encapsulation and Data Hiding by using setters and getters</a:t>
            </a:r>
          </a:p>
          <a:p>
            <a:pPr marL="914400" lvl="1" indent="-457200">
              <a:buFont typeface="+mj-lt"/>
              <a:buAutoNum type="alphaLcParenR"/>
            </a:pPr>
            <a:r>
              <a:rPr lang="en-US" sz="2000" dirty="0"/>
              <a:t>Write default and non-default constructors</a:t>
            </a:r>
          </a:p>
          <a:p>
            <a:pPr marL="914400" lvl="1" indent="-457200">
              <a:buFont typeface="+mj-lt"/>
              <a:buAutoNum type="alphaLcParenR"/>
            </a:pPr>
            <a:r>
              <a:rPr lang="en-US" sz="2000" dirty="0"/>
              <a:t>Override the </a:t>
            </a:r>
            <a:r>
              <a:rPr lang="en-US" sz="2000" dirty="0" err="1"/>
              <a:t>toString</a:t>
            </a:r>
            <a:r>
              <a:rPr lang="en-US" sz="2000" dirty="0"/>
              <a:t> function</a:t>
            </a:r>
          </a:p>
          <a:p>
            <a:pPr marL="914400" lvl="1" indent="-457200">
              <a:buFont typeface="+mj-lt"/>
              <a:buAutoNum type="alphaLcParenR"/>
            </a:pPr>
            <a:r>
              <a:rPr lang="en-US" sz="2000" dirty="0"/>
              <a:t>Store multiple objects in an </a:t>
            </a:r>
            <a:r>
              <a:rPr lang="en-US" sz="2000" dirty="0" err="1"/>
              <a:t>ArrayList</a:t>
            </a:r>
            <a:r>
              <a:rPr lang="en-US" sz="2000" dirty="0"/>
              <a:t> using generic data types</a:t>
            </a:r>
          </a:p>
          <a:p>
            <a:pPr marL="914400" lvl="1" indent="-457200">
              <a:buFont typeface="+mj-lt"/>
              <a:buAutoNum type="alphaLcParenR"/>
            </a:pPr>
            <a:r>
              <a:rPr lang="en-US" sz="2000" dirty="0"/>
              <a:t>Distinguish between using an array and an </a:t>
            </a:r>
            <a:r>
              <a:rPr lang="en-US" sz="2000" dirty="0" err="1"/>
              <a:t>ArrayList</a:t>
            </a:r>
            <a:endParaRPr lang="en-US" sz="2000" dirty="0"/>
          </a:p>
          <a:p>
            <a:pPr marL="914400" lvl="1" indent="-457200">
              <a:buFont typeface="+mj-lt"/>
              <a:buAutoNum type="alphaLcParenR"/>
            </a:pPr>
            <a:r>
              <a:rPr lang="en-US" sz="2000" dirty="0"/>
              <a:t>Work with a collection of related objects polymorphically</a:t>
            </a:r>
          </a:p>
          <a:p>
            <a:pPr marL="914400" lvl="1" indent="-457200">
              <a:buFont typeface="+mj-lt"/>
              <a:buAutoNum type="alphaLcParenR"/>
            </a:pPr>
            <a:r>
              <a:rPr lang="en-US" sz="2000" dirty="0"/>
              <a:t>Explain how Polymorphism is implemented behind the scenes</a:t>
            </a:r>
          </a:p>
        </p:txBody>
      </p:sp>
    </p:spTree>
    <p:extLst>
      <p:ext uri="{BB962C8B-B14F-4D97-AF65-F5344CB8AC3E}">
        <p14:creationId xmlns:p14="http://schemas.microsoft.com/office/powerpoint/2010/main" val="27436975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Learning Objectives – Week 2 / Discussion &amp; Lecture</a:t>
            </a:r>
            <a:endParaRPr lang="en-US" sz="3600" b="1" i="1" u="sng" dirty="0"/>
          </a:p>
        </p:txBody>
      </p:sp>
      <p:sp>
        <p:nvSpPr>
          <p:cNvPr id="3" name="Content Placeholder 2"/>
          <p:cNvSpPr>
            <a:spLocks noGrp="1"/>
          </p:cNvSpPr>
          <p:nvPr>
            <p:ph idx="1"/>
          </p:nvPr>
        </p:nvSpPr>
        <p:spPr>
          <a:xfrm>
            <a:off x="838200" y="1122398"/>
            <a:ext cx="10718950" cy="5463343"/>
          </a:xfrm>
        </p:spPr>
        <p:txBody>
          <a:bodyPr>
            <a:normAutofit/>
          </a:bodyPr>
          <a:lstStyle/>
          <a:p>
            <a:pPr marL="457200" indent="-457200">
              <a:buFont typeface="+mj-lt"/>
              <a:buAutoNum type="arabicPeriod"/>
            </a:pPr>
            <a:r>
              <a:rPr lang="en-US" sz="2600" dirty="0"/>
              <a:t>Understand implementation of Model portion of Shapes using Model-View-Controller</a:t>
            </a:r>
          </a:p>
          <a:p>
            <a:pPr marL="914400" lvl="1" indent="-457200">
              <a:buFont typeface="+mj-lt"/>
              <a:buAutoNum type="alphaLcParenR" startAt="4"/>
            </a:pPr>
            <a:r>
              <a:rPr lang="en-US" sz="2000" dirty="0"/>
              <a:t>Write default and non-default constructors</a:t>
            </a:r>
          </a:p>
          <a:p>
            <a:pPr marL="914400" lvl="1" indent="-457200">
              <a:buFont typeface="+mj-lt"/>
              <a:buAutoNum type="alphaLcParenR" startAt="4"/>
            </a:pPr>
            <a:r>
              <a:rPr lang="en-US" sz="2000" dirty="0"/>
              <a:t>Override the </a:t>
            </a:r>
            <a:r>
              <a:rPr lang="en-US" sz="2000" dirty="0" err="1"/>
              <a:t>toString</a:t>
            </a:r>
            <a:r>
              <a:rPr lang="en-US" sz="2000" dirty="0"/>
              <a:t> function</a:t>
            </a:r>
          </a:p>
          <a:p>
            <a:pPr marL="914400" lvl="1" indent="-457200">
              <a:buFont typeface="+mj-lt"/>
              <a:buAutoNum type="alphaLcParenR" startAt="4"/>
            </a:pPr>
            <a:r>
              <a:rPr lang="en-US" sz="2000" dirty="0"/>
              <a:t>Store multiple objects in an </a:t>
            </a:r>
            <a:r>
              <a:rPr lang="en-US" sz="2000" dirty="0" err="1"/>
              <a:t>ArrayList</a:t>
            </a:r>
            <a:r>
              <a:rPr lang="en-US" sz="2000" dirty="0"/>
              <a:t> using generic data types</a:t>
            </a:r>
          </a:p>
          <a:p>
            <a:pPr marL="914400" lvl="1" indent="-457200">
              <a:buFont typeface="+mj-lt"/>
              <a:buAutoNum type="alphaLcParenR" startAt="4"/>
            </a:pPr>
            <a:r>
              <a:rPr lang="en-US" sz="2000" dirty="0"/>
              <a:t>Distinguish between using an array and an </a:t>
            </a:r>
            <a:r>
              <a:rPr lang="en-US" sz="2000" dirty="0" err="1"/>
              <a:t>ArrayList</a:t>
            </a:r>
            <a:endParaRPr lang="en-US" sz="2000" dirty="0"/>
          </a:p>
          <a:p>
            <a:pPr marL="914400" lvl="1" indent="-457200">
              <a:buFont typeface="+mj-lt"/>
              <a:buAutoNum type="alphaLcParenR" startAt="4"/>
            </a:pPr>
            <a:r>
              <a:rPr lang="en-US" sz="2000" dirty="0"/>
              <a:t>Work with a collection of related objects polymorphically</a:t>
            </a:r>
          </a:p>
          <a:p>
            <a:pPr marL="914400" lvl="1" indent="-457200">
              <a:buFont typeface="+mj-lt"/>
              <a:buAutoNum type="alphaLcParenR" startAt="4"/>
            </a:pPr>
            <a:r>
              <a:rPr lang="en-US" sz="2000" dirty="0"/>
              <a:t>Explain how Polymorphism is implemented behind the scenes</a:t>
            </a:r>
          </a:p>
        </p:txBody>
      </p:sp>
    </p:spTree>
    <p:extLst>
      <p:ext uri="{BB962C8B-B14F-4D97-AF65-F5344CB8AC3E}">
        <p14:creationId xmlns:p14="http://schemas.microsoft.com/office/powerpoint/2010/main" val="14739241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Polymorphism</a:t>
            </a:r>
          </a:p>
        </p:txBody>
      </p:sp>
      <p:sp>
        <p:nvSpPr>
          <p:cNvPr id="3" name="Content Placeholder 2"/>
          <p:cNvSpPr>
            <a:spLocks noGrp="1"/>
          </p:cNvSpPr>
          <p:nvPr>
            <p:ph idx="1"/>
          </p:nvPr>
        </p:nvSpPr>
        <p:spPr>
          <a:xfrm>
            <a:off x="838199" y="1825625"/>
            <a:ext cx="6239720" cy="4351338"/>
          </a:xfrm>
        </p:spPr>
        <p:txBody>
          <a:bodyPr>
            <a:normAutofit/>
          </a:bodyPr>
          <a:lstStyle/>
          <a:p>
            <a:pPr marL="0" indent="0">
              <a:buNone/>
            </a:pPr>
            <a:r>
              <a:rPr lang="en-US" sz="2000" u="sng" dirty="0"/>
              <a:t>Polymorphism</a:t>
            </a:r>
            <a:r>
              <a:rPr lang="en-US" sz="2000" dirty="0"/>
              <a:t>: Polymorphism enables you to process collections of related things generically. This is particularly useful when you want to use a loop to march through a collection of items. </a:t>
            </a:r>
          </a:p>
        </p:txBody>
      </p:sp>
      <p:pic>
        <p:nvPicPr>
          <p:cNvPr id="4" name="Picture 3"/>
          <p:cNvPicPr>
            <a:picLocks noChangeAspect="1"/>
          </p:cNvPicPr>
          <p:nvPr/>
        </p:nvPicPr>
        <p:blipFill>
          <a:blip r:embed="rId3"/>
          <a:stretch>
            <a:fillRect/>
          </a:stretch>
        </p:blipFill>
        <p:spPr>
          <a:xfrm>
            <a:off x="7298199" y="1825625"/>
            <a:ext cx="4114800" cy="1529176"/>
          </a:xfrm>
          <a:prstGeom prst="rect">
            <a:avLst/>
          </a:prstGeom>
        </p:spPr>
      </p:pic>
    </p:spTree>
    <p:extLst>
      <p:ext uri="{BB962C8B-B14F-4D97-AF65-F5344CB8AC3E}">
        <p14:creationId xmlns:p14="http://schemas.microsoft.com/office/powerpoint/2010/main" val="37556721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7371806" y="1690688"/>
            <a:ext cx="4472016" cy="3763814"/>
          </a:xfrm>
          <a:prstGeom prst="rect">
            <a:avLst/>
          </a:prstGeom>
        </p:spPr>
      </p:pic>
      <p:sp>
        <p:nvSpPr>
          <p:cNvPr id="2" name="Title 1"/>
          <p:cNvSpPr>
            <a:spLocks noGrp="1"/>
          </p:cNvSpPr>
          <p:nvPr>
            <p:ph type="title"/>
          </p:nvPr>
        </p:nvSpPr>
        <p:spPr>
          <a:xfrm>
            <a:off x="838200" y="365125"/>
            <a:ext cx="6239719" cy="1325563"/>
          </a:xfrm>
        </p:spPr>
        <p:txBody>
          <a:bodyPr>
            <a:normAutofit/>
          </a:bodyPr>
          <a:lstStyle/>
          <a:p>
            <a:r>
              <a:rPr lang="en-US" sz="3600" dirty="0"/>
              <a:t>Model-View-Controller</a:t>
            </a:r>
          </a:p>
        </p:txBody>
      </p:sp>
      <p:sp>
        <p:nvSpPr>
          <p:cNvPr id="3" name="Content Placeholder 2"/>
          <p:cNvSpPr>
            <a:spLocks noGrp="1"/>
          </p:cNvSpPr>
          <p:nvPr>
            <p:ph idx="1"/>
          </p:nvPr>
        </p:nvSpPr>
        <p:spPr>
          <a:xfrm>
            <a:off x="838199" y="1825624"/>
            <a:ext cx="6239720" cy="4783519"/>
          </a:xfrm>
        </p:spPr>
        <p:txBody>
          <a:bodyPr>
            <a:normAutofit/>
          </a:bodyPr>
          <a:lstStyle/>
          <a:p>
            <a:pPr marL="0" indent="0">
              <a:buNone/>
            </a:pPr>
            <a:r>
              <a:rPr lang="en-US" sz="2000" u="sng" dirty="0"/>
              <a:t>Model-View-Controller (MVC)</a:t>
            </a:r>
            <a:r>
              <a:rPr lang="en-US" sz="2000" dirty="0"/>
              <a:t>: MVC is an important pattern, will be a primary focus of this course, and will be an important pattern for you to master in your career.</a:t>
            </a:r>
          </a:p>
          <a:p>
            <a:pPr marL="0" indent="0">
              <a:buNone/>
            </a:pPr>
            <a:r>
              <a:rPr lang="en-US" sz="2000" dirty="0"/>
              <a:t>Segregation of our Model (data) from our View (user interface) is necessary to effectively develop, enhance,  and maintain modern software.</a:t>
            </a:r>
          </a:p>
        </p:txBody>
      </p:sp>
    </p:spTree>
    <p:extLst>
      <p:ext uri="{BB962C8B-B14F-4D97-AF65-F5344CB8AC3E}">
        <p14:creationId xmlns:p14="http://schemas.microsoft.com/office/powerpoint/2010/main" val="33701812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stretch>
            <a:fillRect/>
          </a:stretch>
        </p:blipFill>
        <p:spPr>
          <a:xfrm>
            <a:off x="5943833" y="1355240"/>
            <a:ext cx="4114800" cy="4604823"/>
          </a:xfrm>
          <a:prstGeom prst="rect">
            <a:avLst/>
          </a:prstGeom>
        </p:spPr>
      </p:pic>
      <p:sp>
        <p:nvSpPr>
          <p:cNvPr id="2" name="Title 1"/>
          <p:cNvSpPr>
            <a:spLocks noGrp="1"/>
          </p:cNvSpPr>
          <p:nvPr>
            <p:ph type="title"/>
          </p:nvPr>
        </p:nvSpPr>
        <p:spPr>
          <a:xfrm>
            <a:off x="811620" y="365126"/>
            <a:ext cx="10515600" cy="757272"/>
          </a:xfrm>
        </p:spPr>
        <p:txBody>
          <a:bodyPr>
            <a:normAutofit/>
          </a:bodyPr>
          <a:lstStyle/>
          <a:p>
            <a:r>
              <a:rPr lang="en-US" sz="3600" dirty="0"/>
              <a:t>Encapsulation… and Setters &amp; Getters</a:t>
            </a:r>
          </a:p>
        </p:txBody>
      </p:sp>
      <p:sp>
        <p:nvSpPr>
          <p:cNvPr id="10" name="Content Placeholder 2"/>
          <p:cNvSpPr txBox="1">
            <a:spLocks/>
          </p:cNvSpPr>
          <p:nvPr/>
        </p:nvSpPr>
        <p:spPr>
          <a:xfrm>
            <a:off x="5836494" y="1065009"/>
            <a:ext cx="4141944" cy="47224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u="sng" dirty="0"/>
              <a:t>Shapes with Setters and Getters:</a:t>
            </a:r>
          </a:p>
          <a:p>
            <a:pPr marL="0" indent="0">
              <a:buFont typeface="Arial" panose="020B0604020202020204" pitchFamily="34" charset="0"/>
              <a:buNone/>
            </a:pPr>
            <a:endParaRPr lang="en-US" sz="2400" dirty="0"/>
          </a:p>
        </p:txBody>
      </p:sp>
      <p:sp>
        <p:nvSpPr>
          <p:cNvPr id="8" name="Content Placeholder 2"/>
          <p:cNvSpPr>
            <a:spLocks noGrp="1"/>
          </p:cNvSpPr>
          <p:nvPr>
            <p:ph idx="1"/>
          </p:nvPr>
        </p:nvSpPr>
        <p:spPr>
          <a:xfrm>
            <a:off x="811620" y="1065009"/>
            <a:ext cx="4860897" cy="4783519"/>
          </a:xfrm>
        </p:spPr>
        <p:txBody>
          <a:bodyPr>
            <a:normAutofit/>
          </a:bodyPr>
          <a:lstStyle/>
          <a:p>
            <a:pPr marL="0" indent="0">
              <a:buNone/>
            </a:pPr>
            <a:r>
              <a:rPr lang="en-US" sz="2000" u="sng" dirty="0"/>
              <a:t>Setters and Getters:</a:t>
            </a:r>
          </a:p>
          <a:p>
            <a:pPr marL="0" indent="0">
              <a:buNone/>
            </a:pPr>
            <a:r>
              <a:rPr lang="en-US" sz="2000" dirty="0"/>
              <a:t>Setters and Getters are a practice where public Methods are put in place to control how private Attributes are updated.</a:t>
            </a:r>
          </a:p>
          <a:p>
            <a:pPr marL="0" indent="0">
              <a:buNone/>
            </a:pPr>
            <a:r>
              <a:rPr lang="en-US" sz="2000" dirty="0"/>
              <a:t>They can be beneficial in: </a:t>
            </a:r>
          </a:p>
          <a:p>
            <a:r>
              <a:rPr lang="en-US" sz="2000" dirty="0"/>
              <a:t>Validation</a:t>
            </a:r>
          </a:p>
          <a:p>
            <a:r>
              <a:rPr lang="en-US" sz="2000" dirty="0"/>
              <a:t>Optimization</a:t>
            </a:r>
          </a:p>
          <a:p>
            <a:r>
              <a:rPr lang="en-US" sz="2000" dirty="0"/>
              <a:t>Converting types (English to metric)</a:t>
            </a:r>
          </a:p>
          <a:p>
            <a:r>
              <a:rPr lang="en-US" sz="2000" dirty="0"/>
              <a:t>Debugging breakpoints</a:t>
            </a:r>
          </a:p>
          <a:p>
            <a:r>
              <a:rPr lang="en-US" sz="2000" dirty="0"/>
              <a:t>Some libraries expect setters and getters</a:t>
            </a:r>
          </a:p>
        </p:txBody>
      </p:sp>
    </p:spTree>
    <p:extLst>
      <p:ext uri="{BB962C8B-B14F-4D97-AF65-F5344CB8AC3E}">
        <p14:creationId xmlns:p14="http://schemas.microsoft.com/office/powerpoint/2010/main" val="17563971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Java Root Class</a:t>
            </a:r>
          </a:p>
        </p:txBody>
      </p:sp>
      <p:pic>
        <p:nvPicPr>
          <p:cNvPr id="4" name="Picture 3"/>
          <p:cNvPicPr>
            <a:picLocks noChangeAspect="1"/>
          </p:cNvPicPr>
          <p:nvPr/>
        </p:nvPicPr>
        <p:blipFill>
          <a:blip r:embed="rId4"/>
          <a:stretch>
            <a:fillRect/>
          </a:stretch>
        </p:blipFill>
        <p:spPr>
          <a:xfrm>
            <a:off x="5284380" y="716004"/>
            <a:ext cx="6907619" cy="6179209"/>
          </a:xfrm>
          <a:prstGeom prst="rect">
            <a:avLst/>
          </a:prstGeom>
        </p:spPr>
      </p:pic>
      <p:sp>
        <p:nvSpPr>
          <p:cNvPr id="5" name="Content Placeholder 2"/>
          <p:cNvSpPr>
            <a:spLocks noGrp="1"/>
          </p:cNvSpPr>
          <p:nvPr>
            <p:ph idx="1"/>
          </p:nvPr>
        </p:nvSpPr>
        <p:spPr>
          <a:xfrm>
            <a:off x="811620" y="1389690"/>
            <a:ext cx="4089989" cy="4208352"/>
          </a:xfrm>
        </p:spPr>
        <p:txBody>
          <a:bodyPr>
            <a:normAutofit/>
          </a:bodyPr>
          <a:lstStyle/>
          <a:p>
            <a:pPr marL="0" indent="0">
              <a:buNone/>
            </a:pPr>
            <a:r>
              <a:rPr lang="en-US" sz="2000" u="sng" dirty="0" err="1"/>
              <a:t>java.lang.Object</a:t>
            </a:r>
            <a:r>
              <a:rPr lang="en-US" sz="2000" u="sng" dirty="0"/>
              <a:t>:</a:t>
            </a:r>
          </a:p>
          <a:p>
            <a:pPr>
              <a:buFont typeface="Wingdings" panose="05000000000000000000" pitchFamily="2" charset="2"/>
              <a:buChar char="§"/>
            </a:pPr>
            <a:r>
              <a:rPr lang="en-US" sz="2000" dirty="0"/>
              <a:t>The Class named Object is the base class for ALL classes</a:t>
            </a:r>
          </a:p>
          <a:p>
            <a:pPr>
              <a:buFont typeface="Wingdings" panose="05000000000000000000" pitchFamily="2" charset="2"/>
              <a:buChar char="§"/>
            </a:pPr>
            <a:r>
              <a:rPr lang="en-US" sz="2000" dirty="0"/>
              <a:t>It contains numerous methods including </a:t>
            </a:r>
            <a:r>
              <a:rPr lang="en-US" sz="2000" dirty="0" err="1"/>
              <a:t>toString</a:t>
            </a:r>
            <a:r>
              <a:rPr lang="en-US" sz="2000" dirty="0"/>
              <a:t>()</a:t>
            </a:r>
          </a:p>
          <a:p>
            <a:pPr>
              <a:buFont typeface="Wingdings" panose="05000000000000000000" pitchFamily="2" charset="2"/>
              <a:buChar char="§"/>
            </a:pPr>
            <a:endParaRPr lang="en-US" sz="2000" dirty="0"/>
          </a:p>
          <a:p>
            <a:pPr>
              <a:buFont typeface="Wingdings" panose="05000000000000000000" pitchFamily="2" charset="2"/>
              <a:buChar char="§"/>
            </a:pPr>
            <a:endParaRPr lang="en-US" sz="2000" dirty="0"/>
          </a:p>
          <a:p>
            <a:pPr>
              <a:buFont typeface="Wingdings" panose="05000000000000000000" pitchFamily="2" charset="2"/>
              <a:buChar char="§"/>
            </a:pPr>
            <a:endParaRPr lang="en-US" sz="2000" dirty="0"/>
          </a:p>
          <a:p>
            <a:pPr>
              <a:buFont typeface="Wingdings" panose="05000000000000000000" pitchFamily="2" charset="2"/>
              <a:buChar char="§"/>
            </a:pPr>
            <a:r>
              <a:rPr lang="en-US" sz="2000" dirty="0"/>
              <a:t>A little foreshadowing… the screen to the right was automatically generated using </a:t>
            </a:r>
            <a:r>
              <a:rPr lang="en-US" sz="2000" dirty="0" err="1"/>
              <a:t>JavaDoc</a:t>
            </a:r>
            <a:r>
              <a:rPr lang="en-US" sz="2000" dirty="0"/>
              <a:t> </a:t>
            </a:r>
          </a:p>
          <a:p>
            <a:pPr>
              <a:buFont typeface="Wingdings" panose="05000000000000000000" pitchFamily="2" charset="2"/>
              <a:buChar char="§"/>
            </a:pPr>
            <a:endParaRPr lang="en-US" sz="2000" dirty="0"/>
          </a:p>
          <a:p>
            <a:pPr marL="0" indent="0">
              <a:buNone/>
            </a:pPr>
            <a:endParaRPr lang="en-US" sz="2000" dirty="0"/>
          </a:p>
        </p:txBody>
      </p:sp>
      <p:sp>
        <p:nvSpPr>
          <p:cNvPr id="6" name="Arrow: Down 5"/>
          <p:cNvSpPr/>
          <p:nvPr/>
        </p:nvSpPr>
        <p:spPr>
          <a:xfrm rot="16200000">
            <a:off x="4901267" y="5636514"/>
            <a:ext cx="565426" cy="309217"/>
          </a:xfrm>
          <a:prstGeom prst="downArrow">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ustDataLst>
      <p:tags r:id="rId1"/>
    </p:custDataLst>
    <p:extLst>
      <p:ext uri="{BB962C8B-B14F-4D97-AF65-F5344CB8AC3E}">
        <p14:creationId xmlns:p14="http://schemas.microsoft.com/office/powerpoint/2010/main" val="12733323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6239719" cy="1325563"/>
          </a:xfrm>
        </p:spPr>
        <p:txBody>
          <a:bodyPr>
            <a:normAutofit/>
          </a:bodyPr>
          <a:lstStyle/>
          <a:p>
            <a:r>
              <a:rPr lang="en-US" sz="3600" dirty="0"/>
              <a:t>Overriding vs. Overloading</a:t>
            </a:r>
          </a:p>
        </p:txBody>
      </p:sp>
      <p:sp>
        <p:nvSpPr>
          <p:cNvPr id="3" name="Content Placeholder 2"/>
          <p:cNvSpPr>
            <a:spLocks noGrp="1"/>
          </p:cNvSpPr>
          <p:nvPr>
            <p:ph idx="1"/>
          </p:nvPr>
        </p:nvSpPr>
        <p:spPr>
          <a:xfrm>
            <a:off x="838199" y="1825624"/>
            <a:ext cx="6239720" cy="4783519"/>
          </a:xfrm>
        </p:spPr>
        <p:txBody>
          <a:bodyPr>
            <a:normAutofit/>
          </a:bodyPr>
          <a:lstStyle/>
          <a:p>
            <a:pPr marL="0" indent="0">
              <a:buNone/>
            </a:pPr>
            <a:r>
              <a:rPr lang="en-US" sz="2000" u="sng" dirty="0"/>
              <a:t>Overriding Method</a:t>
            </a:r>
            <a:r>
              <a:rPr lang="en-US" sz="2000" dirty="0"/>
              <a:t>: Subclass implementing same method name and same parameters </a:t>
            </a:r>
          </a:p>
          <a:p>
            <a:pPr marL="0" indent="0">
              <a:buNone/>
            </a:pPr>
            <a:r>
              <a:rPr lang="en-US" sz="2000" u="sng" dirty="0"/>
              <a:t>Overloading Method</a:t>
            </a:r>
            <a:r>
              <a:rPr lang="en-US" sz="2000" dirty="0"/>
              <a:t>: Same function name with different number of parameters. Only use this in specific situations like Constructors.</a:t>
            </a:r>
          </a:p>
          <a:p>
            <a:pPr marL="0" indent="0">
              <a:buNone/>
            </a:pPr>
            <a:endParaRPr lang="en-US" sz="2000" dirty="0"/>
          </a:p>
        </p:txBody>
      </p:sp>
      <p:pic>
        <p:nvPicPr>
          <p:cNvPr id="6" name="Picture 5"/>
          <p:cNvPicPr>
            <a:picLocks noChangeAspect="1"/>
          </p:cNvPicPr>
          <p:nvPr/>
        </p:nvPicPr>
        <p:blipFill>
          <a:blip r:embed="rId4"/>
          <a:stretch>
            <a:fillRect/>
          </a:stretch>
        </p:blipFill>
        <p:spPr>
          <a:xfrm>
            <a:off x="7520662" y="1105896"/>
            <a:ext cx="4114800" cy="5350820"/>
          </a:xfrm>
          <a:prstGeom prst="rect">
            <a:avLst/>
          </a:prstGeom>
        </p:spPr>
      </p:pic>
      <p:sp>
        <p:nvSpPr>
          <p:cNvPr id="7" name="Arrow: Down 6"/>
          <p:cNvSpPr/>
          <p:nvPr/>
        </p:nvSpPr>
        <p:spPr>
          <a:xfrm rot="16200000">
            <a:off x="7016578" y="1818791"/>
            <a:ext cx="565426" cy="309217"/>
          </a:xfrm>
          <a:prstGeom prst="downArrow">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Arrow: Down 7"/>
          <p:cNvSpPr/>
          <p:nvPr/>
        </p:nvSpPr>
        <p:spPr>
          <a:xfrm rot="16200000">
            <a:off x="1530745" y="4770828"/>
            <a:ext cx="565426" cy="309217"/>
          </a:xfrm>
          <a:prstGeom prst="downArrow">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p:cNvSpPr txBox="1">
            <a:spLocks/>
          </p:cNvSpPr>
          <p:nvPr/>
        </p:nvSpPr>
        <p:spPr>
          <a:xfrm>
            <a:off x="1968067" y="4546800"/>
            <a:ext cx="3141816" cy="757272"/>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t>Overriding</a:t>
            </a:r>
          </a:p>
        </p:txBody>
      </p:sp>
      <p:sp>
        <p:nvSpPr>
          <p:cNvPr id="10" name="Arrow: Down 9"/>
          <p:cNvSpPr/>
          <p:nvPr/>
        </p:nvSpPr>
        <p:spPr>
          <a:xfrm rot="16200000">
            <a:off x="7016577" y="3626697"/>
            <a:ext cx="565426" cy="309217"/>
          </a:xfrm>
          <a:prstGeom prst="downArrow">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756074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500" fill="hold"/>
                                        <p:tgtEl>
                                          <p:spTgt spid="6"/>
                                        </p:tgtEl>
                                        <p:attrNameLst>
                                          <p:attrName>ppt_x</p:attrName>
                                        </p:attrNameLst>
                                      </p:cBhvr>
                                      <p:tavLst>
                                        <p:tav tm="0">
                                          <p:val>
                                            <p:strVal val="#ppt_x"/>
                                          </p:val>
                                        </p:tav>
                                        <p:tav tm="100000">
                                          <p:val>
                                            <p:strVal val="#ppt_x"/>
                                          </p:val>
                                        </p:tav>
                                      </p:tavLst>
                                    </p:anim>
                                    <p:anim calcmode="lin" valueType="num">
                                      <p:cBhvr additive="base">
                                        <p:cTn id="2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p:bldP spid="10"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TIMING" val="|286.1"/>
</p:tagLst>
</file>

<file path=ppt/tags/tag2.xml><?xml version="1.0" encoding="utf-8"?>
<p:tagLst xmlns:a="http://schemas.openxmlformats.org/drawingml/2006/main" xmlns:r="http://schemas.openxmlformats.org/officeDocument/2006/relationships" xmlns:p="http://schemas.openxmlformats.org/presentationml/2006/main">
  <p:tag name="TIMING" val="|155.8"/>
</p:tagLst>
</file>

<file path=ppt/tags/tag3.xml><?xml version="1.0" encoding="utf-8"?>
<p:tagLst xmlns:a="http://schemas.openxmlformats.org/drawingml/2006/main" xmlns:r="http://schemas.openxmlformats.org/officeDocument/2006/relationships" xmlns:p="http://schemas.openxmlformats.org/presentationml/2006/main">
  <p:tag name="TIMING" val="|3.9"/>
</p:tagLst>
</file>

<file path=ppt/tags/tag4.xml><?xml version="1.0" encoding="utf-8"?>
<p:tagLst xmlns:a="http://schemas.openxmlformats.org/drawingml/2006/main" xmlns:r="http://schemas.openxmlformats.org/officeDocument/2006/relationships" xmlns:p="http://schemas.openxmlformats.org/presentationml/2006/main">
  <p:tag name="TIMING" val="|232.3"/>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4E7FF26E314236448B954F3A97640002" ma:contentTypeVersion="0" ma:contentTypeDescription="Create a new document." ma:contentTypeScope="" ma:versionID="dcd134f7ef3b1aa8a267b1d1a9f0b332">
  <xsd:schema xmlns:xsd="http://www.w3.org/2001/XMLSchema" xmlns:xs="http://www.w3.org/2001/XMLSchema" xmlns:p="http://schemas.microsoft.com/office/2006/metadata/properties" targetNamespace="http://schemas.microsoft.com/office/2006/metadata/properties" ma:root="true" ma:fieldsID="fad425956ca267ea5e6d723b3f3bd6f1">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7FD8B20-B89A-4B23-9329-175195DD4D8A}">
  <ds:schemaRefs>
    <ds:schemaRef ds:uri="http://schemas.microsoft.com/sharepoint/v3/contenttype/forms"/>
  </ds:schemaRefs>
</ds:datastoreItem>
</file>

<file path=customXml/itemProps2.xml><?xml version="1.0" encoding="utf-8"?>
<ds:datastoreItem xmlns:ds="http://schemas.openxmlformats.org/officeDocument/2006/customXml" ds:itemID="{3473EA1A-2744-48E8-B2A3-4F89C0FC849C}">
  <ds:schemaRefs>
    <ds:schemaRef ds:uri="http://schemas.microsoft.com/office/2006/documentManagement/types"/>
    <ds:schemaRef ds:uri="http://schemas.openxmlformats.org/package/2006/metadata/core-properties"/>
    <ds:schemaRef ds:uri="http://purl.org/dc/dcmitype/"/>
    <ds:schemaRef ds:uri="http://schemas.microsoft.com/office/infopath/2007/PartnerControls"/>
    <ds:schemaRef ds:uri="http://purl.org/dc/elements/1.1/"/>
    <ds:schemaRef ds:uri="http://schemas.microsoft.com/office/2006/metadata/properties"/>
    <ds:schemaRef ds:uri="http://www.w3.org/XML/1998/namespace"/>
    <ds:schemaRef ds:uri="http://purl.org/dc/terms/"/>
  </ds:schemaRefs>
</ds:datastoreItem>
</file>

<file path=customXml/itemProps3.xml><?xml version="1.0" encoding="utf-8"?>
<ds:datastoreItem xmlns:ds="http://schemas.openxmlformats.org/officeDocument/2006/customXml" ds:itemID="{A906A71E-D2C6-4CAA-8E79-10C504BC5F5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8429</TotalTime>
  <Words>2597</Words>
  <Application>Microsoft Office PowerPoint</Application>
  <PresentationFormat>Widescreen</PresentationFormat>
  <Paragraphs>248</Paragraphs>
  <Slides>17</Slides>
  <Notes>17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Wingdings</vt:lpstr>
      <vt:lpstr>Office Theme</vt:lpstr>
      <vt:lpstr>Object-Oriented Programming</vt:lpstr>
      <vt:lpstr>Learning Objectives – Week 2</vt:lpstr>
      <vt:lpstr>Learning Objectives – Week 2</vt:lpstr>
      <vt:lpstr>Learning Objectives – Week 2 / Discussion &amp; Lecture</vt:lpstr>
      <vt:lpstr>Polymorphism</vt:lpstr>
      <vt:lpstr>Model-View-Controller</vt:lpstr>
      <vt:lpstr>Encapsulation… and Setters &amp; Getters</vt:lpstr>
      <vt:lpstr>Java Root Class</vt:lpstr>
      <vt:lpstr>Overriding vs. Overloading</vt:lpstr>
      <vt:lpstr>Overriding vs. Overloading</vt:lpstr>
      <vt:lpstr>Java Environment Overview [link]</vt:lpstr>
      <vt:lpstr>Install* Java Development Environment [link]</vt:lpstr>
      <vt:lpstr>Install* Java Development Environment (continued)</vt:lpstr>
      <vt:lpstr>Java Integrated Development Environment</vt:lpstr>
      <vt:lpstr>Learning Objectives – Week 2 / Discussion &amp; Lecture</vt:lpstr>
      <vt:lpstr>Clarification: Write default and non-default constructors</vt:lpstr>
      <vt:lpstr>End of Session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Pogue Eric</dc:creator>
  <cp:lastModifiedBy>Eric Pogue</cp:lastModifiedBy>
  <cp:revision>252</cp:revision>
  <cp:lastPrinted>2017-03-24T13:34:09Z</cp:lastPrinted>
  <dcterms:created xsi:type="dcterms:W3CDTF">2016-08-15T18:20:40Z</dcterms:created>
  <dcterms:modified xsi:type="dcterms:W3CDTF">2017-03-28T13:28:02Z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0x0101004E7FF26E314236448B954F3A97640002</vt:lpwstr>
  </property>
  <property fmtid="{D5CDD505-2E9C-101B-9397-08002B2CF9AE}" pid="3" name="IsMyDocuments">
    <vt:bool>true</vt:bool>
  </property>
</Properties>
</file>